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952" y="62"/>
      </p:cViewPr>
      <p:guideLst>
        <p:guide orient="horz" pos="2880"/>
        <p:guide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5701B-427C-4C91-B5CA-A132C87C6C8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E04D-891D-4C81-8B2D-7EB43DEA79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99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4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81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7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60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08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37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26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77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FA67-6CCE-4569-9044-A163120BF9D7}" type="datetimeFigureOut">
              <a:rPr lang="es-ES" smtClean="0"/>
              <a:t>11/09/2025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3E3CF-93CC-4A52-91A5-778FF3ADA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>
            <a:extLst>
              <a:ext uri="{FF2B5EF4-FFF2-40B4-BE49-F238E27FC236}">
                <a16:creationId xmlns:a16="http://schemas.microsoft.com/office/drawing/2014/main" id="{DF7B45D3-F20F-45E2-8F51-48B3A1685E54}"/>
              </a:ext>
            </a:extLst>
          </p:cNvPr>
          <p:cNvSpPr txBox="1"/>
          <p:nvPr/>
        </p:nvSpPr>
        <p:spPr>
          <a:xfrm>
            <a:off x="0" y="8774668"/>
            <a:ext cx="6858000" cy="369332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ADA68C5F-25C4-400F-AF63-2BE1D7B5FE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446" y="2631356"/>
            <a:ext cx="5539399" cy="595547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  <a:buSzPct val="100000"/>
            </a:pP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FECHA		DURACIÓN</a:t>
            </a:r>
            <a:br>
              <a:rPr lang="es-ES_tradnl" sz="1000" b="1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30/09/2025 </a:t>
            </a: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	</a:t>
            </a: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De 9:30 a 11:00 h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DIRIGIDO A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  <a:t>Emprendedores interesados en darse de alta como autónomos o crear una empresa.</a:t>
            </a:r>
            <a:b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OBJETIVOS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</a:rPr>
              <a:t>Dar a conocer a los emprendedores los pasos a seguir para poner en marcha su empresa, así como las bonificaciones de seguridad social y posibles líneas de financiación.</a:t>
            </a:r>
            <a:br>
              <a:rPr lang="es-ES" sz="1000" dirty="0">
                <a:latin typeface="Daytona Light" panose="020B0304030503040204" pitchFamily="34" charset="0"/>
              </a:rPr>
            </a:b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PONENTES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>
                <a:latin typeface="Daytona Light" panose="020B0304030503040204" pitchFamily="34" charset="0"/>
                <a:cs typeface="Calibri"/>
              </a:rPr>
              <a:t>Técnicos Cámara Valencia</a:t>
            </a: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br>
              <a:rPr lang="es-ES_tradnl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PROGRAMA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</a:rPr>
              <a:t>09:25 h	Recepción asistentes (el acceso al aula no se realizará antes de las 09:25 h.)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09:30 h	Información seguros y complementos del negocio MAPFRE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09:45 h	Presentación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Ventanilla Única Empresarial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Formas jurídicas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Trámites de inicio de actividad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Bonificaciones Seguridad Social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Capitalización y pago único prestación por desempleo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		- Líneas de financiación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10:45 h	Ruegos y preguntas</a:t>
            </a: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" sz="1000" dirty="0">
                <a:latin typeface="Daytona Light" panose="020B0304030503040204" pitchFamily="34" charset="0"/>
              </a:rPr>
              <a:t>11:00 h	Clausura</a:t>
            </a:r>
            <a:br>
              <a:rPr lang="es-ES" sz="1000" b="1" dirty="0">
                <a:latin typeface="Daytona Light" panose="020B0304030503040204" pitchFamily="34" charset="0"/>
              </a:rPr>
            </a:br>
            <a:br>
              <a:rPr lang="es-ES" sz="1000" dirty="0">
                <a:latin typeface="Daytona Light" panose="020B0304030503040204" pitchFamily="34" charset="0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LUGAR DE CELEBRACIÓN</a:t>
            </a:r>
            <a:b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_tradnl" sz="1000" dirty="0">
                <a:latin typeface="Daytona Light" panose="020B0304030503040204" pitchFamily="34" charset="0"/>
                <a:cs typeface="Calibri"/>
              </a:rPr>
              <a:t>Cámara Valencia - Cl. Poeta Querol nº15 – 46002 Valencia</a:t>
            </a:r>
            <a:endParaRPr lang="es-ES_tradnl" sz="1000" dirty="0">
              <a:solidFill>
                <a:srgbClr val="A50021"/>
              </a:solidFill>
              <a:latin typeface="Daytona Light" panose="020B0304030503040204" pitchFamily="34" charset="0"/>
              <a:cs typeface="Calibri"/>
            </a:endParaRPr>
          </a:p>
          <a:p>
            <a:pPr>
              <a:buSzPct val="100000"/>
            </a:pPr>
            <a:br>
              <a:rPr lang="es-ES" sz="1000" dirty="0">
                <a:solidFill>
                  <a:schemeClr val="bg2">
                    <a:lumMod val="90000"/>
                  </a:schemeClr>
                </a:solidFill>
                <a:cs typeface="Calibri"/>
              </a:rPr>
            </a:br>
            <a:r>
              <a:rPr lang="es-ES_tradnl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PRECIO</a:t>
            </a:r>
            <a:br>
              <a:rPr lang="es-ES_tradnl" sz="1000" b="1" dirty="0"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  <a:cs typeface="Calibri"/>
              </a:rPr>
              <a:t>Gratuito</a:t>
            </a:r>
            <a:br>
              <a:rPr lang="es-ES" sz="1000" dirty="0">
                <a:latin typeface="Daytona Light" panose="020B0304030503040204" pitchFamily="34" charset="0"/>
                <a:cs typeface="Calibri"/>
              </a:rPr>
            </a:br>
            <a:br>
              <a:rPr lang="es-ES" sz="1000" dirty="0">
                <a:latin typeface="Daytona Light" panose="020B0304030503040204" pitchFamily="34" charset="0"/>
                <a:cs typeface="Calibri"/>
              </a:rPr>
            </a:br>
            <a:r>
              <a:rPr lang="es-ES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  <a:t>CONTACTA CON NOSOTROS</a:t>
            </a:r>
            <a:br>
              <a:rPr lang="es-ES" sz="1000" b="1" dirty="0">
                <a:solidFill>
                  <a:srgbClr val="A50021"/>
                </a:solidFill>
                <a:latin typeface="Daytona Light" panose="020B0304030503040204" pitchFamily="34" charset="0"/>
                <a:cs typeface="Calibri"/>
              </a:rPr>
            </a:br>
            <a:r>
              <a:rPr lang="es-ES" sz="1000" dirty="0">
                <a:latin typeface="Daytona Light" panose="020B0304030503040204" pitchFamily="34" charset="0"/>
                <a:cs typeface="Calibri"/>
              </a:rPr>
              <a:t>pie@camaravalencia.com</a:t>
            </a:r>
            <a:br>
              <a:rPr lang="es-ES" sz="1000" b="1" dirty="0">
                <a:latin typeface="Daytona Light" panose="020B0304030503040204" pitchFamily="34" charset="0"/>
                <a:cs typeface="Calibri"/>
              </a:rPr>
            </a:br>
            <a:endParaRPr lang="es-ES" sz="1000" b="1" dirty="0">
              <a:solidFill>
                <a:srgbClr val="A50021"/>
              </a:solidFill>
              <a:cs typeface="Calibri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DDB1334-C606-446F-9120-9EB8D4CD938F}"/>
              </a:ext>
            </a:extLst>
          </p:cNvPr>
          <p:cNvSpPr/>
          <p:nvPr/>
        </p:nvSpPr>
        <p:spPr>
          <a:xfrm>
            <a:off x="0" y="-61784"/>
            <a:ext cx="6858000" cy="254812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7">
            <a:extLst>
              <a:ext uri="{FF2B5EF4-FFF2-40B4-BE49-F238E27FC236}">
                <a16:creationId xmlns:a16="http://schemas.microsoft.com/office/drawing/2014/main" id="{727F350D-274B-4410-8EA8-CDFFCA1FAF36}"/>
              </a:ext>
            </a:extLst>
          </p:cNvPr>
          <p:cNvSpPr txBox="1"/>
          <p:nvPr/>
        </p:nvSpPr>
        <p:spPr>
          <a:xfrm>
            <a:off x="359661" y="639257"/>
            <a:ext cx="3221739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ES_tradnl" sz="2800" b="1" dirty="0">
                <a:solidFill>
                  <a:schemeClr val="bg1"/>
                </a:solidFill>
                <a:latin typeface="Daytona Light" panose="020B0304030503040204" pitchFamily="34" charset="0"/>
                <a:ea typeface="Verdana" panose="020B0604030504040204" pitchFamily="34" charset="0"/>
                <a:cs typeface="Cavolini" panose="020B0502040204020203" pitchFamily="66" charset="0"/>
              </a:rPr>
              <a:t>Taller de creación de empresas</a:t>
            </a:r>
          </a:p>
        </p:txBody>
      </p:sp>
      <p:sp>
        <p:nvSpPr>
          <p:cNvPr id="25" name="CuadroTexto 2">
            <a:extLst>
              <a:ext uri="{FF2B5EF4-FFF2-40B4-BE49-F238E27FC236}">
                <a16:creationId xmlns:a16="http://schemas.microsoft.com/office/drawing/2014/main" id="{4F2B5845-59F2-4769-AE7C-999B5B52D708}"/>
              </a:ext>
            </a:extLst>
          </p:cNvPr>
          <p:cNvSpPr txBox="1"/>
          <p:nvPr/>
        </p:nvSpPr>
        <p:spPr>
          <a:xfrm>
            <a:off x="34289" y="8826956"/>
            <a:ext cx="6755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800" b="1" dirty="0">
                <a:solidFill>
                  <a:schemeClr val="bg1"/>
                </a:solidFill>
                <a:latin typeface="Daytona Light" panose="020B0304030503040204" pitchFamily="34" charset="0"/>
                <a:cs typeface="Calibri"/>
              </a:rPr>
              <a:t>C/ Poeta Querol, 15  /  46002 Valencia  /  www.camaravalencia.com  /  email: pie@camaravalencia.com  /   Teléfono:  963103900</a:t>
            </a:r>
          </a:p>
        </p:txBody>
      </p:sp>
      <p:pic>
        <p:nvPicPr>
          <p:cNvPr id="27" name="Gráfico 26" descr="Reloj con relleno sólido">
            <a:extLst>
              <a:ext uri="{FF2B5EF4-FFF2-40B4-BE49-F238E27FC236}">
                <a16:creationId xmlns:a16="http://schemas.microsoft.com/office/drawing/2014/main" id="{0D1CFAB5-2C37-4ACF-B2C9-A7DABDF1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6448" y="2629213"/>
            <a:ext cx="177800" cy="177800"/>
          </a:xfrm>
          <a:prstGeom prst="rect">
            <a:avLst/>
          </a:prstGeom>
        </p:spPr>
      </p:pic>
      <p:pic>
        <p:nvPicPr>
          <p:cNvPr id="29" name="Gráfico 28" descr="Marcador con relleno sólido">
            <a:extLst>
              <a:ext uri="{FF2B5EF4-FFF2-40B4-BE49-F238E27FC236}">
                <a16:creationId xmlns:a16="http://schemas.microsoft.com/office/drawing/2014/main" id="{065CE36A-9D60-40A2-98CD-E363C46A3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540" y="7056320"/>
            <a:ext cx="299720" cy="299720"/>
          </a:xfrm>
          <a:prstGeom prst="rect">
            <a:avLst/>
          </a:prstGeom>
        </p:spPr>
      </p:pic>
      <p:pic>
        <p:nvPicPr>
          <p:cNvPr id="31" name="Gráfico 30" descr="Audiencia objetivo con relleno sólido">
            <a:extLst>
              <a:ext uri="{FF2B5EF4-FFF2-40B4-BE49-F238E27FC236}">
                <a16:creationId xmlns:a16="http://schemas.microsoft.com/office/drawing/2014/main" id="{AB91AD94-1912-43DF-9114-6ED8FF709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795" y="3147419"/>
            <a:ext cx="238760" cy="238760"/>
          </a:xfrm>
          <a:prstGeom prst="rect">
            <a:avLst/>
          </a:prstGeom>
        </p:spPr>
      </p:pic>
      <p:pic>
        <p:nvPicPr>
          <p:cNvPr id="33" name="Gráfico 32" descr="Lista de comprobación con relleno sólido">
            <a:extLst>
              <a:ext uri="{FF2B5EF4-FFF2-40B4-BE49-F238E27FC236}">
                <a16:creationId xmlns:a16="http://schemas.microsoft.com/office/drawing/2014/main" id="{56CD3918-6564-4754-B435-898EF5A42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69" y="3710153"/>
            <a:ext cx="171862" cy="171862"/>
          </a:xfrm>
          <a:prstGeom prst="rect">
            <a:avLst/>
          </a:prstGeom>
        </p:spPr>
      </p:pic>
      <p:pic>
        <p:nvPicPr>
          <p:cNvPr id="37" name="Gráfico 36" descr="Euro con relleno sólido">
            <a:extLst>
              <a:ext uri="{FF2B5EF4-FFF2-40B4-BE49-F238E27FC236}">
                <a16:creationId xmlns:a16="http://schemas.microsoft.com/office/drawing/2014/main" id="{9D37150C-B5B8-4FAE-9DE9-2B7252605F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538" y="7543876"/>
            <a:ext cx="193040" cy="193040"/>
          </a:xfrm>
          <a:prstGeom prst="rect">
            <a:avLst/>
          </a:prstGeom>
        </p:spPr>
      </p:pic>
      <p:pic>
        <p:nvPicPr>
          <p:cNvPr id="6" name="Gráfico 5" descr="Calendario con relleno sólido">
            <a:extLst>
              <a:ext uri="{FF2B5EF4-FFF2-40B4-BE49-F238E27FC236}">
                <a16:creationId xmlns:a16="http://schemas.microsoft.com/office/drawing/2014/main" id="{CF9544F5-79B0-4C02-9C39-2DD199182F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1571" y="2629674"/>
            <a:ext cx="193068" cy="193068"/>
          </a:xfrm>
          <a:prstGeom prst="rect">
            <a:avLst/>
          </a:prstGeom>
        </p:spPr>
      </p:pic>
      <p:pic>
        <p:nvPicPr>
          <p:cNvPr id="9" name="Gráfico 8" descr="Aula de clases con relleno sólido">
            <a:extLst>
              <a:ext uri="{FF2B5EF4-FFF2-40B4-BE49-F238E27FC236}">
                <a16:creationId xmlns:a16="http://schemas.microsoft.com/office/drawing/2014/main" id="{98E9BB7C-E09B-45F4-BD3E-1A066F0F02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003" y="4425183"/>
            <a:ext cx="216017" cy="216017"/>
          </a:xfrm>
          <a:prstGeom prst="rect">
            <a:avLst/>
          </a:prstGeom>
        </p:spPr>
      </p:pic>
      <p:pic>
        <p:nvPicPr>
          <p:cNvPr id="11" name="Gráfico 10" descr="Lista con relleno sólido">
            <a:extLst>
              <a:ext uri="{FF2B5EF4-FFF2-40B4-BE49-F238E27FC236}">
                <a16:creationId xmlns:a16="http://schemas.microsoft.com/office/drawing/2014/main" id="{D6CD7974-93A4-458E-8D86-67D62A7CD3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538" y="4955361"/>
            <a:ext cx="216017" cy="216017"/>
          </a:xfrm>
          <a:prstGeom prst="rect">
            <a:avLst/>
          </a:prstGeom>
        </p:spPr>
      </p:pic>
      <p:sp>
        <p:nvSpPr>
          <p:cNvPr id="12" name="Diagrama de flujo: retraso 11">
            <a:extLst>
              <a:ext uri="{FF2B5EF4-FFF2-40B4-BE49-F238E27FC236}">
                <a16:creationId xmlns:a16="http://schemas.microsoft.com/office/drawing/2014/main" id="{567FC890-E845-4887-9B3B-2A13225F396E}"/>
              </a:ext>
            </a:extLst>
          </p:cNvPr>
          <p:cNvSpPr/>
          <p:nvPr/>
        </p:nvSpPr>
        <p:spPr>
          <a:xfrm flipH="1">
            <a:off x="3791712" y="-61784"/>
            <a:ext cx="3066288" cy="2548128"/>
          </a:xfrm>
          <a:prstGeom prst="flowChartDelay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Gráfico 15" descr="Libreta de direcciones con relleno sólido">
            <a:extLst>
              <a:ext uri="{FF2B5EF4-FFF2-40B4-BE49-F238E27FC236}">
                <a16:creationId xmlns:a16="http://schemas.microsoft.com/office/drawing/2014/main" id="{41CE6867-0AF2-4783-BE1A-43783DC574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5880" y="7978150"/>
            <a:ext cx="193040" cy="1930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173419-EAFE-4CD2-BD58-BBD207C7E5C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09809" y="7948813"/>
            <a:ext cx="1190626" cy="4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0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234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Daytona Light</vt:lpstr>
      <vt:lpstr>Tema de Office</vt:lpstr>
      <vt:lpstr>FECHA  DURACIÓN 30/09/2025  De 9:30 a 11:00 h  DIRIGIDO A Emprendedores interesados en darse de alta como autónomos o crear una empresa.  OBJETIVOS Dar a conocer a los emprendedores los pasos a seguir para poner en marcha su empresa, así como las bonificaciones de seguridad social y posibles líneas de financiación.  PONENTES Técnicos Cámara Valencia  PROGRAMA 09:25 h Recepción asistentes (el acceso al aula no se realizará antes de las 09:25 h.) 09:30 h Información seguros y complementos del negocio MAPFRE 09:45 h Presentación   - Ventanilla Única Empresarial   - Formas jurídicas   - Trámites de inicio de actividad   - Bonificaciones Seguridad Social   - Capitalización y pago único prestación por desempleo   - Líneas de financiación 10:45 h Ruegos y preguntas 11:00 h Clausura  LUGAR DE CELEBRACIÓN Cámara Valencia - Cl. Poeta Querol nº15 – 46002 Valencia  PRECIO Gratuito  CONTACTA CON NOSOTROS pie@camaravalencia.com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Ficha taller creación de empresas</dc:title>
  <dc:creator>Inmaculada Torres</dc:creator>
  <cp:lastModifiedBy>Mar Barbera</cp:lastModifiedBy>
  <cp:revision>65</cp:revision>
  <cp:lastPrinted>2022-11-10T16:10:03Z</cp:lastPrinted>
  <dcterms:created xsi:type="dcterms:W3CDTF">2022-11-10T14:33:51Z</dcterms:created>
  <dcterms:modified xsi:type="dcterms:W3CDTF">2025-09-11T12:22:40Z</dcterms:modified>
</cp:coreProperties>
</file>