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3"/>
  </p:notesMasterIdLst>
  <p:sldIdLst>
    <p:sldId id="258" r:id="rId2"/>
  </p:sldIdLst>
  <p:sldSz cx="6858000" cy="9144000" type="screen4x3"/>
  <p:notesSz cx="6797675" cy="9926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 userDrawn="1">
          <p15:clr>
            <a:srgbClr val="A4A3A4"/>
          </p15:clr>
        </p15:guide>
        <p15:guide id="2" pos="482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50021"/>
    <a:srgbClr val="CC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5703" autoAdjust="0"/>
    <p:restoredTop sz="94660"/>
  </p:normalViewPr>
  <p:slideViewPr>
    <p:cSldViewPr snapToGrid="0">
      <p:cViewPr varScale="1">
        <p:scale>
          <a:sx n="62" d="100"/>
          <a:sy n="62" d="100"/>
        </p:scale>
        <p:origin x="2952" y="62"/>
      </p:cViewPr>
      <p:guideLst>
        <p:guide orient="horz" pos="2880"/>
        <p:guide pos="482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E5701B-427C-4C91-B5CA-A132C87C6C87}" type="datetimeFigureOut">
              <a:rPr lang="es-ES" smtClean="0"/>
              <a:t>11/09/2025</a:t>
            </a:fld>
            <a:endParaRPr lang="es-E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2143125" y="1241425"/>
            <a:ext cx="25114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584E04D-891D-4C81-8B2D-7EB43DEA79D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829944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496485"/>
            <a:ext cx="5829300" cy="3183467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4802717"/>
            <a:ext cx="5143500" cy="2207683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891" indent="0" algn="ctr">
              <a:buNone/>
              <a:defRPr sz="1500"/>
            </a:lvl2pPr>
            <a:lvl3pPr marL="685783" indent="0" algn="ctr">
              <a:buNone/>
              <a:defRPr sz="1351"/>
            </a:lvl3pPr>
            <a:lvl4pPr marL="1028674" indent="0" algn="ctr">
              <a:buNone/>
              <a:defRPr sz="1200"/>
            </a:lvl4pPr>
            <a:lvl5pPr marL="1371566" indent="0" algn="ctr">
              <a:buNone/>
              <a:defRPr sz="1200"/>
            </a:lvl5pPr>
            <a:lvl6pPr marL="1714457" indent="0" algn="ctr">
              <a:buNone/>
              <a:defRPr sz="1200"/>
            </a:lvl6pPr>
            <a:lvl7pPr marL="2057349" indent="0" algn="ctr">
              <a:buNone/>
              <a:defRPr sz="1200"/>
            </a:lvl7pPr>
            <a:lvl8pPr marL="2400240" indent="0" algn="ctr">
              <a:buNone/>
              <a:defRPr sz="1200"/>
            </a:lvl8pPr>
            <a:lvl9pPr marL="2743131" indent="0" algn="ctr">
              <a:buNone/>
              <a:defRPr sz="1200"/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5BFA67-6CCE-4569-9044-A163120BF9D7}" type="datetimeFigureOut">
              <a:rPr lang="es-ES" smtClean="0"/>
              <a:t>11/09/2025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B3E3CF-93CC-4A52-91A5-778FF3ADA5B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934389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5BFA67-6CCE-4569-9044-A163120BF9D7}" type="datetimeFigureOut">
              <a:rPr lang="es-ES" smtClean="0"/>
              <a:t>11/09/2025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B3E3CF-93CC-4A52-91A5-778FF3ADA5B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148132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8" y="486835"/>
            <a:ext cx="1478756" cy="7749117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9" y="486835"/>
            <a:ext cx="4350544" cy="7749117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5BFA67-6CCE-4569-9044-A163120BF9D7}" type="datetimeFigureOut">
              <a:rPr lang="es-ES" smtClean="0"/>
              <a:t>11/09/2025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B3E3CF-93CC-4A52-91A5-778FF3ADA5B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621315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5BFA67-6CCE-4569-9044-A163120BF9D7}" type="datetimeFigureOut">
              <a:rPr lang="es-ES" smtClean="0"/>
              <a:t>11/09/2025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B3E3CF-93CC-4A52-91A5-778FF3ADA5B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42708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7" y="2279654"/>
            <a:ext cx="5915025" cy="3803649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7" y="6119288"/>
            <a:ext cx="5915025" cy="2000249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891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783" indent="0">
              <a:buNone/>
              <a:defRPr sz="1351">
                <a:solidFill>
                  <a:schemeClr val="tx1">
                    <a:tint val="75000"/>
                  </a:schemeClr>
                </a:solidFill>
              </a:defRPr>
            </a:lvl3pPr>
            <a:lvl4pPr marL="1028674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566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457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349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24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131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5BFA67-6CCE-4569-9044-A163120BF9D7}" type="datetimeFigureOut">
              <a:rPr lang="es-ES" smtClean="0"/>
              <a:t>11/09/2025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B3E3CF-93CC-4A52-91A5-778FF3ADA5B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136051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434167"/>
            <a:ext cx="2914650" cy="5801784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434167"/>
            <a:ext cx="2914650" cy="5801784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5BFA67-6CCE-4569-9044-A163120BF9D7}" type="datetimeFigureOut">
              <a:rPr lang="es-ES" smtClean="0"/>
              <a:t>11/09/2025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B3E3CF-93CC-4A52-91A5-778FF3ADA5B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590873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2" y="486837"/>
            <a:ext cx="5915025" cy="1767417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241552"/>
            <a:ext cx="2901255" cy="1098549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891" indent="0">
              <a:buNone/>
              <a:defRPr sz="1500" b="1"/>
            </a:lvl2pPr>
            <a:lvl3pPr marL="685783" indent="0">
              <a:buNone/>
              <a:defRPr sz="1351" b="1"/>
            </a:lvl3pPr>
            <a:lvl4pPr marL="1028674" indent="0">
              <a:buNone/>
              <a:defRPr sz="1200" b="1"/>
            </a:lvl4pPr>
            <a:lvl5pPr marL="1371566" indent="0">
              <a:buNone/>
              <a:defRPr sz="1200" b="1"/>
            </a:lvl5pPr>
            <a:lvl6pPr marL="1714457" indent="0">
              <a:buNone/>
              <a:defRPr sz="1200" b="1"/>
            </a:lvl6pPr>
            <a:lvl7pPr marL="2057349" indent="0">
              <a:buNone/>
              <a:defRPr sz="1200" b="1"/>
            </a:lvl7pPr>
            <a:lvl8pPr marL="2400240" indent="0">
              <a:buNone/>
              <a:defRPr sz="1200" b="1"/>
            </a:lvl8pPr>
            <a:lvl9pPr marL="2743131" indent="0">
              <a:buNone/>
              <a:defRPr sz="12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340100"/>
            <a:ext cx="2901255" cy="4912784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4" y="2241552"/>
            <a:ext cx="2915543" cy="1098549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891" indent="0">
              <a:buNone/>
              <a:defRPr sz="1500" b="1"/>
            </a:lvl2pPr>
            <a:lvl3pPr marL="685783" indent="0">
              <a:buNone/>
              <a:defRPr sz="1351" b="1"/>
            </a:lvl3pPr>
            <a:lvl4pPr marL="1028674" indent="0">
              <a:buNone/>
              <a:defRPr sz="1200" b="1"/>
            </a:lvl4pPr>
            <a:lvl5pPr marL="1371566" indent="0">
              <a:buNone/>
              <a:defRPr sz="1200" b="1"/>
            </a:lvl5pPr>
            <a:lvl6pPr marL="1714457" indent="0">
              <a:buNone/>
              <a:defRPr sz="1200" b="1"/>
            </a:lvl6pPr>
            <a:lvl7pPr marL="2057349" indent="0">
              <a:buNone/>
              <a:defRPr sz="1200" b="1"/>
            </a:lvl7pPr>
            <a:lvl8pPr marL="2400240" indent="0">
              <a:buNone/>
              <a:defRPr sz="1200" b="1"/>
            </a:lvl8pPr>
            <a:lvl9pPr marL="2743131" indent="0">
              <a:buNone/>
              <a:defRPr sz="12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4" y="3340100"/>
            <a:ext cx="2915543" cy="4912784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5BFA67-6CCE-4569-9044-A163120BF9D7}" type="datetimeFigureOut">
              <a:rPr lang="es-ES" smtClean="0"/>
              <a:t>11/09/2025</a:t>
            </a:fld>
            <a:endParaRPr lang="es-E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B3E3CF-93CC-4A52-91A5-778FF3ADA5B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393784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5BFA67-6CCE-4569-9044-A163120BF9D7}" type="datetimeFigureOut">
              <a:rPr lang="es-ES" smtClean="0"/>
              <a:t>11/09/2025</a:t>
            </a:fld>
            <a:endParaRPr lang="es-E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B3E3CF-93CC-4A52-91A5-778FF3ADA5B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352632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5BFA67-6CCE-4569-9044-A163120BF9D7}" type="datetimeFigureOut">
              <a:rPr lang="es-ES" smtClean="0"/>
              <a:t>11/09/2025</a:t>
            </a:fld>
            <a:endParaRPr lang="es-E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B3E3CF-93CC-4A52-91A5-778FF3ADA5B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677728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09600"/>
            <a:ext cx="2211884" cy="21336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4" y="1316570"/>
            <a:ext cx="3471863" cy="6498167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743200"/>
            <a:ext cx="2211884" cy="5082117"/>
          </a:xfrm>
        </p:spPr>
        <p:txBody>
          <a:bodyPr/>
          <a:lstStyle>
            <a:lvl1pPr marL="0" indent="0">
              <a:buNone/>
              <a:defRPr sz="1200"/>
            </a:lvl1pPr>
            <a:lvl2pPr marL="342891" indent="0">
              <a:buNone/>
              <a:defRPr sz="1051"/>
            </a:lvl2pPr>
            <a:lvl3pPr marL="685783" indent="0">
              <a:buNone/>
              <a:defRPr sz="900"/>
            </a:lvl3pPr>
            <a:lvl4pPr marL="1028674" indent="0">
              <a:buNone/>
              <a:defRPr sz="751"/>
            </a:lvl4pPr>
            <a:lvl5pPr marL="1371566" indent="0">
              <a:buNone/>
              <a:defRPr sz="751"/>
            </a:lvl5pPr>
            <a:lvl6pPr marL="1714457" indent="0">
              <a:buNone/>
              <a:defRPr sz="751"/>
            </a:lvl6pPr>
            <a:lvl7pPr marL="2057349" indent="0">
              <a:buNone/>
              <a:defRPr sz="751"/>
            </a:lvl7pPr>
            <a:lvl8pPr marL="2400240" indent="0">
              <a:buNone/>
              <a:defRPr sz="751"/>
            </a:lvl8pPr>
            <a:lvl9pPr marL="2743131" indent="0">
              <a:buNone/>
              <a:defRPr sz="75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5BFA67-6CCE-4569-9044-A163120BF9D7}" type="datetimeFigureOut">
              <a:rPr lang="es-ES" smtClean="0"/>
              <a:t>11/09/2025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B3E3CF-93CC-4A52-91A5-778FF3ADA5B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5660329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09600"/>
            <a:ext cx="2211884" cy="21336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4" y="1316570"/>
            <a:ext cx="3471863" cy="6498167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891" indent="0">
              <a:buNone/>
              <a:defRPr sz="2100"/>
            </a:lvl2pPr>
            <a:lvl3pPr marL="685783" indent="0">
              <a:buNone/>
              <a:defRPr sz="1800"/>
            </a:lvl3pPr>
            <a:lvl4pPr marL="1028674" indent="0">
              <a:buNone/>
              <a:defRPr sz="1500"/>
            </a:lvl4pPr>
            <a:lvl5pPr marL="1371566" indent="0">
              <a:buNone/>
              <a:defRPr sz="1500"/>
            </a:lvl5pPr>
            <a:lvl6pPr marL="1714457" indent="0">
              <a:buNone/>
              <a:defRPr sz="1500"/>
            </a:lvl6pPr>
            <a:lvl7pPr marL="2057349" indent="0">
              <a:buNone/>
              <a:defRPr sz="1500"/>
            </a:lvl7pPr>
            <a:lvl8pPr marL="2400240" indent="0">
              <a:buNone/>
              <a:defRPr sz="1500"/>
            </a:lvl8pPr>
            <a:lvl9pPr marL="2743131" indent="0">
              <a:buNone/>
              <a:defRPr sz="15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743200"/>
            <a:ext cx="2211884" cy="5082117"/>
          </a:xfrm>
        </p:spPr>
        <p:txBody>
          <a:bodyPr/>
          <a:lstStyle>
            <a:lvl1pPr marL="0" indent="0">
              <a:buNone/>
              <a:defRPr sz="1200"/>
            </a:lvl1pPr>
            <a:lvl2pPr marL="342891" indent="0">
              <a:buNone/>
              <a:defRPr sz="1051"/>
            </a:lvl2pPr>
            <a:lvl3pPr marL="685783" indent="0">
              <a:buNone/>
              <a:defRPr sz="900"/>
            </a:lvl3pPr>
            <a:lvl4pPr marL="1028674" indent="0">
              <a:buNone/>
              <a:defRPr sz="751"/>
            </a:lvl4pPr>
            <a:lvl5pPr marL="1371566" indent="0">
              <a:buNone/>
              <a:defRPr sz="751"/>
            </a:lvl5pPr>
            <a:lvl6pPr marL="1714457" indent="0">
              <a:buNone/>
              <a:defRPr sz="751"/>
            </a:lvl6pPr>
            <a:lvl7pPr marL="2057349" indent="0">
              <a:buNone/>
              <a:defRPr sz="751"/>
            </a:lvl7pPr>
            <a:lvl8pPr marL="2400240" indent="0">
              <a:buNone/>
              <a:defRPr sz="751"/>
            </a:lvl8pPr>
            <a:lvl9pPr marL="2743131" indent="0">
              <a:buNone/>
              <a:defRPr sz="75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5BFA67-6CCE-4569-9044-A163120BF9D7}" type="datetimeFigureOut">
              <a:rPr lang="es-ES" smtClean="0"/>
              <a:t>11/09/2025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B3E3CF-93CC-4A52-91A5-778FF3ADA5B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15504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486837"/>
            <a:ext cx="5915025" cy="176741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434167"/>
            <a:ext cx="5915025" cy="58017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8475137"/>
            <a:ext cx="154305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5BFA67-6CCE-4569-9044-A163120BF9D7}" type="datetimeFigureOut">
              <a:rPr lang="es-ES" smtClean="0"/>
              <a:t>11/09/2025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8475137"/>
            <a:ext cx="2314575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8475137"/>
            <a:ext cx="154305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B3E3CF-93CC-4A52-91A5-778FF3ADA5B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942606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685783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46" indent="-171446" algn="l" defTabSz="685783" rtl="0" eaLnBrk="1" latinLnBrk="0" hangingPunct="1">
        <a:lnSpc>
          <a:spcPct val="90000"/>
        </a:lnSpc>
        <a:spcBef>
          <a:spcPts val="751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38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29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21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1" kern="1200">
          <a:solidFill>
            <a:schemeClr val="tx1"/>
          </a:solidFill>
          <a:latin typeface="+mn-lt"/>
          <a:ea typeface="+mn-ea"/>
          <a:cs typeface="+mn-cs"/>
        </a:defRPr>
      </a:lvl4pPr>
      <a:lvl5pPr marL="1543012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1" kern="1200">
          <a:solidFill>
            <a:schemeClr val="tx1"/>
          </a:solidFill>
          <a:latin typeface="+mn-lt"/>
          <a:ea typeface="+mn-ea"/>
          <a:cs typeface="+mn-cs"/>
        </a:defRPr>
      </a:lvl5pPr>
      <a:lvl6pPr marL="1885904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1" kern="1200">
          <a:solidFill>
            <a:schemeClr val="tx1"/>
          </a:solidFill>
          <a:latin typeface="+mn-lt"/>
          <a:ea typeface="+mn-ea"/>
          <a:cs typeface="+mn-cs"/>
        </a:defRPr>
      </a:lvl6pPr>
      <a:lvl7pPr marL="2228795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1" kern="1200">
          <a:solidFill>
            <a:schemeClr val="tx1"/>
          </a:solidFill>
          <a:latin typeface="+mn-lt"/>
          <a:ea typeface="+mn-ea"/>
          <a:cs typeface="+mn-cs"/>
        </a:defRPr>
      </a:lvl7pPr>
      <a:lvl8pPr marL="2571686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1" kern="1200">
          <a:solidFill>
            <a:schemeClr val="tx1"/>
          </a:solidFill>
          <a:latin typeface="+mn-lt"/>
          <a:ea typeface="+mn-ea"/>
          <a:cs typeface="+mn-cs"/>
        </a:defRPr>
      </a:lvl8pPr>
      <a:lvl9pPr marL="2914578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1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783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1pPr>
      <a:lvl2pPr marL="342891" algn="l" defTabSz="685783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2pPr>
      <a:lvl3pPr marL="685783" algn="l" defTabSz="685783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3pPr>
      <a:lvl4pPr marL="1028674" algn="l" defTabSz="685783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4pPr>
      <a:lvl5pPr marL="1371566" algn="l" defTabSz="685783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5pPr>
      <a:lvl6pPr marL="1714457" algn="l" defTabSz="685783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6pPr>
      <a:lvl7pPr marL="2057349" algn="l" defTabSz="685783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7pPr>
      <a:lvl8pPr marL="2400240" algn="l" defTabSz="685783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8pPr>
      <a:lvl9pPr marL="2743131" algn="l" defTabSz="685783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svg"/><Relationship Id="rId18" Type="http://schemas.openxmlformats.org/officeDocument/2006/relationships/image" Target="../media/image17.jpeg"/><Relationship Id="rId3" Type="http://schemas.openxmlformats.org/officeDocument/2006/relationships/image" Target="../media/image2.svg"/><Relationship Id="rId21" Type="http://schemas.openxmlformats.org/officeDocument/2006/relationships/image" Target="../media/image20.png"/><Relationship Id="rId7" Type="http://schemas.openxmlformats.org/officeDocument/2006/relationships/image" Target="../media/image6.svg"/><Relationship Id="rId12" Type="http://schemas.openxmlformats.org/officeDocument/2006/relationships/image" Target="../media/image11.png"/><Relationship Id="rId17" Type="http://schemas.openxmlformats.org/officeDocument/2006/relationships/image" Target="../media/image16.svg"/><Relationship Id="rId2" Type="http://schemas.openxmlformats.org/officeDocument/2006/relationships/image" Target="../media/image1.png"/><Relationship Id="rId16" Type="http://schemas.openxmlformats.org/officeDocument/2006/relationships/image" Target="../media/image15.png"/><Relationship Id="rId20" Type="http://schemas.openxmlformats.org/officeDocument/2006/relationships/image" Target="../media/image19.sv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11" Type="http://schemas.openxmlformats.org/officeDocument/2006/relationships/image" Target="../media/image10.svg"/><Relationship Id="rId5" Type="http://schemas.openxmlformats.org/officeDocument/2006/relationships/image" Target="../media/image4.svg"/><Relationship Id="rId15" Type="http://schemas.openxmlformats.org/officeDocument/2006/relationships/image" Target="../media/image14.svg"/><Relationship Id="rId10" Type="http://schemas.openxmlformats.org/officeDocument/2006/relationships/image" Target="../media/image9.png"/><Relationship Id="rId19" Type="http://schemas.openxmlformats.org/officeDocument/2006/relationships/image" Target="../media/image18.png"/><Relationship Id="rId4" Type="http://schemas.openxmlformats.org/officeDocument/2006/relationships/image" Target="../media/image3.png"/><Relationship Id="rId9" Type="http://schemas.openxmlformats.org/officeDocument/2006/relationships/image" Target="../media/image8.svg"/><Relationship Id="rId1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CuadroTexto 42">
            <a:extLst>
              <a:ext uri="{FF2B5EF4-FFF2-40B4-BE49-F238E27FC236}">
                <a16:creationId xmlns:a16="http://schemas.microsoft.com/office/drawing/2014/main" id="{DF7B45D3-F20F-45E2-8F51-48B3A1685E54}"/>
              </a:ext>
            </a:extLst>
          </p:cNvPr>
          <p:cNvSpPr txBox="1"/>
          <p:nvPr/>
        </p:nvSpPr>
        <p:spPr>
          <a:xfrm>
            <a:off x="0" y="8774668"/>
            <a:ext cx="6858000" cy="369332"/>
          </a:xfrm>
          <a:prstGeom prst="rect">
            <a:avLst/>
          </a:prstGeom>
          <a:solidFill>
            <a:srgbClr val="A50021"/>
          </a:solidFill>
        </p:spPr>
        <p:txBody>
          <a:bodyPr wrap="square" rtlCol="0">
            <a:spAutoFit/>
          </a:bodyPr>
          <a:lstStyle/>
          <a:p>
            <a:endParaRPr lang="es-ES" dirty="0"/>
          </a:p>
        </p:txBody>
      </p:sp>
      <p:sp>
        <p:nvSpPr>
          <p:cNvPr id="7" name="CuadroTexto 9">
            <a:extLst>
              <a:ext uri="{FF2B5EF4-FFF2-40B4-BE49-F238E27FC236}">
                <a16:creationId xmlns:a16="http://schemas.microsoft.com/office/drawing/2014/main" id="{ADA68C5F-25C4-400F-AF63-2BE1D7B5FED4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89446" y="2631356"/>
            <a:ext cx="5539399" cy="6355586"/>
          </a:xfrm>
          <a:prstGeom prst="rect">
            <a:avLst/>
          </a:prstGeom>
          <a:noFill/>
        </p:spPr>
        <p:txBody>
          <a:bodyPr vert="horz" wrap="square" lIns="0" tIns="0" rIns="0" bIns="0" rtlCol="0" anchor="t">
            <a:spAutoFit/>
          </a:bodyPr>
          <a:lstStyle/>
          <a:p>
            <a:pPr>
              <a:lnSpc>
                <a:spcPts val="1400"/>
              </a:lnSpc>
              <a:buSzPct val="100000"/>
            </a:pPr>
            <a:r>
              <a:rPr lang="es-ES_tradnl" sz="1000" b="1" dirty="0">
                <a:solidFill>
                  <a:srgbClr val="A50021"/>
                </a:solidFill>
                <a:latin typeface="Daytona Light" panose="020B0304030503040204" pitchFamily="34" charset="0"/>
                <a:cs typeface="Calibri"/>
              </a:rPr>
              <a:t>DATA		DURACIÓ</a:t>
            </a:r>
            <a:br>
              <a:rPr lang="es-ES_tradnl" sz="1000" b="1">
                <a:solidFill>
                  <a:srgbClr val="A50021"/>
                </a:solidFill>
                <a:latin typeface="Daytona Light" panose="020B0304030503040204" pitchFamily="34" charset="0"/>
                <a:cs typeface="Calibri"/>
              </a:rPr>
            </a:br>
            <a:r>
              <a:rPr lang="es-ES_tradnl" sz="1000">
                <a:solidFill>
                  <a:schemeClr val="tx1">
                    <a:lumMod val="95000"/>
                    <a:lumOff val="5000"/>
                  </a:schemeClr>
                </a:solidFill>
                <a:latin typeface="Daytona Light" panose="020B0304030503040204" pitchFamily="34" charset="0"/>
                <a:cs typeface="Calibri"/>
              </a:rPr>
              <a:t>30/09/2025 </a:t>
            </a:r>
            <a:r>
              <a:rPr lang="es-ES_tradnl" sz="1000" b="1" dirty="0">
                <a:solidFill>
                  <a:srgbClr val="A50021"/>
                </a:solidFill>
                <a:latin typeface="Daytona Light" panose="020B0304030503040204" pitchFamily="34" charset="0"/>
                <a:cs typeface="Calibri"/>
              </a:rPr>
              <a:t>	</a:t>
            </a:r>
            <a:r>
              <a:rPr lang="es-ES_tradnl" sz="1000" dirty="0">
                <a:solidFill>
                  <a:schemeClr val="tx1">
                    <a:lumMod val="95000"/>
                    <a:lumOff val="5000"/>
                  </a:schemeClr>
                </a:solidFill>
                <a:latin typeface="Daytona Light" panose="020B0304030503040204" pitchFamily="34" charset="0"/>
                <a:cs typeface="Calibri"/>
              </a:rPr>
              <a:t>De 9:30 a 11:00 h</a:t>
            </a:r>
            <a:br>
              <a:rPr lang="es-ES_tradnl" sz="1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Daytona Light" panose="020B0304030503040204" pitchFamily="34" charset="0"/>
                <a:cs typeface="Calibri"/>
              </a:rPr>
            </a:br>
            <a:br>
              <a:rPr lang="es-ES_tradnl" sz="1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Daytona Light" panose="020B0304030503040204" pitchFamily="34" charset="0"/>
                <a:cs typeface="Calibri"/>
              </a:rPr>
            </a:br>
            <a:r>
              <a:rPr lang="es-ES_tradnl" sz="1000" b="1" dirty="0">
                <a:solidFill>
                  <a:srgbClr val="A50021"/>
                </a:solidFill>
                <a:latin typeface="Daytona Light" panose="020B0304030503040204" pitchFamily="34" charset="0"/>
                <a:cs typeface="Calibri"/>
              </a:rPr>
              <a:t>DIRIGIT</a:t>
            </a:r>
            <a:br>
              <a:rPr lang="es-ES_tradnl" sz="1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Daytona Light" panose="020B0304030503040204" pitchFamily="34" charset="0"/>
                <a:cs typeface="Calibri"/>
              </a:rPr>
            </a:br>
            <a:r>
              <a:rPr lang="es-ES_tradnl" sz="1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Daytona Light" panose="020B0304030503040204" pitchFamily="34" charset="0"/>
                <a:cs typeface="Calibri"/>
              </a:rPr>
              <a:t>Emprenedors</a:t>
            </a:r>
            <a:r>
              <a:rPr lang="es-ES_tradnl" sz="1000" dirty="0">
                <a:solidFill>
                  <a:schemeClr val="tx1">
                    <a:lumMod val="95000"/>
                    <a:lumOff val="5000"/>
                  </a:schemeClr>
                </a:solidFill>
                <a:latin typeface="Daytona Light" panose="020B0304030503040204" pitchFamily="34" charset="0"/>
                <a:cs typeface="Calibri"/>
              </a:rPr>
              <a:t> </a:t>
            </a:r>
            <a:r>
              <a:rPr lang="es-ES_tradnl" sz="1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Daytona Light" panose="020B0304030503040204" pitchFamily="34" charset="0"/>
                <a:cs typeface="Calibri"/>
              </a:rPr>
              <a:t>interessats</a:t>
            </a:r>
            <a:r>
              <a:rPr lang="es-ES_tradnl" sz="1000" dirty="0">
                <a:solidFill>
                  <a:schemeClr val="tx1">
                    <a:lumMod val="95000"/>
                    <a:lumOff val="5000"/>
                  </a:schemeClr>
                </a:solidFill>
                <a:latin typeface="Daytona Light" panose="020B0304030503040204" pitchFamily="34" charset="0"/>
                <a:cs typeface="Calibri"/>
              </a:rPr>
              <a:t> a donar-se </a:t>
            </a:r>
            <a:r>
              <a:rPr lang="es-ES_tradnl" sz="1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Daytona Light" panose="020B0304030503040204" pitchFamily="34" charset="0"/>
                <a:cs typeface="Calibri"/>
              </a:rPr>
              <a:t>d'alta</a:t>
            </a:r>
            <a:r>
              <a:rPr lang="es-ES_tradnl" sz="1000" dirty="0">
                <a:solidFill>
                  <a:schemeClr val="tx1">
                    <a:lumMod val="95000"/>
                    <a:lumOff val="5000"/>
                  </a:schemeClr>
                </a:solidFill>
                <a:latin typeface="Daytona Light" panose="020B0304030503040204" pitchFamily="34" charset="0"/>
                <a:cs typeface="Calibri"/>
              </a:rPr>
              <a:t> </a:t>
            </a:r>
            <a:r>
              <a:rPr lang="es-ES_tradnl" sz="1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Daytona Light" panose="020B0304030503040204" pitchFamily="34" charset="0"/>
                <a:cs typeface="Calibri"/>
              </a:rPr>
              <a:t>com</a:t>
            </a:r>
            <a:r>
              <a:rPr lang="es-ES_tradnl" sz="1000" dirty="0">
                <a:solidFill>
                  <a:schemeClr val="tx1">
                    <a:lumMod val="95000"/>
                    <a:lumOff val="5000"/>
                  </a:schemeClr>
                </a:solidFill>
                <a:latin typeface="Daytona Light" panose="020B0304030503040204" pitchFamily="34" charset="0"/>
                <a:cs typeface="Calibri"/>
              </a:rPr>
              <a:t> a </a:t>
            </a:r>
            <a:r>
              <a:rPr lang="es-ES_tradnl" sz="1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Daytona Light" panose="020B0304030503040204" pitchFamily="34" charset="0"/>
                <a:cs typeface="Calibri"/>
              </a:rPr>
              <a:t>autònoms</a:t>
            </a:r>
            <a:r>
              <a:rPr lang="es-ES_tradnl" sz="1000" dirty="0">
                <a:solidFill>
                  <a:schemeClr val="tx1">
                    <a:lumMod val="95000"/>
                    <a:lumOff val="5000"/>
                  </a:schemeClr>
                </a:solidFill>
                <a:latin typeface="Daytona Light" panose="020B0304030503040204" pitchFamily="34" charset="0"/>
                <a:cs typeface="Calibri"/>
              </a:rPr>
              <a:t> o crear una empresa.</a:t>
            </a:r>
            <a:br>
              <a:rPr lang="es-ES_tradnl" sz="1000" dirty="0">
                <a:solidFill>
                  <a:schemeClr val="tx1">
                    <a:lumMod val="95000"/>
                    <a:lumOff val="5000"/>
                  </a:schemeClr>
                </a:solidFill>
                <a:latin typeface="Daytona Light" panose="020B0304030503040204" pitchFamily="34" charset="0"/>
                <a:cs typeface="Calibri"/>
              </a:rPr>
            </a:br>
            <a:br>
              <a:rPr lang="es-ES_tradnl" sz="1000" dirty="0">
                <a:solidFill>
                  <a:schemeClr val="tx1">
                    <a:lumMod val="95000"/>
                    <a:lumOff val="5000"/>
                  </a:schemeClr>
                </a:solidFill>
                <a:latin typeface="Daytona Light" panose="020B0304030503040204" pitchFamily="34" charset="0"/>
                <a:cs typeface="Calibri"/>
              </a:rPr>
            </a:br>
            <a:r>
              <a:rPr lang="es-ES_tradnl" sz="1000" b="1" dirty="0">
                <a:solidFill>
                  <a:srgbClr val="A50021"/>
                </a:solidFill>
                <a:latin typeface="Daytona Light" panose="020B0304030503040204" pitchFamily="34" charset="0"/>
                <a:cs typeface="Calibri"/>
              </a:rPr>
              <a:t>OBJETIUS</a:t>
            </a:r>
            <a:br>
              <a:rPr lang="es-ES_tradnl" sz="1000" b="1" dirty="0">
                <a:solidFill>
                  <a:srgbClr val="A50021"/>
                </a:solidFill>
                <a:latin typeface="Daytona Light" panose="020B0304030503040204" pitchFamily="34" charset="0"/>
                <a:cs typeface="Calibri"/>
              </a:rPr>
            </a:br>
            <a:r>
              <a:rPr lang="pt-BR" sz="1000" dirty="0" err="1">
                <a:latin typeface="Daytona Light" panose="020B0304030503040204" pitchFamily="34" charset="0"/>
              </a:rPr>
              <a:t>Donar</a:t>
            </a:r>
            <a:r>
              <a:rPr lang="pt-BR" sz="1000" dirty="0">
                <a:latin typeface="Daytona Light" panose="020B0304030503040204" pitchFamily="34" charset="0"/>
              </a:rPr>
              <a:t> a </a:t>
            </a:r>
            <a:r>
              <a:rPr lang="pt-BR" sz="1000" dirty="0" err="1">
                <a:latin typeface="Daytona Light" panose="020B0304030503040204" pitchFamily="34" charset="0"/>
              </a:rPr>
              <a:t>conéixer</a:t>
            </a:r>
            <a:r>
              <a:rPr lang="pt-BR" sz="1000" dirty="0">
                <a:latin typeface="Daytona Light" panose="020B0304030503040204" pitchFamily="34" charset="0"/>
              </a:rPr>
              <a:t> </a:t>
            </a:r>
            <a:r>
              <a:rPr lang="pt-BR" sz="1000" dirty="0" err="1">
                <a:latin typeface="Daytona Light" panose="020B0304030503040204" pitchFamily="34" charset="0"/>
              </a:rPr>
              <a:t>als</a:t>
            </a:r>
            <a:r>
              <a:rPr lang="pt-BR" sz="1000" dirty="0">
                <a:latin typeface="Daytona Light" panose="020B0304030503040204" pitchFamily="34" charset="0"/>
              </a:rPr>
              <a:t> </a:t>
            </a:r>
            <a:r>
              <a:rPr lang="pt-BR" sz="1000" dirty="0" err="1">
                <a:latin typeface="Daytona Light" panose="020B0304030503040204" pitchFamily="34" charset="0"/>
              </a:rPr>
              <a:t>emprenedors</a:t>
            </a:r>
            <a:r>
              <a:rPr lang="pt-BR" sz="1000" dirty="0">
                <a:latin typeface="Daytona Light" panose="020B0304030503040204" pitchFamily="34" charset="0"/>
              </a:rPr>
              <a:t> </a:t>
            </a:r>
            <a:r>
              <a:rPr lang="pt-BR" sz="1000" dirty="0" err="1">
                <a:latin typeface="Daytona Light" panose="020B0304030503040204" pitchFamily="34" charset="0"/>
              </a:rPr>
              <a:t>els</a:t>
            </a:r>
            <a:r>
              <a:rPr lang="pt-BR" sz="1000" dirty="0">
                <a:latin typeface="Daytona Light" panose="020B0304030503040204" pitchFamily="34" charset="0"/>
              </a:rPr>
              <a:t> passos que </a:t>
            </a:r>
            <a:r>
              <a:rPr lang="pt-BR" sz="1000" dirty="0" err="1">
                <a:latin typeface="Daytona Light" panose="020B0304030503040204" pitchFamily="34" charset="0"/>
              </a:rPr>
              <a:t>s’ha</a:t>
            </a:r>
            <a:r>
              <a:rPr lang="pt-BR" sz="1000" dirty="0">
                <a:latin typeface="Daytona Light" panose="020B0304030503040204" pitchFamily="34" charset="0"/>
              </a:rPr>
              <a:t> de seguir per a posar </a:t>
            </a:r>
            <a:r>
              <a:rPr lang="pt-BR" sz="1000" dirty="0" err="1">
                <a:latin typeface="Daytona Light" panose="020B0304030503040204" pitchFamily="34" charset="0"/>
              </a:rPr>
              <a:t>en</a:t>
            </a:r>
            <a:r>
              <a:rPr lang="pt-BR" sz="1000" dirty="0">
                <a:latin typeface="Daytona Light" panose="020B0304030503040204" pitchFamily="34" charset="0"/>
              </a:rPr>
              <a:t> </a:t>
            </a:r>
            <a:r>
              <a:rPr lang="pt-BR" sz="1000" dirty="0" err="1">
                <a:latin typeface="Daytona Light" panose="020B0304030503040204" pitchFamily="34" charset="0"/>
              </a:rPr>
              <a:t>marxa</a:t>
            </a:r>
            <a:r>
              <a:rPr lang="pt-BR" sz="1000" dirty="0">
                <a:latin typeface="Daytona Light" panose="020B0304030503040204" pitchFamily="34" charset="0"/>
              </a:rPr>
              <a:t> </a:t>
            </a:r>
            <a:r>
              <a:rPr lang="pt-BR" sz="1000" dirty="0" err="1">
                <a:latin typeface="Daytona Light" panose="020B0304030503040204" pitchFamily="34" charset="0"/>
              </a:rPr>
              <a:t>la</a:t>
            </a:r>
            <a:r>
              <a:rPr lang="pt-BR" sz="1000" dirty="0">
                <a:latin typeface="Daytona Light" panose="020B0304030503040204" pitchFamily="34" charset="0"/>
              </a:rPr>
              <a:t> </a:t>
            </a:r>
            <a:r>
              <a:rPr lang="pt-BR" sz="1000" dirty="0" err="1">
                <a:latin typeface="Daytona Light" panose="020B0304030503040204" pitchFamily="34" charset="0"/>
              </a:rPr>
              <a:t>seua</a:t>
            </a:r>
            <a:r>
              <a:rPr lang="pt-BR" sz="1000" dirty="0">
                <a:latin typeface="Daytona Light" panose="020B0304030503040204" pitchFamily="34" charset="0"/>
              </a:rPr>
              <a:t> empresa, </a:t>
            </a:r>
            <a:r>
              <a:rPr lang="pt-BR" sz="1000" dirty="0" err="1">
                <a:latin typeface="Daytona Light" panose="020B0304030503040204" pitchFamily="34" charset="0"/>
              </a:rPr>
              <a:t>així</a:t>
            </a:r>
            <a:r>
              <a:rPr lang="pt-BR" sz="1000" dirty="0">
                <a:latin typeface="Daytona Light" panose="020B0304030503040204" pitchFamily="34" charset="0"/>
              </a:rPr>
              <a:t> com </a:t>
            </a:r>
            <a:r>
              <a:rPr lang="pt-BR" sz="1000" dirty="0" err="1">
                <a:latin typeface="Daytona Light" panose="020B0304030503040204" pitchFamily="34" charset="0"/>
              </a:rPr>
              <a:t>les</a:t>
            </a:r>
            <a:r>
              <a:rPr lang="pt-BR" sz="1000" dirty="0">
                <a:latin typeface="Daytona Light" panose="020B0304030503040204" pitchFamily="34" charset="0"/>
              </a:rPr>
              <a:t> </a:t>
            </a:r>
            <a:r>
              <a:rPr lang="pt-BR" sz="1000" dirty="0" err="1">
                <a:latin typeface="Daytona Light" panose="020B0304030503040204" pitchFamily="34" charset="0"/>
              </a:rPr>
              <a:t>bonificacions</a:t>
            </a:r>
            <a:r>
              <a:rPr lang="pt-BR" sz="1000" dirty="0">
                <a:latin typeface="Daytona Light" panose="020B0304030503040204" pitchFamily="34" charset="0"/>
              </a:rPr>
              <a:t> de </a:t>
            </a:r>
            <a:r>
              <a:rPr lang="pt-BR" sz="1000" dirty="0" err="1">
                <a:latin typeface="Daytona Light" panose="020B0304030503040204" pitchFamily="34" charset="0"/>
              </a:rPr>
              <a:t>seguretat</a:t>
            </a:r>
            <a:r>
              <a:rPr lang="pt-BR" sz="1000" dirty="0">
                <a:latin typeface="Daytona Light" panose="020B0304030503040204" pitchFamily="34" charset="0"/>
              </a:rPr>
              <a:t> social i </a:t>
            </a:r>
            <a:r>
              <a:rPr lang="pt-BR" sz="1000" dirty="0" err="1">
                <a:latin typeface="Daytona Light" panose="020B0304030503040204" pitchFamily="34" charset="0"/>
              </a:rPr>
              <a:t>possibles</a:t>
            </a:r>
            <a:r>
              <a:rPr lang="pt-BR" sz="1000" dirty="0">
                <a:latin typeface="Daytona Light" panose="020B0304030503040204" pitchFamily="34" charset="0"/>
              </a:rPr>
              <a:t> </a:t>
            </a:r>
            <a:r>
              <a:rPr lang="pt-BR" sz="1000" dirty="0" err="1">
                <a:latin typeface="Daytona Light" panose="020B0304030503040204" pitchFamily="34" charset="0"/>
              </a:rPr>
              <a:t>línies</a:t>
            </a:r>
            <a:r>
              <a:rPr lang="pt-BR" sz="1000" dirty="0">
                <a:latin typeface="Daytona Light" panose="020B0304030503040204" pitchFamily="34" charset="0"/>
              </a:rPr>
              <a:t> de </a:t>
            </a:r>
            <a:r>
              <a:rPr lang="pt-BR" sz="1000" dirty="0" err="1">
                <a:latin typeface="Daytona Light" panose="020B0304030503040204" pitchFamily="34" charset="0"/>
              </a:rPr>
              <a:t>finançament</a:t>
            </a:r>
            <a:r>
              <a:rPr lang="es-ES" sz="1000" dirty="0">
                <a:latin typeface="Daytona Light" panose="020B0304030503040204" pitchFamily="34" charset="0"/>
              </a:rPr>
              <a:t>.</a:t>
            </a:r>
            <a:br>
              <a:rPr lang="es-ES" sz="1000" dirty="0">
                <a:latin typeface="Daytona Light" panose="020B0304030503040204" pitchFamily="34" charset="0"/>
              </a:rPr>
            </a:br>
            <a:br>
              <a:rPr lang="es-ES" sz="1000" dirty="0">
                <a:latin typeface="Daytona Light" panose="020B0304030503040204" pitchFamily="34" charset="0"/>
              </a:rPr>
            </a:br>
            <a:r>
              <a:rPr lang="es-ES_tradnl" sz="1000" b="1" dirty="0">
                <a:solidFill>
                  <a:srgbClr val="A50021"/>
                </a:solidFill>
                <a:latin typeface="Daytona Light" panose="020B0304030503040204" pitchFamily="34" charset="0"/>
                <a:cs typeface="Calibri"/>
              </a:rPr>
              <a:t>PONENTS</a:t>
            </a:r>
            <a:br>
              <a:rPr lang="es-ES_tradnl" sz="1000" b="1" dirty="0">
                <a:solidFill>
                  <a:srgbClr val="A50021"/>
                </a:solidFill>
                <a:latin typeface="Daytona Light" panose="020B0304030503040204" pitchFamily="34" charset="0"/>
                <a:cs typeface="Calibri"/>
              </a:rPr>
            </a:br>
            <a:r>
              <a:rPr lang="es-ES_tradnl" sz="1000" dirty="0" err="1">
                <a:latin typeface="Daytona Light" panose="020B0304030503040204" pitchFamily="34" charset="0"/>
                <a:cs typeface="Calibri"/>
              </a:rPr>
              <a:t>Tècnics</a:t>
            </a:r>
            <a:r>
              <a:rPr lang="es-ES_tradnl" sz="1000" dirty="0">
                <a:latin typeface="Daytona Light" panose="020B0304030503040204" pitchFamily="34" charset="0"/>
                <a:cs typeface="Calibri"/>
              </a:rPr>
              <a:t> Cambra Valencia</a:t>
            </a:r>
            <a:br>
              <a:rPr lang="es-ES_tradnl" sz="1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Daytona Light" panose="020B0304030503040204" pitchFamily="34" charset="0"/>
                <a:cs typeface="Calibri"/>
              </a:rPr>
            </a:br>
            <a:br>
              <a:rPr lang="es-ES_tradnl" sz="1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Daytona Light" panose="020B0304030503040204" pitchFamily="34" charset="0"/>
                <a:cs typeface="Calibri"/>
              </a:rPr>
            </a:br>
            <a:r>
              <a:rPr lang="es-ES_tradnl" sz="1000" b="1" dirty="0">
                <a:solidFill>
                  <a:srgbClr val="A50021"/>
                </a:solidFill>
                <a:latin typeface="Daytona Light" panose="020B0304030503040204" pitchFamily="34" charset="0"/>
                <a:cs typeface="Calibri"/>
              </a:rPr>
              <a:t>PROGRAMA</a:t>
            </a:r>
            <a:br>
              <a:rPr lang="es-ES_tradnl" sz="1000" b="1" dirty="0">
                <a:solidFill>
                  <a:srgbClr val="A50021"/>
                </a:solidFill>
                <a:latin typeface="Daytona Light" panose="020B0304030503040204" pitchFamily="34" charset="0"/>
                <a:cs typeface="Calibri"/>
              </a:rPr>
            </a:br>
            <a:r>
              <a:rPr lang="es-ES" sz="1000" dirty="0">
                <a:latin typeface="Daytona Light" panose="020B0304030503040204" pitchFamily="34" charset="0"/>
              </a:rPr>
              <a:t>09:25 h	</a:t>
            </a:r>
            <a:r>
              <a:rPr lang="es-ES" sz="1000" dirty="0" err="1">
                <a:latin typeface="Daytona Light" panose="020B0304030503040204" pitchFamily="34" charset="0"/>
              </a:rPr>
              <a:t>Recepció</a:t>
            </a:r>
            <a:r>
              <a:rPr lang="es-ES" sz="1000" dirty="0">
                <a:latin typeface="Daytona Light" panose="020B0304030503040204" pitchFamily="34" charset="0"/>
              </a:rPr>
              <a:t> i </a:t>
            </a:r>
            <a:r>
              <a:rPr lang="es-ES" sz="1000" dirty="0" err="1">
                <a:latin typeface="Daytona Light" panose="020B0304030503040204" pitchFamily="34" charset="0"/>
              </a:rPr>
              <a:t>documentació</a:t>
            </a:r>
            <a:r>
              <a:rPr lang="es-ES" sz="1000" dirty="0">
                <a:latin typeface="Daytona Light" panose="020B0304030503040204" pitchFamily="34" charset="0"/>
              </a:rPr>
              <a:t>. </a:t>
            </a:r>
            <a:r>
              <a:rPr lang="es-ES" sz="1000" dirty="0" err="1">
                <a:latin typeface="Daytona Light" panose="020B0304030503040204" pitchFamily="34" charset="0"/>
              </a:rPr>
              <a:t>L’entrada</a:t>
            </a:r>
            <a:r>
              <a:rPr lang="es-ES" sz="1000" dirty="0">
                <a:latin typeface="Daytona Light" panose="020B0304030503040204" pitchFamily="34" charset="0"/>
              </a:rPr>
              <a:t> a </a:t>
            </a:r>
            <a:r>
              <a:rPr lang="es-ES" sz="1000" dirty="0" err="1">
                <a:latin typeface="Daytona Light" panose="020B0304030503040204" pitchFamily="34" charset="0"/>
              </a:rPr>
              <a:t>l’aula</a:t>
            </a:r>
            <a:r>
              <a:rPr lang="es-ES" sz="1000" dirty="0">
                <a:latin typeface="Daytona Light" panose="020B0304030503040204" pitchFamily="34" charset="0"/>
              </a:rPr>
              <a:t> no es </a:t>
            </a:r>
            <a:r>
              <a:rPr lang="es-ES" sz="1000" dirty="0" err="1">
                <a:latin typeface="Daytona Light" panose="020B0304030503040204" pitchFamily="34" charset="0"/>
              </a:rPr>
              <a:t>farà</a:t>
            </a:r>
            <a:r>
              <a:rPr lang="es-ES" sz="1000" dirty="0">
                <a:latin typeface="Daytona Light" panose="020B0304030503040204" pitchFamily="34" charset="0"/>
              </a:rPr>
              <a:t> </a:t>
            </a:r>
            <a:r>
              <a:rPr lang="es-ES" sz="1000" dirty="0" err="1">
                <a:latin typeface="Daytona Light" panose="020B0304030503040204" pitchFamily="34" charset="0"/>
              </a:rPr>
              <a:t>abans</a:t>
            </a:r>
            <a:r>
              <a:rPr lang="es-ES" sz="1000" dirty="0">
                <a:latin typeface="Daytona Light" panose="020B0304030503040204" pitchFamily="34" charset="0"/>
              </a:rPr>
              <a:t> de les 09:25 h. </a:t>
            </a:r>
            <a:br>
              <a:rPr lang="es-ES" sz="1000" dirty="0">
                <a:latin typeface="Daytona Light" panose="020B0304030503040204" pitchFamily="34" charset="0"/>
              </a:rPr>
            </a:br>
            <a:r>
              <a:rPr lang="es-ES" sz="1000" dirty="0">
                <a:latin typeface="Daytona Light" panose="020B0304030503040204" pitchFamily="34" charset="0"/>
              </a:rPr>
              <a:t>09:30 h	</a:t>
            </a:r>
            <a:r>
              <a:rPr lang="es-ES" sz="1000" dirty="0" err="1">
                <a:latin typeface="Daytona Light" panose="020B0304030503040204" pitchFamily="34" charset="0"/>
              </a:rPr>
              <a:t>Informació</a:t>
            </a:r>
            <a:r>
              <a:rPr lang="es-ES" sz="1000" dirty="0">
                <a:latin typeface="Daytona Light" panose="020B0304030503040204" pitchFamily="34" charset="0"/>
              </a:rPr>
              <a:t> </a:t>
            </a:r>
            <a:r>
              <a:rPr lang="es-ES" sz="1000" dirty="0" err="1">
                <a:latin typeface="Daytona Light" panose="020B0304030503040204" pitchFamily="34" charset="0"/>
              </a:rPr>
              <a:t>segurs</a:t>
            </a:r>
            <a:r>
              <a:rPr lang="es-ES" sz="1000" dirty="0">
                <a:latin typeface="Daytona Light" panose="020B0304030503040204" pitchFamily="34" charset="0"/>
              </a:rPr>
              <a:t> i </a:t>
            </a:r>
            <a:r>
              <a:rPr lang="es-ES" sz="1000" dirty="0" err="1">
                <a:latin typeface="Daytona Light" panose="020B0304030503040204" pitchFamily="34" charset="0"/>
              </a:rPr>
              <a:t>complements</a:t>
            </a:r>
            <a:r>
              <a:rPr lang="es-ES" sz="1000" dirty="0">
                <a:latin typeface="Daytona Light" panose="020B0304030503040204" pitchFamily="34" charset="0"/>
              </a:rPr>
              <a:t> del </a:t>
            </a:r>
            <a:r>
              <a:rPr lang="es-ES" sz="1000" dirty="0" err="1">
                <a:latin typeface="Daytona Light" panose="020B0304030503040204" pitchFamily="34" charset="0"/>
              </a:rPr>
              <a:t>negoci</a:t>
            </a:r>
            <a:r>
              <a:rPr lang="es-ES" sz="1000" dirty="0">
                <a:latin typeface="Daytona Light" panose="020B0304030503040204" pitchFamily="34" charset="0"/>
              </a:rPr>
              <a:t> MAPFRE</a:t>
            </a:r>
            <a:br>
              <a:rPr lang="es-ES" sz="1000" dirty="0">
                <a:latin typeface="Daytona Light" panose="020B0304030503040204" pitchFamily="34" charset="0"/>
              </a:rPr>
            </a:br>
            <a:r>
              <a:rPr lang="es-ES" sz="1000" dirty="0">
                <a:latin typeface="Daytona Light" panose="020B0304030503040204" pitchFamily="34" charset="0"/>
              </a:rPr>
              <a:t>09:45 h	</a:t>
            </a:r>
            <a:r>
              <a:rPr lang="es-ES" sz="1000" dirty="0" err="1">
                <a:latin typeface="Daytona Light" panose="020B0304030503040204" pitchFamily="34" charset="0"/>
              </a:rPr>
              <a:t>Presentació</a:t>
            </a:r>
            <a:br>
              <a:rPr lang="es-ES" sz="1000" dirty="0">
                <a:latin typeface="Daytona Light" panose="020B0304030503040204" pitchFamily="34" charset="0"/>
              </a:rPr>
            </a:br>
            <a:r>
              <a:rPr lang="es-ES" sz="1000" dirty="0">
                <a:latin typeface="Daytona Light" panose="020B0304030503040204" pitchFamily="34" charset="0"/>
              </a:rPr>
              <a:t>		- Ventanilla Única Empresarial</a:t>
            </a:r>
            <a:br>
              <a:rPr lang="es-ES" sz="1000" dirty="0">
                <a:latin typeface="Daytona Light" panose="020B0304030503040204" pitchFamily="34" charset="0"/>
              </a:rPr>
            </a:br>
            <a:r>
              <a:rPr lang="es-ES" sz="1000" dirty="0">
                <a:latin typeface="Daytona Light" panose="020B0304030503040204" pitchFamily="34" charset="0"/>
              </a:rPr>
              <a:t>		- Formes Jurídiques</a:t>
            </a:r>
            <a:br>
              <a:rPr lang="es-ES" sz="1000" dirty="0">
                <a:latin typeface="Daytona Light" panose="020B0304030503040204" pitchFamily="34" charset="0"/>
              </a:rPr>
            </a:br>
            <a:r>
              <a:rPr lang="es-ES" sz="1000" dirty="0">
                <a:latin typeface="Daytona Light" panose="020B0304030503040204" pitchFamily="34" charset="0"/>
              </a:rPr>
              <a:t>		- </a:t>
            </a:r>
            <a:r>
              <a:rPr lang="es-ES" sz="1000" dirty="0" err="1">
                <a:latin typeface="Daytona Light" panose="020B0304030503040204" pitchFamily="34" charset="0"/>
              </a:rPr>
              <a:t>Trámits</a:t>
            </a:r>
            <a:r>
              <a:rPr lang="es-ES" sz="1000" dirty="0">
                <a:latin typeface="Daytona Light" panose="020B0304030503040204" pitchFamily="34" charset="0"/>
              </a:rPr>
              <a:t> </a:t>
            </a:r>
            <a:r>
              <a:rPr lang="es-ES" sz="1000" dirty="0" err="1">
                <a:latin typeface="Daytona Light" panose="020B0304030503040204" pitchFamily="34" charset="0"/>
              </a:rPr>
              <a:t>d’inici</a:t>
            </a:r>
            <a:r>
              <a:rPr lang="es-ES" sz="1000" dirty="0">
                <a:latin typeface="Daytona Light" panose="020B0304030503040204" pitchFamily="34" charset="0"/>
              </a:rPr>
              <a:t> </a:t>
            </a:r>
            <a:r>
              <a:rPr lang="es-ES" sz="1000" dirty="0" err="1">
                <a:latin typeface="Daytona Light" panose="020B0304030503040204" pitchFamily="34" charset="0"/>
              </a:rPr>
              <a:t>d’activitat</a:t>
            </a:r>
            <a:br>
              <a:rPr lang="es-ES" sz="1000" dirty="0">
                <a:latin typeface="Daytona Light" panose="020B0304030503040204" pitchFamily="34" charset="0"/>
              </a:rPr>
            </a:br>
            <a:r>
              <a:rPr lang="es-ES" sz="1000" dirty="0">
                <a:latin typeface="Daytona Light" panose="020B0304030503040204" pitchFamily="34" charset="0"/>
              </a:rPr>
              <a:t>		- </a:t>
            </a:r>
            <a:r>
              <a:rPr lang="es-ES" sz="1000" dirty="0" err="1">
                <a:latin typeface="Daytona Light" panose="020B0304030503040204" pitchFamily="34" charset="0"/>
              </a:rPr>
              <a:t>Bonificacions</a:t>
            </a:r>
            <a:r>
              <a:rPr lang="es-ES" sz="1000" dirty="0">
                <a:latin typeface="Daytona Light" panose="020B0304030503040204" pitchFamily="34" charset="0"/>
              </a:rPr>
              <a:t> </a:t>
            </a:r>
            <a:r>
              <a:rPr lang="es-ES" sz="1000" dirty="0" err="1">
                <a:latin typeface="Daytona Light" panose="020B0304030503040204" pitchFamily="34" charset="0"/>
              </a:rPr>
              <a:t>seguretat</a:t>
            </a:r>
            <a:r>
              <a:rPr lang="es-ES" sz="1000" dirty="0">
                <a:latin typeface="Daytona Light" panose="020B0304030503040204" pitchFamily="34" charset="0"/>
              </a:rPr>
              <a:t> social</a:t>
            </a:r>
            <a:br>
              <a:rPr lang="es-ES" sz="1000" dirty="0">
                <a:latin typeface="Daytona Light" panose="020B0304030503040204" pitchFamily="34" charset="0"/>
              </a:rPr>
            </a:br>
            <a:r>
              <a:rPr lang="es-ES" sz="1000" dirty="0">
                <a:latin typeface="Daytona Light" panose="020B0304030503040204" pitchFamily="34" charset="0"/>
              </a:rPr>
              <a:t>		- </a:t>
            </a:r>
            <a:r>
              <a:rPr lang="es-ES" sz="1000" dirty="0" err="1">
                <a:latin typeface="Daytona Light" panose="020B0304030503040204" pitchFamily="34" charset="0"/>
              </a:rPr>
              <a:t>Capitalització</a:t>
            </a:r>
            <a:r>
              <a:rPr lang="es-ES" sz="1000" dirty="0">
                <a:latin typeface="Daytona Light" panose="020B0304030503040204" pitchFamily="34" charset="0"/>
              </a:rPr>
              <a:t> i </a:t>
            </a:r>
            <a:r>
              <a:rPr lang="es-ES" sz="1000" dirty="0" err="1">
                <a:latin typeface="Daytona Light" panose="020B0304030503040204" pitchFamily="34" charset="0"/>
              </a:rPr>
              <a:t>pagament</a:t>
            </a:r>
            <a:r>
              <a:rPr lang="es-ES" sz="1000" dirty="0">
                <a:latin typeface="Daytona Light" panose="020B0304030503040204" pitchFamily="34" charset="0"/>
              </a:rPr>
              <a:t> </a:t>
            </a:r>
            <a:r>
              <a:rPr lang="es-ES" sz="1000" dirty="0" err="1">
                <a:latin typeface="Daytona Light" panose="020B0304030503040204" pitchFamily="34" charset="0"/>
              </a:rPr>
              <a:t>únic</a:t>
            </a:r>
            <a:r>
              <a:rPr lang="es-ES" sz="1000" dirty="0">
                <a:latin typeface="Daytona Light" panose="020B0304030503040204" pitchFamily="34" charset="0"/>
              </a:rPr>
              <a:t> </a:t>
            </a:r>
            <a:r>
              <a:rPr lang="es-ES" sz="1000" dirty="0" err="1">
                <a:latin typeface="Daytona Light" panose="020B0304030503040204" pitchFamily="34" charset="0"/>
              </a:rPr>
              <a:t>prestació</a:t>
            </a:r>
            <a:r>
              <a:rPr lang="es-ES" sz="1000" dirty="0">
                <a:latin typeface="Daytona Light" panose="020B0304030503040204" pitchFamily="34" charset="0"/>
              </a:rPr>
              <a:t> per </a:t>
            </a:r>
            <a:r>
              <a:rPr lang="es-ES" sz="1000" dirty="0" err="1">
                <a:latin typeface="Daytona Light" panose="020B0304030503040204" pitchFamily="34" charset="0"/>
              </a:rPr>
              <a:t>desocupació</a:t>
            </a:r>
            <a:br>
              <a:rPr lang="es-ES" sz="1000" dirty="0">
                <a:latin typeface="Daytona Light" panose="020B0304030503040204" pitchFamily="34" charset="0"/>
              </a:rPr>
            </a:br>
            <a:r>
              <a:rPr lang="es-ES" sz="1000" dirty="0">
                <a:latin typeface="Daytona Light" panose="020B0304030503040204" pitchFamily="34" charset="0"/>
              </a:rPr>
              <a:t>		- </a:t>
            </a:r>
            <a:r>
              <a:rPr lang="es-ES" sz="1000" dirty="0" err="1">
                <a:latin typeface="Daytona Light" panose="020B0304030503040204" pitchFamily="34" charset="0"/>
              </a:rPr>
              <a:t>Línies</a:t>
            </a:r>
            <a:r>
              <a:rPr lang="es-ES" sz="1000" dirty="0">
                <a:latin typeface="Daytona Light" panose="020B0304030503040204" pitchFamily="34" charset="0"/>
              </a:rPr>
              <a:t> de </a:t>
            </a:r>
            <a:r>
              <a:rPr lang="es-ES" sz="1000" dirty="0" err="1">
                <a:latin typeface="Daytona Light" panose="020B0304030503040204" pitchFamily="34" charset="0"/>
              </a:rPr>
              <a:t>finançament</a:t>
            </a:r>
            <a:br>
              <a:rPr lang="es-ES" sz="1000" dirty="0">
                <a:latin typeface="Daytona Light" panose="020B0304030503040204" pitchFamily="34" charset="0"/>
              </a:rPr>
            </a:br>
            <a:r>
              <a:rPr lang="es-ES" sz="1000" dirty="0">
                <a:latin typeface="Daytona Light" panose="020B0304030503040204" pitchFamily="34" charset="0"/>
              </a:rPr>
              <a:t>10:30 h	</a:t>
            </a:r>
            <a:r>
              <a:rPr lang="es-ES" sz="1000" dirty="0" err="1">
                <a:latin typeface="Daytona Light" panose="020B0304030503040204" pitchFamily="34" charset="0"/>
              </a:rPr>
              <a:t>Precs</a:t>
            </a:r>
            <a:r>
              <a:rPr lang="es-ES" sz="1000" dirty="0">
                <a:latin typeface="Daytona Light" panose="020B0304030503040204" pitchFamily="34" charset="0"/>
              </a:rPr>
              <a:t> i preguntes</a:t>
            </a:r>
            <a:br>
              <a:rPr lang="es-ES" sz="1000" dirty="0">
                <a:latin typeface="Daytona Light" panose="020B0304030503040204" pitchFamily="34" charset="0"/>
              </a:rPr>
            </a:br>
            <a:r>
              <a:rPr lang="es-ES" sz="1000" dirty="0">
                <a:latin typeface="Daytona Light" panose="020B0304030503040204" pitchFamily="34" charset="0"/>
              </a:rPr>
              <a:t>11:00 h	Clausura</a:t>
            </a:r>
            <a:br>
              <a:rPr lang="es-ES" sz="1000" b="1" dirty="0">
                <a:latin typeface="Daytona Light" panose="020B0304030503040204" pitchFamily="34" charset="0"/>
              </a:rPr>
            </a:br>
            <a:br>
              <a:rPr lang="es-ES" sz="1000" dirty="0">
                <a:latin typeface="Daytona Light" panose="020B0304030503040204" pitchFamily="34" charset="0"/>
              </a:rPr>
            </a:br>
            <a:r>
              <a:rPr lang="es-ES_tradnl" sz="1000" b="1" dirty="0">
                <a:solidFill>
                  <a:srgbClr val="A50021"/>
                </a:solidFill>
                <a:latin typeface="Daytona Light" panose="020B0304030503040204" pitchFamily="34" charset="0"/>
                <a:cs typeface="Calibri"/>
              </a:rPr>
              <a:t>LLOC DE CELEBRACIÓ</a:t>
            </a:r>
            <a:br>
              <a:rPr lang="es-ES_tradnl" sz="1000" b="1" dirty="0">
                <a:solidFill>
                  <a:srgbClr val="A50021"/>
                </a:solidFill>
                <a:latin typeface="Daytona Light" panose="020B0304030503040204" pitchFamily="34" charset="0"/>
                <a:cs typeface="Calibri"/>
              </a:rPr>
            </a:br>
            <a:r>
              <a:rPr lang="es-ES_tradnl" sz="1000" dirty="0">
                <a:latin typeface="Daytona Light" panose="020B0304030503040204" pitchFamily="34" charset="0"/>
                <a:cs typeface="Calibri"/>
              </a:rPr>
              <a:t>Cambra Valencia - Cl. Poeta Querol nº15 – 46002 València</a:t>
            </a:r>
            <a:endParaRPr lang="es-ES_tradnl" sz="1000" dirty="0">
              <a:solidFill>
                <a:srgbClr val="A50021"/>
              </a:solidFill>
              <a:latin typeface="Daytona Light" panose="020B0304030503040204" pitchFamily="34" charset="0"/>
              <a:cs typeface="Calibri"/>
            </a:endParaRPr>
          </a:p>
          <a:p>
            <a:pPr>
              <a:buSzPct val="100000"/>
            </a:pPr>
            <a:br>
              <a:rPr lang="es-ES" sz="1000" dirty="0">
                <a:solidFill>
                  <a:schemeClr val="bg2">
                    <a:lumMod val="90000"/>
                  </a:schemeClr>
                </a:solidFill>
                <a:cs typeface="Calibri"/>
              </a:rPr>
            </a:br>
            <a:r>
              <a:rPr lang="es-ES_tradnl" sz="1000" b="1" dirty="0">
                <a:solidFill>
                  <a:srgbClr val="A50021"/>
                </a:solidFill>
                <a:latin typeface="Daytona Light" panose="020B0304030503040204" pitchFamily="34" charset="0"/>
                <a:cs typeface="Calibri"/>
              </a:rPr>
              <a:t>PREU</a:t>
            </a:r>
            <a:br>
              <a:rPr lang="es-ES_tradnl" sz="1000" b="1" dirty="0">
                <a:latin typeface="Daytona Light" panose="020B0304030503040204" pitchFamily="34" charset="0"/>
                <a:cs typeface="Calibri"/>
              </a:rPr>
            </a:br>
            <a:r>
              <a:rPr lang="es-ES_tradnl" sz="1000" dirty="0" err="1">
                <a:latin typeface="Daytona Light" panose="020B0304030503040204" pitchFamily="34" charset="0"/>
                <a:cs typeface="Calibri"/>
              </a:rPr>
              <a:t>Gratuït</a:t>
            </a:r>
            <a:br>
              <a:rPr lang="es-ES_tradnl" sz="1000" dirty="0">
                <a:latin typeface="Daytona Light" panose="020B0304030503040204" pitchFamily="34" charset="0"/>
                <a:cs typeface="Calibri"/>
              </a:rPr>
            </a:br>
            <a:br>
              <a:rPr lang="es-ES" sz="1000" dirty="0">
                <a:latin typeface="Daytona Light" panose="020B0304030503040204" pitchFamily="34" charset="0"/>
                <a:cs typeface="Calibri"/>
              </a:rPr>
            </a:br>
            <a:r>
              <a:rPr lang="es-ES" sz="1000" b="1" dirty="0">
                <a:solidFill>
                  <a:srgbClr val="A50021"/>
                </a:solidFill>
                <a:latin typeface="Daytona Light" panose="020B0304030503040204" pitchFamily="34" charset="0"/>
                <a:cs typeface="Calibri"/>
              </a:rPr>
              <a:t>CONTACTA AMB NOSALTRES</a:t>
            </a:r>
            <a:br>
              <a:rPr lang="es-ES" sz="1000" b="1" dirty="0">
                <a:solidFill>
                  <a:srgbClr val="A50021"/>
                </a:solidFill>
                <a:latin typeface="Daytona Light" panose="020B0304030503040204" pitchFamily="34" charset="0"/>
                <a:cs typeface="Calibri"/>
              </a:rPr>
            </a:br>
            <a:r>
              <a:rPr lang="es-ES" sz="1000" dirty="0">
                <a:latin typeface="Daytona Light" panose="020B0304030503040204" pitchFamily="34" charset="0"/>
                <a:cs typeface="Calibri"/>
              </a:rPr>
              <a:t>pie@camaravalencia.com</a:t>
            </a:r>
            <a:br>
              <a:rPr lang="es-ES" sz="1000" b="1" dirty="0">
                <a:latin typeface="Daytona Light" panose="020B0304030503040204" pitchFamily="34" charset="0"/>
                <a:cs typeface="Calibri"/>
              </a:rPr>
            </a:br>
            <a:endParaRPr lang="es-ES" sz="1000" b="1" dirty="0">
              <a:solidFill>
                <a:srgbClr val="A50021"/>
              </a:solidFill>
              <a:cs typeface="Calibri"/>
            </a:endParaRPr>
          </a:p>
        </p:txBody>
      </p:sp>
      <p:sp>
        <p:nvSpPr>
          <p:cNvPr id="14" name="Rectángulo 13">
            <a:extLst>
              <a:ext uri="{FF2B5EF4-FFF2-40B4-BE49-F238E27FC236}">
                <a16:creationId xmlns:a16="http://schemas.microsoft.com/office/drawing/2014/main" id="{EDDB1334-C606-446F-9120-9EB8D4CD938F}"/>
              </a:ext>
            </a:extLst>
          </p:cNvPr>
          <p:cNvSpPr/>
          <p:nvPr/>
        </p:nvSpPr>
        <p:spPr>
          <a:xfrm>
            <a:off x="0" y="-61784"/>
            <a:ext cx="6858000" cy="2548128"/>
          </a:xfrm>
          <a:prstGeom prst="rect">
            <a:avLst/>
          </a:prstGeom>
          <a:solidFill>
            <a:srgbClr val="A5002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21" name="CuadroTexto 7">
            <a:extLst>
              <a:ext uri="{FF2B5EF4-FFF2-40B4-BE49-F238E27FC236}">
                <a16:creationId xmlns:a16="http://schemas.microsoft.com/office/drawing/2014/main" id="{727F350D-274B-4410-8EA8-CDFFCA1FAF36}"/>
              </a:ext>
            </a:extLst>
          </p:cNvPr>
          <p:cNvSpPr txBox="1"/>
          <p:nvPr/>
        </p:nvSpPr>
        <p:spPr>
          <a:xfrm>
            <a:off x="359661" y="639257"/>
            <a:ext cx="2383539" cy="954107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just"/>
            <a:r>
              <a:rPr lang="es-ES_tradnl" sz="2800" b="1" dirty="0">
                <a:solidFill>
                  <a:schemeClr val="bg1"/>
                </a:solidFill>
                <a:latin typeface="Daytona Light" panose="020B0304030503040204" pitchFamily="34" charset="0"/>
                <a:ea typeface="Verdana" panose="020B0604030504040204" pitchFamily="34" charset="0"/>
                <a:cs typeface="Cavolini" panose="020B0502040204020203" pitchFamily="66" charset="0"/>
              </a:rPr>
              <a:t>Taller </a:t>
            </a:r>
            <a:r>
              <a:rPr lang="es-ES_tradnl" sz="2800" b="1" dirty="0" err="1">
                <a:solidFill>
                  <a:schemeClr val="bg1"/>
                </a:solidFill>
                <a:latin typeface="Daytona Light" panose="020B0304030503040204" pitchFamily="34" charset="0"/>
                <a:ea typeface="Verdana" panose="020B0604030504040204" pitchFamily="34" charset="0"/>
                <a:cs typeface="Cavolini" panose="020B0502040204020203" pitchFamily="66" charset="0"/>
              </a:rPr>
              <a:t>creació</a:t>
            </a:r>
            <a:r>
              <a:rPr lang="es-ES_tradnl" sz="2800" b="1" dirty="0">
                <a:solidFill>
                  <a:schemeClr val="bg1"/>
                </a:solidFill>
                <a:latin typeface="Daytona Light" panose="020B0304030503040204" pitchFamily="34" charset="0"/>
                <a:ea typeface="Verdana" panose="020B0604030504040204" pitchFamily="34" charset="0"/>
                <a:cs typeface="Cavolini" panose="020B0502040204020203" pitchFamily="66" charset="0"/>
              </a:rPr>
              <a:t> </a:t>
            </a:r>
            <a:r>
              <a:rPr lang="es-ES_tradnl" sz="2800" b="1" dirty="0" err="1">
                <a:solidFill>
                  <a:schemeClr val="bg1"/>
                </a:solidFill>
                <a:latin typeface="Daytona Light" panose="020B0304030503040204" pitchFamily="34" charset="0"/>
                <a:ea typeface="Verdana" panose="020B0604030504040204" pitchFamily="34" charset="0"/>
                <a:cs typeface="Cavolini" panose="020B0502040204020203" pitchFamily="66" charset="0"/>
              </a:rPr>
              <a:t>d’empreses</a:t>
            </a:r>
            <a:endParaRPr lang="es-ES_tradnl" sz="2800" b="1" dirty="0">
              <a:solidFill>
                <a:schemeClr val="bg1"/>
              </a:solidFill>
              <a:latin typeface="Daytona Light" panose="020B0304030503040204" pitchFamily="34" charset="0"/>
              <a:ea typeface="Verdana" panose="020B0604030504040204" pitchFamily="34" charset="0"/>
              <a:cs typeface="Cavolini" panose="020B0502040204020203" pitchFamily="66" charset="0"/>
            </a:endParaRPr>
          </a:p>
        </p:txBody>
      </p:sp>
      <p:sp>
        <p:nvSpPr>
          <p:cNvPr id="25" name="CuadroTexto 2">
            <a:extLst>
              <a:ext uri="{FF2B5EF4-FFF2-40B4-BE49-F238E27FC236}">
                <a16:creationId xmlns:a16="http://schemas.microsoft.com/office/drawing/2014/main" id="{4F2B5845-59F2-4769-AE7C-999B5B52D708}"/>
              </a:ext>
            </a:extLst>
          </p:cNvPr>
          <p:cNvSpPr txBox="1"/>
          <p:nvPr/>
        </p:nvSpPr>
        <p:spPr>
          <a:xfrm>
            <a:off x="34289" y="8826956"/>
            <a:ext cx="6755131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ES_tradnl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ES_tradnl" sz="800" b="1" dirty="0">
                <a:solidFill>
                  <a:schemeClr val="bg1"/>
                </a:solidFill>
                <a:latin typeface="Daytona Light" panose="020B0304030503040204" pitchFamily="34" charset="0"/>
                <a:cs typeface="Calibri"/>
              </a:rPr>
              <a:t>C/ Poeta Querol, 15  /  46002 València  /  www.camaravalencia.com  /  email: pie@camaravalencia.com  </a:t>
            </a:r>
            <a:r>
              <a:rPr lang="es-ES_tradnl" sz="800" b="1">
                <a:solidFill>
                  <a:schemeClr val="bg1"/>
                </a:solidFill>
                <a:latin typeface="Daytona Light" panose="020B0304030503040204" pitchFamily="34" charset="0"/>
                <a:cs typeface="Calibri"/>
              </a:rPr>
              <a:t>/  963103900</a:t>
            </a:r>
            <a:endParaRPr lang="es-ES_tradnl" sz="800" b="1" dirty="0">
              <a:solidFill>
                <a:schemeClr val="bg1"/>
              </a:solidFill>
              <a:latin typeface="Daytona Light" panose="020B0304030503040204" pitchFamily="34" charset="0"/>
              <a:cs typeface="Calibri"/>
            </a:endParaRPr>
          </a:p>
        </p:txBody>
      </p:sp>
      <p:pic>
        <p:nvPicPr>
          <p:cNvPr id="27" name="Gráfico 26" descr="Reloj con relleno sólido">
            <a:extLst>
              <a:ext uri="{FF2B5EF4-FFF2-40B4-BE49-F238E27FC236}">
                <a16:creationId xmlns:a16="http://schemas.microsoft.com/office/drawing/2014/main" id="{0D1CFAB5-2C37-4ACF-B2C9-A7DABDF1B42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076448" y="2629213"/>
            <a:ext cx="177800" cy="177800"/>
          </a:xfrm>
          <a:prstGeom prst="rect">
            <a:avLst/>
          </a:prstGeom>
        </p:spPr>
      </p:pic>
      <p:pic>
        <p:nvPicPr>
          <p:cNvPr id="29" name="Gráfico 28" descr="Marcador con relleno sólido">
            <a:extLst>
              <a:ext uri="{FF2B5EF4-FFF2-40B4-BE49-F238E27FC236}">
                <a16:creationId xmlns:a16="http://schemas.microsoft.com/office/drawing/2014/main" id="{065CE36A-9D60-40A2-98CD-E363C46A3B4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15315" y="7414406"/>
            <a:ext cx="299720" cy="299720"/>
          </a:xfrm>
          <a:prstGeom prst="rect">
            <a:avLst/>
          </a:prstGeom>
        </p:spPr>
      </p:pic>
      <p:pic>
        <p:nvPicPr>
          <p:cNvPr id="31" name="Gráfico 30" descr="Audiencia objetivo con relleno sólido">
            <a:extLst>
              <a:ext uri="{FF2B5EF4-FFF2-40B4-BE49-F238E27FC236}">
                <a16:creationId xmlns:a16="http://schemas.microsoft.com/office/drawing/2014/main" id="{AB91AD94-1912-43DF-9114-6ED8FF709A7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645795" y="3147419"/>
            <a:ext cx="238760" cy="238760"/>
          </a:xfrm>
          <a:prstGeom prst="rect">
            <a:avLst/>
          </a:prstGeom>
        </p:spPr>
      </p:pic>
      <p:pic>
        <p:nvPicPr>
          <p:cNvPr id="33" name="Gráfico 32" descr="Lista de comprobación con relleno sólido">
            <a:extLst>
              <a:ext uri="{FF2B5EF4-FFF2-40B4-BE49-F238E27FC236}">
                <a16:creationId xmlns:a16="http://schemas.microsoft.com/office/drawing/2014/main" id="{56CD3918-6564-4754-B435-898EF5A422A1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686469" y="3710153"/>
            <a:ext cx="171862" cy="171862"/>
          </a:xfrm>
          <a:prstGeom prst="rect">
            <a:avLst/>
          </a:prstGeom>
        </p:spPr>
      </p:pic>
      <p:pic>
        <p:nvPicPr>
          <p:cNvPr id="37" name="Gráfico 36" descr="Euro con relleno sólido">
            <a:extLst>
              <a:ext uri="{FF2B5EF4-FFF2-40B4-BE49-F238E27FC236}">
                <a16:creationId xmlns:a16="http://schemas.microsoft.com/office/drawing/2014/main" id="{9D37150C-B5B8-4FAE-9DE9-2B7252605FBE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659473" y="7914777"/>
            <a:ext cx="193040" cy="193040"/>
          </a:xfrm>
          <a:prstGeom prst="rect">
            <a:avLst/>
          </a:prstGeom>
        </p:spPr>
      </p:pic>
      <p:pic>
        <p:nvPicPr>
          <p:cNvPr id="6" name="Gráfico 5" descr="Calendario con relleno sólido">
            <a:extLst>
              <a:ext uri="{FF2B5EF4-FFF2-40B4-BE49-F238E27FC236}">
                <a16:creationId xmlns:a16="http://schemas.microsoft.com/office/drawing/2014/main" id="{CF9544F5-79B0-4C02-9C39-2DD199182F2A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651571" y="2629674"/>
            <a:ext cx="193068" cy="193068"/>
          </a:xfrm>
          <a:prstGeom prst="rect">
            <a:avLst/>
          </a:prstGeom>
        </p:spPr>
      </p:pic>
      <p:pic>
        <p:nvPicPr>
          <p:cNvPr id="9" name="Gráfico 8" descr="Aula de clases con relleno sólido">
            <a:extLst>
              <a:ext uri="{FF2B5EF4-FFF2-40B4-BE49-F238E27FC236}">
                <a16:creationId xmlns:a16="http://schemas.microsoft.com/office/drawing/2014/main" id="{98E9BB7C-E09B-45F4-BD3E-1A066F0F02C4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642314" y="4590540"/>
            <a:ext cx="216017" cy="216017"/>
          </a:xfrm>
          <a:prstGeom prst="rect">
            <a:avLst/>
          </a:prstGeom>
        </p:spPr>
      </p:pic>
      <p:pic>
        <p:nvPicPr>
          <p:cNvPr id="11" name="Gráfico 10" descr="Lista con relleno sólido">
            <a:extLst>
              <a:ext uri="{FF2B5EF4-FFF2-40B4-BE49-F238E27FC236}">
                <a16:creationId xmlns:a16="http://schemas.microsoft.com/office/drawing/2014/main" id="{D6CD7974-93A4-458E-8D86-67D62A7CD37A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668538" y="5153977"/>
            <a:ext cx="216017" cy="216017"/>
          </a:xfrm>
          <a:prstGeom prst="rect">
            <a:avLst/>
          </a:prstGeom>
        </p:spPr>
      </p:pic>
      <p:sp>
        <p:nvSpPr>
          <p:cNvPr id="12" name="Diagrama de flujo: retraso 11">
            <a:extLst>
              <a:ext uri="{FF2B5EF4-FFF2-40B4-BE49-F238E27FC236}">
                <a16:creationId xmlns:a16="http://schemas.microsoft.com/office/drawing/2014/main" id="{567FC890-E845-4887-9B3B-2A13225F396E}"/>
              </a:ext>
            </a:extLst>
          </p:cNvPr>
          <p:cNvSpPr/>
          <p:nvPr/>
        </p:nvSpPr>
        <p:spPr>
          <a:xfrm flipH="1">
            <a:off x="3791712" y="-61784"/>
            <a:ext cx="3066288" cy="2548128"/>
          </a:xfrm>
          <a:prstGeom prst="flowChartDelay">
            <a:avLst/>
          </a:prstGeom>
          <a:blipFill dpi="0" rotWithShape="1"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16" name="Gráfico 15" descr="Libreta de direcciones con relleno sólido">
            <a:extLst>
              <a:ext uri="{FF2B5EF4-FFF2-40B4-BE49-F238E27FC236}">
                <a16:creationId xmlns:a16="http://schemas.microsoft.com/office/drawing/2014/main" id="{41CE6867-0AF2-4783-BE1A-43783DC574E2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0"/>
              </a:ext>
            </a:extLst>
          </a:blip>
          <a:stretch>
            <a:fillRect/>
          </a:stretch>
        </p:blipFill>
        <p:spPr>
          <a:xfrm>
            <a:off x="651599" y="8330436"/>
            <a:ext cx="193040" cy="193040"/>
          </a:xfrm>
          <a:prstGeom prst="rect">
            <a:avLst/>
          </a:prstGeom>
        </p:spPr>
      </p:pic>
      <p:pic>
        <p:nvPicPr>
          <p:cNvPr id="19" name="Imagen 18">
            <a:extLst>
              <a:ext uri="{FF2B5EF4-FFF2-40B4-BE49-F238E27FC236}">
                <a16:creationId xmlns:a16="http://schemas.microsoft.com/office/drawing/2014/main" id="{37173419-EAFE-4CD2-BD58-BBD207C7E5C9}"/>
              </a:ext>
            </a:extLst>
          </p:cNvPr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5310202" y="8167223"/>
            <a:ext cx="1190626" cy="4429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3610801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512</TotalTime>
  <Words>230</Words>
  <Application>Microsoft Office PowerPoint</Application>
  <PresentationFormat>Presentación en pantalla (4:3)</PresentationFormat>
  <Paragraphs>4</Paragraphs>
  <Slides>1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Daytona Light</vt:lpstr>
      <vt:lpstr>Tema de Office</vt:lpstr>
      <vt:lpstr>DATA  DURACIÓ 30/09/2025  De 9:30 a 11:00 h  DIRIGIT Emprenedors interessats a donar-se d'alta com a autònoms o crear una empresa.  OBJETIUS Donar a conéixer als emprenedors els passos que s’ha de seguir per a posar en marxa la seua empresa, així com les bonificacions de seguretat social i possibles línies de finançament.  PONENTS Tècnics Cambra Valencia  PROGRAMA 09:25 h Recepció i documentació. L’entrada a l’aula no es farà abans de les 09:25 h.  09:30 h Informació segurs i complements del negoci MAPFRE 09:45 h Presentació   - Ventanilla Única Empresarial   - Formes Jurídiques   - Trámits d’inici d’activitat   - Bonificacions seguretat social   - Capitalització i pagament únic prestació per desocupació   - Línies de finançament 10:30 h Precs i preguntes 11:00 h Clausura  LLOC DE CELEBRACIÓ Cambra Valencia - Cl. Poeta Querol nº15 – 46002 València  PREU Gratuït  CONTACTA AMB NOSALTRES pie@camaravalencia.com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Ficha taller creación empresas</dc:title>
  <dc:creator>Inmaculada Torres</dc:creator>
  <cp:lastModifiedBy>Mar Barbera</cp:lastModifiedBy>
  <cp:revision>70</cp:revision>
  <cp:lastPrinted>2022-11-10T16:10:03Z</cp:lastPrinted>
  <dcterms:created xsi:type="dcterms:W3CDTF">2022-11-10T14:33:51Z</dcterms:created>
  <dcterms:modified xsi:type="dcterms:W3CDTF">2025-09-11T12:22:56Z</dcterms:modified>
</cp:coreProperties>
</file>