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9926638" cy="67976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9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60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96" r="-1" b="25728"/>
          <a:stretch/>
        </p:blipFill>
        <p:spPr bwMode="auto">
          <a:xfrm>
            <a:off x="0" y="1038227"/>
            <a:ext cx="6381751" cy="45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0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vguillen@camaravalencia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5733256"/>
            <a:ext cx="9906000" cy="72000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5" name="Rectangle 24"/>
          <p:cNvSpPr/>
          <p:nvPr/>
        </p:nvSpPr>
        <p:spPr>
          <a:xfrm>
            <a:off x="0" y="404664"/>
            <a:ext cx="7689304" cy="72000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6" name="TextBox 25"/>
          <p:cNvSpPr txBox="1"/>
          <p:nvPr/>
        </p:nvSpPr>
        <p:spPr>
          <a:xfrm>
            <a:off x="121457" y="260648"/>
            <a:ext cx="5674680" cy="323155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</a:ln>
        </p:spPr>
        <p:txBody>
          <a:bodyPr wrap="square" lIns="91429" tIns="45715" rIns="91429" bIns="45715" rtlCol="0" anchor="ctr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>
                <a:solidFill>
                  <a:srgbClr val="C90039"/>
                </a:solidFill>
                <a:latin typeface="Bodoni MT" pitchFamily="18" charset="0"/>
                <a:cs typeface="Times New Roman" pitchFamily="18" charset="0"/>
              </a:rPr>
              <a:t>Programa de Apoyo al comercio minorista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2022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6543944" y="1772816"/>
            <a:ext cx="2983655" cy="7386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400" dirty="0">
                <a:solidFill>
                  <a:srgbClr val="C90039"/>
                </a:solidFill>
                <a:latin typeface="Bodoni MT" pitchFamily="18" charset="0"/>
                <a:cs typeface="Times New Roman" pitchFamily="18" charset="0"/>
              </a:rPr>
              <a:t>Actuaciones Divulgativas sobre Técnicas de Venta y Experiencias de Compra</a:t>
            </a:r>
            <a:endParaRPr lang="es-ES_tradnl" sz="1400" dirty="0">
              <a:solidFill>
                <a:srgbClr val="C90039"/>
              </a:solidFill>
              <a:latin typeface="Bodoni MT" pitchFamily="18" charset="0"/>
              <a:cs typeface="Times New Roman" pitchFamily="18" charset="0"/>
            </a:endParaRPr>
          </a:p>
        </p:txBody>
      </p:sp>
      <p:grpSp>
        <p:nvGrpSpPr>
          <p:cNvPr id="20" name="17 Grupo"/>
          <p:cNvGrpSpPr/>
          <p:nvPr/>
        </p:nvGrpSpPr>
        <p:grpSpPr>
          <a:xfrm>
            <a:off x="1136576" y="620688"/>
            <a:ext cx="2376263" cy="432048"/>
            <a:chOff x="476663" y="1690047"/>
            <a:chExt cx="2376263" cy="432048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476663" y="1690047"/>
              <a:ext cx="2376263" cy="29738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doniStd-BoldItalic" charset="0"/>
                  <a:cs typeface="Arial" pitchFamily="34" charset="0"/>
                </a:rPr>
                <a:t>Fondo Europeo de Desarrollo Regional</a:t>
              </a:r>
              <a:endParaRPr kumimoji="0" lang="es-E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759076" y="1906071"/>
              <a:ext cx="2021843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u="none" strike="noStrike" cap="none" normalizeH="0" baseline="0" dirty="0">
                  <a:ln>
                    <a:noFill/>
                  </a:ln>
                  <a:effectLst/>
                  <a:latin typeface="BodoniStd-BoldItalic" charset="0"/>
                  <a:cs typeface="Arial" pitchFamily="34" charset="0"/>
                </a:rPr>
                <a:t>Una manera de hacer Europa</a:t>
              </a:r>
              <a:endParaRPr kumimoji="0" lang="es-ES" sz="900" b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111507"/>
            <a:ext cx="4576155" cy="2680854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1733778" y="5898165"/>
            <a:ext cx="6438444" cy="822325"/>
            <a:chOff x="1691680" y="6021288"/>
            <a:chExt cx="6438444" cy="822325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99" y="6171360"/>
              <a:ext cx="1499625" cy="44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 descr="Logotipo 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6021288"/>
              <a:ext cx="97155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143" y="6088530"/>
              <a:ext cx="2925714" cy="608571"/>
            </a:xfrm>
            <a:prstGeom prst="rect">
              <a:avLst/>
            </a:prstGeom>
          </p:spPr>
        </p:pic>
      </p:grpSp>
      <p:sp>
        <p:nvSpPr>
          <p:cNvPr id="17" name="TextBox 20"/>
          <p:cNvSpPr txBox="1"/>
          <p:nvPr/>
        </p:nvSpPr>
        <p:spPr>
          <a:xfrm>
            <a:off x="6346967" y="2884302"/>
            <a:ext cx="3377607" cy="923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s-ES" dirty="0">
                <a:latin typeface="Bodoni MT" pitchFamily="18" charset="0"/>
                <a:cs typeface="Times New Roman" pitchFamily="18" charset="0"/>
              </a:rPr>
              <a:t>Comunicación persuasiva: cómo influir en el subconsciente para conseguir el sí </a:t>
            </a:r>
            <a:endParaRPr lang="es-ES_tradnl" dirty="0"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18" name="TextBox 29"/>
          <p:cNvSpPr txBox="1"/>
          <p:nvPr/>
        </p:nvSpPr>
        <p:spPr>
          <a:xfrm>
            <a:off x="6969224" y="4852289"/>
            <a:ext cx="2441503" cy="36932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s-ES_tradnl" dirty="0">
                <a:solidFill>
                  <a:srgbClr val="C90039"/>
                </a:solidFill>
                <a:latin typeface="Bodoni MT" pitchFamily="18" charset="0"/>
              </a:rPr>
              <a:t>9 de noviembre de 2023</a:t>
            </a:r>
            <a:endParaRPr lang="es-ES_tradnl" sz="3200" b="1" dirty="0">
              <a:solidFill>
                <a:srgbClr val="C90039"/>
              </a:solidFill>
              <a:latin typeface="Bodoni MT" pitchFamily="18" charset="0"/>
              <a:cs typeface="Times New Roman" pitchFamily="18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07" y="142735"/>
            <a:ext cx="1280592" cy="5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5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404664"/>
            <a:ext cx="7689304" cy="72008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2" name="TextBox 21"/>
          <p:cNvSpPr txBox="1"/>
          <p:nvPr/>
        </p:nvSpPr>
        <p:spPr>
          <a:xfrm>
            <a:off x="121457" y="260648"/>
            <a:ext cx="5674680" cy="323155"/>
          </a:xfrm>
          <a:prstGeom prst="rect">
            <a:avLst/>
          </a:prstGeom>
          <a:solidFill>
            <a:schemeClr val="bg1"/>
          </a:solidFill>
          <a:ln w="6350">
            <a:solidFill>
              <a:srgbClr val="C90039"/>
            </a:solidFill>
          </a:ln>
        </p:spPr>
        <p:txBody>
          <a:bodyPr wrap="square" lIns="91429" tIns="45715" rIns="91429" bIns="45715" rtlCol="0" anchor="ctr" anchorCtr="0">
            <a:spAutoFit/>
          </a:bodyPr>
          <a:lstStyle/>
          <a:p>
            <a:pPr>
              <a:lnSpc>
                <a:spcPts val="1800"/>
              </a:lnSpc>
            </a:pPr>
            <a:r>
              <a:rPr lang="es-ES" sz="1400" dirty="0">
                <a:solidFill>
                  <a:srgbClr val="C90039"/>
                </a:solidFill>
                <a:latin typeface="Bodoni MT" pitchFamily="18" charset="0"/>
                <a:cs typeface="Times New Roman" pitchFamily="18" charset="0"/>
              </a:rPr>
              <a:t>Programa de Apoyo al comercio minorista </a:t>
            </a:r>
            <a:r>
              <a:rPr lang="es-ES" sz="1400" b="1" dirty="0">
                <a:solidFill>
                  <a:srgbClr val="C00000"/>
                </a:solidFill>
                <a:latin typeface="Bodoni MT" pitchFamily="18" charset="0"/>
                <a:cs typeface="Times New Roman" pitchFamily="18" charset="0"/>
              </a:rPr>
              <a:t>2022</a:t>
            </a:r>
            <a:endParaRPr lang="es-ES_tradnl" sz="1400" b="1" dirty="0">
              <a:solidFill>
                <a:srgbClr val="C00000"/>
              </a:solidFill>
              <a:latin typeface="Bodoni MT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2520" y="1124744"/>
            <a:ext cx="4636740" cy="45365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t" anchorCtr="0"/>
          <a:lstStyle/>
          <a:p>
            <a:r>
              <a:rPr lang="es-ES" sz="1000" b="1" dirty="0">
                <a:solidFill>
                  <a:srgbClr val="C90039"/>
                </a:solidFill>
              </a:rPr>
              <a:t>Objetivos:</a:t>
            </a:r>
          </a:p>
          <a:p>
            <a:pPr algn="just"/>
            <a:r>
              <a:rPr lang="es-ES" sz="1000" dirty="0">
                <a:solidFill>
                  <a:schemeClr val="tx1"/>
                </a:solidFill>
              </a:rPr>
              <a:t>Este workshop tiene como objetivo definir las técnicas de parecido, activación, coherencia, enfoque, </a:t>
            </a:r>
            <a:r>
              <a:rPr lang="es-ES" sz="1000" dirty="0" err="1">
                <a:solidFill>
                  <a:schemeClr val="tx1"/>
                </a:solidFill>
              </a:rPr>
              <a:t>cocreación</a:t>
            </a:r>
            <a:r>
              <a:rPr lang="es-ES" sz="1000" dirty="0">
                <a:solidFill>
                  <a:schemeClr val="tx1"/>
                </a:solidFill>
              </a:rPr>
              <a:t>, reciprocidad, imperfección, anclaje, comparación, escasez y masa, identificando los errores y aciertos para ponerlos en práctica y, de esta manera, influir en las decisiones de los clientes.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b="1" dirty="0">
              <a:solidFill>
                <a:srgbClr val="C90039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Dirigido a:</a:t>
            </a:r>
          </a:p>
          <a:p>
            <a:r>
              <a:rPr lang="es-ES" sz="1000" dirty="0">
                <a:solidFill>
                  <a:schemeClr val="tx1"/>
                </a:solidFill>
              </a:rPr>
              <a:t>Empresas de comercio minorista de cualquier sector.</a:t>
            </a:r>
          </a:p>
          <a:p>
            <a:endParaRPr lang="es-ES" sz="1000" b="1" dirty="0">
              <a:solidFill>
                <a:srgbClr val="C90039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Precio:</a:t>
            </a:r>
          </a:p>
          <a:p>
            <a:r>
              <a:rPr lang="es-ES" sz="1000" dirty="0">
                <a:solidFill>
                  <a:schemeClr val="tx1"/>
                </a:solidFill>
              </a:rPr>
              <a:t>Gratuito.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Lugar de celebración:</a:t>
            </a:r>
          </a:p>
          <a:p>
            <a:r>
              <a:rPr lang="es-ES_tradnl" sz="1000" dirty="0" err="1">
                <a:solidFill>
                  <a:schemeClr val="tx1"/>
                </a:solidFill>
              </a:rPr>
              <a:t>Webinar</a:t>
            </a:r>
            <a:r>
              <a:rPr lang="es-ES_tradnl" sz="1000" dirty="0">
                <a:solidFill>
                  <a:schemeClr val="tx1"/>
                </a:solidFill>
              </a:rPr>
              <a:t> Cámara Valencia. Sesión Online.</a:t>
            </a:r>
          </a:p>
          <a:p>
            <a:endParaRPr lang="es-ES_tradnl" sz="1000" dirty="0">
              <a:solidFill>
                <a:schemeClr val="tx1"/>
              </a:solidFill>
            </a:endParaRPr>
          </a:p>
          <a:p>
            <a:endParaRPr lang="es-ES" sz="1000" i="1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Fecha:</a:t>
            </a:r>
          </a:p>
          <a:p>
            <a:r>
              <a:rPr lang="es-ES" sz="1000" dirty="0">
                <a:solidFill>
                  <a:schemeClr val="tx1"/>
                </a:solidFill>
              </a:rPr>
              <a:t>Día 9 de noviembre de 2023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Horario:</a:t>
            </a:r>
          </a:p>
          <a:p>
            <a:r>
              <a:rPr lang="es-ES_tradnl" sz="1000" dirty="0">
                <a:solidFill>
                  <a:schemeClr val="tx1"/>
                </a:solidFill>
              </a:rPr>
              <a:t>De 14:00h a 16:00h</a:t>
            </a:r>
          </a:p>
          <a:p>
            <a:endParaRPr lang="es-ES_tradnl" sz="1000" dirty="0">
              <a:solidFill>
                <a:schemeClr val="tx1"/>
              </a:solidFill>
            </a:endParaRPr>
          </a:p>
          <a:p>
            <a:endParaRPr lang="es-ES" sz="1000" b="1" dirty="0">
              <a:solidFill>
                <a:srgbClr val="C90039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Profesorado:</a:t>
            </a:r>
          </a:p>
          <a:p>
            <a:r>
              <a:rPr lang="es-ES_tradnl" sz="1000" dirty="0">
                <a:solidFill>
                  <a:prstClr val="black"/>
                </a:solidFill>
              </a:rPr>
              <a:t>D. MIGUEL ANGEL BORT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/ CONSULTOR ESPECIALISTA EN COMERCIO.</a:t>
            </a: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  <a:p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33256"/>
            <a:ext cx="9906000" cy="72000"/>
          </a:xfrm>
          <a:prstGeom prst="rect">
            <a:avLst/>
          </a:prstGeom>
          <a:solidFill>
            <a:srgbClr val="C90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s-ES_tradnl"/>
          </a:p>
        </p:txBody>
      </p:sp>
      <p:sp>
        <p:nvSpPr>
          <p:cNvPr id="29" name="Rectangle 28"/>
          <p:cNvSpPr/>
          <p:nvPr/>
        </p:nvSpPr>
        <p:spPr>
          <a:xfrm>
            <a:off x="5673080" y="908720"/>
            <a:ext cx="4032448" cy="466749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t" anchorCtr="0"/>
          <a:lstStyle/>
          <a:p>
            <a:endParaRPr lang="es-ES" sz="1000" b="1" dirty="0">
              <a:solidFill>
                <a:srgbClr val="C90039"/>
              </a:solidFill>
            </a:endParaRPr>
          </a:p>
          <a:p>
            <a:endParaRPr lang="es-ES" sz="800" i="1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Programa:</a:t>
            </a:r>
          </a:p>
          <a:p>
            <a:endParaRPr lang="es-ES" sz="800" i="1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14:00</a:t>
            </a:r>
          </a:p>
          <a:p>
            <a:pPr marL="180975"/>
            <a:r>
              <a:rPr lang="es-ES" sz="1000" b="1" dirty="0">
                <a:solidFill>
                  <a:schemeClr val="tx1"/>
                </a:solidFill>
              </a:rPr>
              <a:t>BIENVENIDA.</a:t>
            </a:r>
          </a:p>
          <a:p>
            <a:pPr marL="180975"/>
            <a:endParaRPr lang="es-ES" sz="1000" dirty="0">
              <a:solidFill>
                <a:schemeClr val="tx1"/>
              </a:solidFill>
            </a:endParaRPr>
          </a:p>
          <a:p>
            <a:pPr marL="180975"/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14:05</a:t>
            </a:r>
            <a:endParaRPr lang="es-ES" sz="1000" b="1" dirty="0">
              <a:solidFill>
                <a:schemeClr val="tx1"/>
              </a:solidFill>
            </a:endParaRPr>
          </a:p>
          <a:p>
            <a:pPr marL="180975"/>
            <a:r>
              <a:rPr lang="es-ES" sz="1000" b="1" dirty="0">
                <a:solidFill>
                  <a:schemeClr val="tx1"/>
                </a:solidFill>
              </a:rPr>
              <a:t>COMUNICACIÓN PERSUASIVA: CÓMO INFLUIR EN EL SUBCONSCIENTE PARA CONSEGUIR EL SÍ </a:t>
            </a:r>
            <a:endParaRPr lang="es-ES_tradnl" sz="1000" b="1" dirty="0">
              <a:solidFill>
                <a:schemeClr val="tx1"/>
              </a:solidFill>
            </a:endParaRPr>
          </a:p>
          <a:p>
            <a:pPr marL="180975"/>
            <a:r>
              <a:rPr lang="es-ES" sz="1000" dirty="0">
                <a:solidFill>
                  <a:schemeClr val="tx1"/>
                </a:solidFill>
              </a:rPr>
              <a:t>D. </a:t>
            </a:r>
            <a:r>
              <a:rPr lang="es-ES_tradnl" sz="1000" dirty="0">
                <a:solidFill>
                  <a:prstClr val="black"/>
                </a:solidFill>
              </a:rPr>
              <a:t>Miguel Ángel Bort Muñoz</a:t>
            </a:r>
            <a:r>
              <a:rPr lang="es-ES" sz="1000" dirty="0">
                <a:solidFill>
                  <a:srgbClr val="000000"/>
                </a:solidFill>
                <a:latin typeface="Calibri" panose="020F0502020204030204" pitchFamily="34" charset="0"/>
              </a:rPr>
              <a:t>/ Consultor especialista en comercio.</a:t>
            </a:r>
          </a:p>
          <a:p>
            <a:pPr marL="180975"/>
            <a:endParaRPr lang="es-ES_tradnl" sz="1000" dirty="0">
              <a:solidFill>
                <a:schemeClr val="tx1"/>
              </a:solidFill>
            </a:endParaRPr>
          </a:p>
          <a:p>
            <a:pPr marL="180975"/>
            <a:endParaRPr lang="es-ES" sz="1000" dirty="0">
              <a:solidFill>
                <a:schemeClr val="tx1"/>
              </a:solidFill>
            </a:endParaRPr>
          </a:p>
          <a:p>
            <a:r>
              <a:rPr lang="es-ES" sz="1000" b="1" dirty="0">
                <a:solidFill>
                  <a:srgbClr val="C90039"/>
                </a:solidFill>
              </a:rPr>
              <a:t>15:45</a:t>
            </a:r>
          </a:p>
          <a:p>
            <a:pPr marL="180975"/>
            <a:r>
              <a:rPr lang="es-ES_tradnl" sz="1000" b="1" dirty="0">
                <a:solidFill>
                  <a:schemeClr val="tx1"/>
                </a:solidFill>
              </a:rPr>
              <a:t>COLOQUIO, PREGUNTAS Y CLAUSURA.</a:t>
            </a:r>
          </a:p>
          <a:p>
            <a:pPr marL="180975" lvl="0"/>
            <a:r>
              <a:rPr lang="es-ES_tradnl" sz="1000" dirty="0">
                <a:solidFill>
                  <a:prstClr val="black"/>
                </a:solidFill>
              </a:rPr>
              <a:t>Dª. Mª Victoria Guillén / Técnico / Cámara Valencia.</a:t>
            </a:r>
            <a:endParaRPr lang="es-ES_tradnl" sz="1000" b="1" dirty="0">
              <a:solidFill>
                <a:schemeClr val="tx1"/>
              </a:solidFill>
            </a:endParaRPr>
          </a:p>
          <a:p>
            <a:pPr marL="180975"/>
            <a:r>
              <a:rPr lang="es-ES" sz="1000" dirty="0">
                <a:solidFill>
                  <a:schemeClr val="tx1"/>
                </a:solidFill>
              </a:rPr>
              <a:t>Contacto: </a:t>
            </a:r>
            <a:r>
              <a:rPr lang="es-ES" sz="1000" dirty="0">
                <a:solidFill>
                  <a:schemeClr val="tx1"/>
                </a:solidFill>
                <a:hlinkClick r:id="rId2"/>
              </a:rPr>
              <a:t>vguillen@camaravalencia.com</a:t>
            </a:r>
            <a:endParaRPr lang="es-ES" sz="1000" dirty="0">
              <a:solidFill>
                <a:schemeClr val="tx1"/>
              </a:solidFill>
            </a:endParaRPr>
          </a:p>
          <a:p>
            <a:pPr marL="180975"/>
            <a:endParaRPr lang="es-ES" sz="1000" dirty="0">
              <a:solidFill>
                <a:schemeClr val="tx1"/>
              </a:solidFill>
            </a:endParaRPr>
          </a:p>
          <a:p>
            <a:pPr marL="180975"/>
            <a:endParaRPr lang="es-ES" sz="1000" dirty="0">
              <a:solidFill>
                <a:schemeClr val="tx1"/>
              </a:solidFill>
            </a:endParaRPr>
          </a:p>
          <a:p>
            <a:pPr lvl="0"/>
            <a:endParaRPr lang="es-ES" sz="1000" b="1" dirty="0">
              <a:solidFill>
                <a:srgbClr val="C90039"/>
              </a:solidFill>
            </a:endParaRPr>
          </a:p>
        </p:txBody>
      </p:sp>
      <p:grpSp>
        <p:nvGrpSpPr>
          <p:cNvPr id="27" name="17 Grupo"/>
          <p:cNvGrpSpPr/>
          <p:nvPr/>
        </p:nvGrpSpPr>
        <p:grpSpPr>
          <a:xfrm>
            <a:off x="1214855" y="635415"/>
            <a:ext cx="2376263" cy="417321"/>
            <a:chOff x="476663" y="1690047"/>
            <a:chExt cx="2376263" cy="417321"/>
          </a:xfrm>
        </p:grpSpPr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476663" y="1690047"/>
              <a:ext cx="2376263" cy="297388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BodoniStd-BoldItalic" charset="0"/>
                  <a:cs typeface="Arial" pitchFamily="34" charset="0"/>
                </a:rPr>
                <a:t>Fondo Europeo de Desarrollo Regional</a:t>
              </a:r>
              <a:endParaRPr kumimoji="0" lang="es-ES" sz="1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759076" y="1906071"/>
              <a:ext cx="2015572" cy="2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900" b="1" u="none" strike="noStrike" cap="none" normalizeH="0" baseline="0" dirty="0">
                  <a:ln>
                    <a:noFill/>
                  </a:ln>
                  <a:effectLst/>
                  <a:latin typeface="BodoniStd-BoldItalic" charset="0"/>
                  <a:cs typeface="Arial" pitchFamily="34" charset="0"/>
                </a:rPr>
                <a:t>Una manera de hacer Europa</a:t>
              </a:r>
              <a:endParaRPr kumimoji="0" lang="es-ES" sz="900" b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33778" y="5903039"/>
            <a:ext cx="6438444" cy="822325"/>
            <a:chOff x="1691680" y="6021288"/>
            <a:chExt cx="6438444" cy="822325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99" y="6171360"/>
              <a:ext cx="1499625" cy="442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 descr="Logotipo U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1680" y="6021288"/>
              <a:ext cx="97155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09143" y="6088530"/>
              <a:ext cx="2925714" cy="608571"/>
            </a:xfrm>
            <a:prstGeom prst="rect">
              <a:avLst/>
            </a:prstGeom>
          </p:spPr>
        </p:pic>
      </p:grpSp>
      <p:pic>
        <p:nvPicPr>
          <p:cNvPr id="19" name="1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07" y="142735"/>
            <a:ext cx="1280592" cy="5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1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225</Words>
  <Application>Microsoft Office PowerPoint</Application>
  <PresentationFormat>A4 (210 x 297 mm)</PresentationFormat>
  <Paragraphs>52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Bodoni MT</vt:lpstr>
      <vt:lpstr>BodoniStd-BoldItalic</vt:lpstr>
      <vt:lpstr>Calibri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 Angulo</dc:creator>
  <cp:lastModifiedBy>Pilar Puig</cp:lastModifiedBy>
  <cp:revision>55</cp:revision>
  <cp:lastPrinted>2013-06-12T12:44:44Z</cp:lastPrinted>
  <dcterms:created xsi:type="dcterms:W3CDTF">2013-06-12T11:22:23Z</dcterms:created>
  <dcterms:modified xsi:type="dcterms:W3CDTF">2023-10-16T13:33:25Z</dcterms:modified>
</cp:coreProperties>
</file>