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9" r:id="rId5"/>
    <p:sldId id="262" r:id="rId6"/>
    <p:sldId id="261" r:id="rId7"/>
    <p:sldId id="264" r:id="rId8"/>
    <p:sldId id="270" r:id="rId9"/>
    <p:sldId id="271" r:id="rId10"/>
    <p:sldId id="272" r:id="rId11"/>
    <p:sldId id="273" r:id="rId12"/>
    <p:sldId id="269"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2F"/>
    <a:srgbClr val="FCFCFC"/>
    <a:srgbClr val="FAFAFA"/>
    <a:srgbClr val="FBFBFB"/>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60"/>
  </p:normalViewPr>
  <p:slideViewPr>
    <p:cSldViewPr snapToGrid="0">
      <p:cViewPr varScale="1">
        <p:scale>
          <a:sx n="70" d="100"/>
          <a:sy n="70" d="100"/>
        </p:scale>
        <p:origin x="3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lang="en-US" sz="1050" b="1" i="0" u="none" strike="noStrike" kern="1200" baseline="0">
                <a:solidFill>
                  <a:schemeClr val="tx1">
                    <a:lumMod val="75000"/>
                    <a:lumOff val="25000"/>
                  </a:schemeClr>
                </a:solidFill>
                <a:latin typeface="+mn-lt"/>
                <a:ea typeface="+mn-ea"/>
                <a:cs typeface="+mn-cs"/>
              </a:defRPr>
            </a:pPr>
            <a:r>
              <a:rPr lang="es-ES" sz="1050"/>
              <a:t>Estructura</a:t>
            </a:r>
            <a:r>
              <a:rPr lang="en-US" sz="1050"/>
              <a:t> sectorial del PIB</a:t>
            </a:r>
          </a:p>
        </c:rich>
      </c:tx>
      <c:layout>
        <c:manualLayout>
          <c:xMode val="edge"/>
          <c:yMode val="edge"/>
          <c:x val="0.3751045317566214"/>
          <c:y val="4.8935773800262178E-2"/>
        </c:manualLayout>
      </c:layout>
      <c:overlay val="0"/>
      <c:spPr>
        <a:noFill/>
        <a:ln>
          <a:noFill/>
        </a:ln>
        <a:effectLst/>
      </c:spPr>
      <c:txPr>
        <a:bodyPr rot="0" spcFirstLastPara="1" vertOverflow="ellipsis" vert="horz" wrap="square" anchor="ctr" anchorCtr="1"/>
        <a:lstStyle/>
        <a:p>
          <a:pPr>
            <a:defRPr lang="en-US" sz="1050" b="1" i="0" u="none" strike="noStrike" kern="1200" baseline="0">
              <a:solidFill>
                <a:schemeClr val="tx1">
                  <a:lumMod val="75000"/>
                  <a:lumOff val="25000"/>
                </a:schemeClr>
              </a:solidFill>
              <a:latin typeface="+mn-lt"/>
              <a:ea typeface="+mn-ea"/>
              <a:cs typeface="+mn-cs"/>
            </a:defRPr>
          </a:pPr>
          <a:endParaRPr lang="es-ES"/>
        </a:p>
      </c:txPr>
    </c:title>
    <c:autoTitleDeleted val="0"/>
    <c:plotArea>
      <c:layout>
        <c:manualLayout>
          <c:layoutTarget val="inner"/>
          <c:xMode val="edge"/>
          <c:yMode val="edge"/>
          <c:x val="0.1115775522394918"/>
          <c:y val="0.18724237972092814"/>
          <c:w val="0.3226205040723254"/>
          <c:h val="0.77806800266310416"/>
        </c:manualLayout>
      </c:layout>
      <c:pieChart>
        <c:varyColors val="1"/>
        <c:ser>
          <c:idx val="0"/>
          <c:order val="0"/>
          <c:tx>
            <c:strRef>
              <c:f>Hoja1!$B$1</c:f>
              <c:strCache>
                <c:ptCount val="1"/>
                <c:pt idx="0">
                  <c:v>PIB</c:v>
                </c:pt>
              </c:strCache>
            </c:strRef>
          </c:tx>
          <c:dPt>
            <c:idx val="0"/>
            <c:bubble3D val="0"/>
            <c:explosion val="14"/>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extLst>
              <c:ext xmlns:c16="http://schemas.microsoft.com/office/drawing/2014/chart" uri="{C3380CC4-5D6E-409C-BE32-E72D297353CC}">
                <c16:uniqueId val="{00000001-26B5-4E89-AA82-59BFEAA5D945}"/>
              </c:ext>
            </c:extLst>
          </c:dPt>
          <c:dPt>
            <c:idx val="1"/>
            <c:bubble3D val="0"/>
            <c:explosion val="12"/>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extLst>
              <c:ext xmlns:c16="http://schemas.microsoft.com/office/drawing/2014/chart" uri="{C3380CC4-5D6E-409C-BE32-E72D297353CC}">
                <c16:uniqueId val="{00000003-26B5-4E89-AA82-59BFEAA5D945}"/>
              </c:ext>
            </c:extLst>
          </c:dPt>
          <c:dPt>
            <c:idx val="2"/>
            <c:bubble3D val="0"/>
            <c:explosion val="8"/>
            <c:spPr>
              <a:solidFill>
                <a:schemeClr val="accent2">
                  <a:lumMod val="60000"/>
                  <a:lumOff val="40000"/>
                </a:schemeClr>
              </a:solidFill>
              <a:ln>
                <a:noFill/>
              </a:ln>
              <a:effectLst/>
            </c:spPr>
            <c:extLst>
              <c:ext xmlns:c16="http://schemas.microsoft.com/office/drawing/2014/chart" uri="{C3380CC4-5D6E-409C-BE32-E72D297353CC}">
                <c16:uniqueId val="{00000005-26B5-4E89-AA82-59BFEAA5D945}"/>
              </c:ext>
            </c:extLst>
          </c:dPt>
          <c:dPt>
            <c:idx val="3"/>
            <c:bubble3D val="0"/>
            <c:spPr>
              <a:solidFill>
                <a:srgbClr val="C00000"/>
              </a:solidFill>
              <a:ln>
                <a:noFill/>
              </a:ln>
              <a:effectLst/>
            </c:spPr>
            <c:extLst>
              <c:ext xmlns:c16="http://schemas.microsoft.com/office/drawing/2014/chart" uri="{C3380CC4-5D6E-409C-BE32-E72D297353CC}">
                <c16:uniqueId val="{00000006-8230-4867-9D1F-E5AF6052E949}"/>
              </c:ext>
            </c:extLst>
          </c:dPt>
          <c:dLbls>
            <c:dLbl>
              <c:idx val="0"/>
              <c:layout>
                <c:manualLayout>
                  <c:x val="9.0814124913129578E-3"/>
                  <c:y val="2.20060554630124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B5-4E89-AA82-59BFEAA5D945}"/>
                </c:ext>
              </c:extLst>
            </c:dLbl>
            <c:dLbl>
              <c:idx val="1"/>
              <c:layout>
                <c:manualLayout>
                  <c:x val="-8.3068799983846961E-2"/>
                  <c:y val="0.127324499339887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6B5-4E89-AA82-59BFEAA5D945}"/>
                </c:ext>
              </c:extLst>
            </c:dLbl>
            <c:dLbl>
              <c:idx val="2"/>
              <c:layout>
                <c:manualLayout>
                  <c:x val="-7.1956211920574456E-2"/>
                  <c:y val="-2.237102104679015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6B5-4E89-AA82-59BFEAA5D945}"/>
                </c:ext>
              </c:extLst>
            </c:dLbl>
            <c:dLbl>
              <c:idx val="3"/>
              <c:layout>
                <c:manualLayout>
                  <c:x val="0.11338359831537714"/>
                  <c:y val="-0.13131722575298518"/>
                </c:manualLayout>
              </c:layout>
              <c:spPr>
                <a:noFill/>
                <a:ln>
                  <a:noFill/>
                </a:ln>
                <a:effectLst/>
              </c:spPr>
              <c:txPr>
                <a:bodyPr rot="0" spcFirstLastPara="1" vertOverflow="ellipsis" vert="horz" wrap="square" anchor="ctr" anchorCtr="1"/>
                <a:lstStyle/>
                <a:p>
                  <a:pPr>
                    <a:defRPr lang="en-US" sz="9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8230-4867-9D1F-E5AF6052E949}"/>
                </c:ext>
              </c:extLst>
            </c:dLbl>
            <c:spPr>
              <a:noFill/>
              <a:ln>
                <a:noFill/>
              </a:ln>
              <a:effectLst/>
            </c:spPr>
            <c:txPr>
              <a:bodyPr rot="0" spcFirstLastPara="1" vertOverflow="ellipsis" vert="horz" wrap="square" anchor="ctr" anchorCtr="1"/>
              <a:lstStyle/>
              <a:p>
                <a:pPr>
                  <a:defRPr lang="en-US"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0"/>
            <c:extLst>
              <c:ext xmlns:c15="http://schemas.microsoft.com/office/drawing/2012/chart" uri="{CE6537A1-D6FC-4f65-9D91-7224C49458BB}"/>
            </c:extLst>
          </c:dLbls>
          <c:cat>
            <c:strRef>
              <c:f>Hoja1!$A$2:$A$5</c:f>
              <c:strCache>
                <c:ptCount val="4"/>
                <c:pt idx="0">
                  <c:v>Agricultura</c:v>
                </c:pt>
                <c:pt idx="1">
                  <c:v>Industria</c:v>
                </c:pt>
                <c:pt idx="2">
                  <c:v>Construcción</c:v>
                </c:pt>
                <c:pt idx="3">
                  <c:v>Servicios</c:v>
                </c:pt>
              </c:strCache>
            </c:strRef>
          </c:cat>
          <c:val>
            <c:numRef>
              <c:f>Hoja1!$B$2:$B$5</c:f>
              <c:numCache>
                <c:formatCode>General</c:formatCode>
                <c:ptCount val="4"/>
                <c:pt idx="0">
                  <c:v>4.5999999999999996</c:v>
                </c:pt>
                <c:pt idx="1">
                  <c:v>15</c:v>
                </c:pt>
                <c:pt idx="2">
                  <c:v>7</c:v>
                </c:pt>
                <c:pt idx="3">
                  <c:v>73.400000000000006</c:v>
                </c:pt>
              </c:numCache>
            </c:numRef>
          </c:val>
          <c:extLst>
            <c:ext xmlns:c16="http://schemas.microsoft.com/office/drawing/2014/chart" uri="{C3380CC4-5D6E-409C-BE32-E72D297353CC}">
              <c16:uniqueId val="{00000006-26B5-4E89-AA82-59BFEAA5D945}"/>
            </c:ext>
          </c:extLst>
        </c:ser>
        <c:dLbls>
          <c:showLegendKey val="0"/>
          <c:showVal val="0"/>
          <c:showCatName val="1"/>
          <c:showSerName val="0"/>
          <c:showPercent val="1"/>
          <c:showBubbleSize val="0"/>
          <c:showLeaderLines val="0"/>
        </c:dLbls>
        <c:firstSliceAng val="0"/>
      </c:pieChart>
      <c:spPr>
        <a:noFill/>
        <a:ln>
          <a:noFill/>
        </a:ln>
        <a:effectLst/>
      </c:spPr>
    </c:plotArea>
    <c:legend>
      <c:legendPos val="r"/>
      <c:layout>
        <c:manualLayout>
          <c:xMode val="edge"/>
          <c:yMode val="edge"/>
          <c:x val="0.6123594214885526"/>
          <c:y val="0.21497554636494051"/>
          <c:w val="0.29031409163796423"/>
          <c:h val="0.68514851828027179"/>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lumMod val="75000"/>
                  <a:lumOff val="25000"/>
                </a:schemeClr>
              </a:solidFill>
              <a:latin typeface="+mn-lt"/>
              <a:ea typeface="+mn-ea"/>
              <a:cs typeface="+mn-cs"/>
            </a:defRPr>
          </a:pPr>
          <a:endParaRPr lang="es-ES"/>
        </a:p>
      </c:txPr>
    </c:legend>
    <c:plotVisOnly val="1"/>
    <c:dispBlanksAs val="gap"/>
    <c:showDLblsOverMax val="0"/>
  </c:chart>
  <c:spPr>
    <a:noFill/>
    <a:ln w="12700" cap="flat" cmpd="sng" algn="ctr">
      <a:noFill/>
      <a:prstDash val="solid"/>
      <a:miter lim="800000"/>
    </a:ln>
    <a:effectLst>
      <a:outerShdw blurRad="50800" dist="38100" dir="2700000" algn="tl" rotWithShape="0">
        <a:prstClr val="black">
          <a:alpha val="40000"/>
        </a:prstClr>
      </a:outerShdw>
    </a:effectLst>
  </c:spPr>
  <c:txPr>
    <a:bodyPr/>
    <a:lstStyle/>
    <a:p>
      <a:pPr>
        <a:defRPr lang="en-US" sz="1000" kern="1200">
          <a:solidFill>
            <a:schemeClr val="tx1">
              <a:lumMod val="75000"/>
              <a:lumOff val="25000"/>
            </a:schemeClr>
          </a:solidFill>
          <a:latin typeface="+mn-lt"/>
          <a:ea typeface="+mn-ea"/>
          <a:cs typeface="+mn-cs"/>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900">
                <a:solidFill>
                  <a:schemeClr val="tx1">
                    <a:lumMod val="65000"/>
                    <a:lumOff val="35000"/>
                  </a:schemeClr>
                </a:solidFill>
                <a:latin typeface="+mj-lt"/>
              </a:defRPr>
            </a:pPr>
            <a:r>
              <a:rPr lang="en-US" sz="900">
                <a:solidFill>
                  <a:schemeClr val="tx1">
                    <a:lumMod val="65000"/>
                    <a:lumOff val="35000"/>
                  </a:schemeClr>
                </a:solidFill>
                <a:latin typeface="+mj-lt"/>
              </a:rPr>
              <a:t>Evolución del PIB </a:t>
            </a:r>
          </a:p>
          <a:p>
            <a:pPr>
              <a:defRPr sz="900">
                <a:solidFill>
                  <a:schemeClr val="tx1">
                    <a:lumMod val="65000"/>
                    <a:lumOff val="35000"/>
                  </a:schemeClr>
                </a:solidFill>
                <a:latin typeface="+mj-lt"/>
              </a:defRPr>
            </a:pPr>
            <a:r>
              <a:rPr lang="en-US" sz="900" b="0">
                <a:solidFill>
                  <a:schemeClr val="tx1">
                    <a:lumMod val="65000"/>
                    <a:lumOff val="35000"/>
                  </a:schemeClr>
                </a:solidFill>
                <a:latin typeface="+mj-lt"/>
              </a:rPr>
              <a:t>(% var. anual)</a:t>
            </a:r>
          </a:p>
        </c:rich>
      </c:tx>
      <c:layout>
        <c:manualLayout>
          <c:xMode val="edge"/>
          <c:yMode val="edge"/>
          <c:x val="0.30622406639004152"/>
          <c:y val="0"/>
        </c:manualLayout>
      </c:layout>
      <c:overlay val="0"/>
    </c:title>
    <c:autoTitleDeleted val="0"/>
    <c:plotArea>
      <c:layout>
        <c:manualLayout>
          <c:layoutTarget val="inner"/>
          <c:xMode val="edge"/>
          <c:yMode val="edge"/>
          <c:x val="9.1530695592511521E-2"/>
          <c:y val="0.17708500627891666"/>
          <c:w val="0.84761176637152724"/>
          <c:h val="0.61337992986814571"/>
        </c:manualLayout>
      </c:layout>
      <c:lineChart>
        <c:grouping val="standard"/>
        <c:varyColors val="0"/>
        <c:ser>
          <c:idx val="0"/>
          <c:order val="0"/>
          <c:tx>
            <c:strRef>
              <c:f>Hoja1!$B$1</c:f>
              <c:strCache>
                <c:ptCount val="1"/>
                <c:pt idx="0">
                  <c:v>PIB</c:v>
                </c:pt>
              </c:strCache>
            </c:strRef>
          </c:tx>
          <c:spPr>
            <a:ln>
              <a:solidFill>
                <a:srgbClr val="AF233B"/>
              </a:solidFill>
            </a:ln>
          </c:spPr>
          <c:marker>
            <c:symbol val="none"/>
          </c:marker>
          <c:cat>
            <c:numRef>
              <c:f>Hoja1!$A$2:$A$11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Hoja1!$B$2:$B$11</c:f>
              <c:numCache>
                <c:formatCode>General</c:formatCode>
                <c:ptCount val="10"/>
                <c:pt idx="0">
                  <c:v>3.4</c:v>
                </c:pt>
                <c:pt idx="1">
                  <c:v>4.3</c:v>
                </c:pt>
                <c:pt idx="2">
                  <c:v>0.7</c:v>
                </c:pt>
                <c:pt idx="3">
                  <c:v>-3.5</c:v>
                </c:pt>
                <c:pt idx="4">
                  <c:v>6.9</c:v>
                </c:pt>
                <c:pt idx="5">
                  <c:v>1.8</c:v>
                </c:pt>
                <c:pt idx="6">
                  <c:v>2.9</c:v>
                </c:pt>
                <c:pt idx="7">
                  <c:v>-0.4</c:v>
                </c:pt>
                <c:pt idx="8">
                  <c:v>2</c:v>
                </c:pt>
                <c:pt idx="9">
                  <c:v>2.5</c:v>
                </c:pt>
              </c:numCache>
            </c:numRef>
          </c:val>
          <c:smooth val="0"/>
          <c:extLst>
            <c:ext xmlns:c16="http://schemas.microsoft.com/office/drawing/2014/chart" uri="{C3380CC4-5D6E-409C-BE32-E72D297353CC}">
              <c16:uniqueId val="{00000000-8719-4B20-8935-1EF72FFFA1F2}"/>
            </c:ext>
          </c:extLst>
        </c:ser>
        <c:dLbls>
          <c:showLegendKey val="0"/>
          <c:showVal val="0"/>
          <c:showCatName val="0"/>
          <c:showSerName val="0"/>
          <c:showPercent val="0"/>
          <c:showBubbleSize val="0"/>
        </c:dLbls>
        <c:smooth val="0"/>
        <c:axId val="127524864"/>
        <c:axId val="127526400"/>
      </c:lineChart>
      <c:catAx>
        <c:axId val="127524864"/>
        <c:scaling>
          <c:orientation val="minMax"/>
        </c:scaling>
        <c:delete val="0"/>
        <c:axPos val="b"/>
        <c:numFmt formatCode="General" sourceLinked="1"/>
        <c:majorTickMark val="none"/>
        <c:minorTickMark val="none"/>
        <c:tickLblPos val="low"/>
        <c:spPr>
          <a:ln>
            <a:solidFill>
              <a:schemeClr val="bg2">
                <a:lumMod val="50000"/>
              </a:schemeClr>
            </a:solidFill>
          </a:ln>
        </c:spPr>
        <c:txPr>
          <a:bodyPr rot="-5400000" vert="horz"/>
          <a:lstStyle/>
          <a:p>
            <a:pPr>
              <a:defRPr sz="600">
                <a:solidFill>
                  <a:schemeClr val="tx1">
                    <a:lumMod val="75000"/>
                    <a:lumOff val="25000"/>
                  </a:schemeClr>
                </a:solidFill>
                <a:latin typeface="+mj-lt"/>
              </a:defRPr>
            </a:pPr>
            <a:endParaRPr lang="es-ES"/>
          </a:p>
        </c:txPr>
        <c:crossAx val="127526400"/>
        <c:crosses val="autoZero"/>
        <c:auto val="1"/>
        <c:lblAlgn val="ctr"/>
        <c:lblOffset val="100"/>
        <c:noMultiLvlLbl val="0"/>
      </c:catAx>
      <c:valAx>
        <c:axId val="127526400"/>
        <c:scaling>
          <c:orientation val="minMax"/>
        </c:scaling>
        <c:delete val="0"/>
        <c:axPos val="l"/>
        <c:majorGridlines>
          <c:spPr>
            <a:ln>
              <a:solidFill>
                <a:schemeClr val="bg1">
                  <a:lumMod val="85000"/>
                </a:schemeClr>
              </a:solidFill>
              <a:prstDash val="solid"/>
            </a:ln>
          </c:spPr>
        </c:majorGridlines>
        <c:numFmt formatCode="General" sourceLinked="1"/>
        <c:majorTickMark val="out"/>
        <c:minorTickMark val="none"/>
        <c:tickLblPos val="nextTo"/>
        <c:spPr>
          <a:ln>
            <a:noFill/>
          </a:ln>
        </c:spPr>
        <c:txPr>
          <a:bodyPr/>
          <a:lstStyle/>
          <a:p>
            <a:pPr>
              <a:defRPr sz="700">
                <a:solidFill>
                  <a:schemeClr val="tx1">
                    <a:lumMod val="75000"/>
                    <a:lumOff val="25000"/>
                  </a:schemeClr>
                </a:solidFill>
                <a:latin typeface="+mj-lt"/>
              </a:defRPr>
            </a:pPr>
            <a:endParaRPr lang="es-ES"/>
          </a:p>
        </c:txPr>
        <c:crossAx val="127524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900">
                <a:solidFill>
                  <a:schemeClr val="tx1">
                    <a:lumMod val="65000"/>
                    <a:lumOff val="35000"/>
                  </a:schemeClr>
                </a:solidFill>
                <a:latin typeface="+mj-lt"/>
              </a:defRPr>
            </a:pPr>
            <a:r>
              <a:rPr lang="en-US" sz="900">
                <a:solidFill>
                  <a:schemeClr val="tx1">
                    <a:lumMod val="65000"/>
                    <a:lumOff val="35000"/>
                  </a:schemeClr>
                </a:solidFill>
                <a:latin typeface="+mj-lt"/>
              </a:rPr>
              <a:t>Evolución de la Inflación</a:t>
            </a:r>
          </a:p>
          <a:p>
            <a:pPr>
              <a:defRPr sz="900">
                <a:solidFill>
                  <a:schemeClr val="tx1">
                    <a:lumMod val="65000"/>
                    <a:lumOff val="35000"/>
                  </a:schemeClr>
                </a:solidFill>
                <a:latin typeface="+mj-lt"/>
              </a:defRPr>
            </a:pPr>
            <a:r>
              <a:rPr lang="en-US" sz="900" b="0">
                <a:solidFill>
                  <a:schemeClr val="tx1">
                    <a:lumMod val="65000"/>
                    <a:lumOff val="35000"/>
                  </a:schemeClr>
                </a:solidFill>
                <a:latin typeface="+mj-lt"/>
              </a:rPr>
              <a:t> (% var. anual)</a:t>
            </a:r>
          </a:p>
        </c:rich>
      </c:tx>
      <c:layout>
        <c:manualLayout>
          <c:xMode val="edge"/>
          <c:yMode val="edge"/>
          <c:x val="0.23257250520033543"/>
          <c:y val="0"/>
        </c:manualLayout>
      </c:layout>
      <c:overlay val="0"/>
    </c:title>
    <c:autoTitleDeleted val="0"/>
    <c:plotArea>
      <c:layout>
        <c:manualLayout>
          <c:layoutTarget val="inner"/>
          <c:xMode val="edge"/>
          <c:yMode val="edge"/>
          <c:x val="0.10339813332462074"/>
          <c:y val="0.21471682513435303"/>
          <c:w val="0.83574432863941794"/>
          <c:h val="0.57574777109041608"/>
        </c:manualLayout>
      </c:layout>
      <c:lineChart>
        <c:grouping val="standard"/>
        <c:varyColors val="0"/>
        <c:ser>
          <c:idx val="0"/>
          <c:order val="0"/>
          <c:tx>
            <c:strRef>
              <c:f>Hoja1!$B$1</c:f>
              <c:strCache>
                <c:ptCount val="1"/>
                <c:pt idx="0">
                  <c:v>ipc</c:v>
                </c:pt>
              </c:strCache>
            </c:strRef>
          </c:tx>
          <c:spPr>
            <a:ln>
              <a:solidFill>
                <a:srgbClr val="AF233B"/>
              </a:solidFill>
            </a:ln>
          </c:spPr>
          <c:marker>
            <c:symbol val="none"/>
          </c:marker>
          <c:cat>
            <c:numRef>
              <c:f>Hoja1!$A$2:$A$11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Hoja1!$B$2:$B$11</c:f>
              <c:numCache>
                <c:formatCode>General</c:formatCode>
                <c:ptCount val="10"/>
                <c:pt idx="0">
                  <c:v>2.9</c:v>
                </c:pt>
                <c:pt idx="1">
                  <c:v>2.6</c:v>
                </c:pt>
                <c:pt idx="2">
                  <c:v>2.7</c:v>
                </c:pt>
                <c:pt idx="3">
                  <c:v>0.1</c:v>
                </c:pt>
                <c:pt idx="4">
                  <c:v>3.2</c:v>
                </c:pt>
                <c:pt idx="5">
                  <c:v>17.2</c:v>
                </c:pt>
                <c:pt idx="6">
                  <c:v>9.1</c:v>
                </c:pt>
                <c:pt idx="7">
                  <c:v>1.3</c:v>
                </c:pt>
                <c:pt idx="8">
                  <c:v>2.4</c:v>
                </c:pt>
                <c:pt idx="9">
                  <c:v>2.4</c:v>
                </c:pt>
              </c:numCache>
            </c:numRef>
          </c:val>
          <c:smooth val="0"/>
          <c:extLst>
            <c:ext xmlns:c16="http://schemas.microsoft.com/office/drawing/2014/chart" uri="{C3380CC4-5D6E-409C-BE32-E72D297353CC}">
              <c16:uniqueId val="{00000000-E8C1-4723-83F8-FDA843038B50}"/>
            </c:ext>
          </c:extLst>
        </c:ser>
        <c:dLbls>
          <c:showLegendKey val="0"/>
          <c:showVal val="0"/>
          <c:showCatName val="0"/>
          <c:showSerName val="0"/>
          <c:showPercent val="0"/>
          <c:showBubbleSize val="0"/>
        </c:dLbls>
        <c:smooth val="0"/>
        <c:axId val="128202240"/>
        <c:axId val="128203776"/>
      </c:lineChart>
      <c:catAx>
        <c:axId val="128202240"/>
        <c:scaling>
          <c:orientation val="minMax"/>
        </c:scaling>
        <c:delete val="0"/>
        <c:axPos val="b"/>
        <c:numFmt formatCode="General" sourceLinked="1"/>
        <c:majorTickMark val="none"/>
        <c:minorTickMark val="none"/>
        <c:tickLblPos val="low"/>
        <c:spPr>
          <a:ln>
            <a:solidFill>
              <a:schemeClr val="tx1">
                <a:lumMod val="65000"/>
                <a:lumOff val="35000"/>
              </a:schemeClr>
            </a:solidFill>
          </a:ln>
        </c:spPr>
        <c:txPr>
          <a:bodyPr rot="-5400000" vert="horz"/>
          <a:lstStyle/>
          <a:p>
            <a:pPr>
              <a:defRPr sz="600">
                <a:solidFill>
                  <a:schemeClr val="tx1">
                    <a:lumMod val="75000"/>
                    <a:lumOff val="25000"/>
                  </a:schemeClr>
                </a:solidFill>
                <a:latin typeface="+mj-lt"/>
              </a:defRPr>
            </a:pPr>
            <a:endParaRPr lang="es-ES"/>
          </a:p>
        </c:txPr>
        <c:crossAx val="128203776"/>
        <c:crosses val="autoZero"/>
        <c:auto val="1"/>
        <c:lblAlgn val="ctr"/>
        <c:lblOffset val="100"/>
        <c:noMultiLvlLbl val="0"/>
      </c:catAx>
      <c:valAx>
        <c:axId val="128203776"/>
        <c:scaling>
          <c:orientation val="minMax"/>
        </c:scaling>
        <c:delete val="0"/>
        <c:axPos val="l"/>
        <c:majorGridlines>
          <c:spPr>
            <a:ln cmpd="sng">
              <a:solidFill>
                <a:schemeClr val="bg1">
                  <a:lumMod val="85000"/>
                </a:schemeClr>
              </a:solidFill>
              <a:prstDash val="solid"/>
            </a:ln>
          </c:spPr>
        </c:majorGridlines>
        <c:numFmt formatCode="General" sourceLinked="1"/>
        <c:majorTickMark val="none"/>
        <c:minorTickMark val="none"/>
        <c:tickLblPos val="nextTo"/>
        <c:spPr>
          <a:ln>
            <a:noFill/>
          </a:ln>
        </c:spPr>
        <c:txPr>
          <a:bodyPr/>
          <a:lstStyle/>
          <a:p>
            <a:pPr>
              <a:defRPr sz="700">
                <a:solidFill>
                  <a:schemeClr val="tx1">
                    <a:lumMod val="75000"/>
                    <a:lumOff val="25000"/>
                  </a:schemeClr>
                </a:solidFill>
                <a:latin typeface="+mj-lt"/>
              </a:defRPr>
            </a:pPr>
            <a:endParaRPr lang="es-ES"/>
          </a:p>
        </c:txPr>
        <c:crossAx val="128202240"/>
        <c:crosses val="autoZero"/>
        <c:crossBetween val="between"/>
      </c:valAx>
      <c:spPr>
        <a:ln>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ES" sz="900" baseline="0" dirty="0">
                <a:solidFill>
                  <a:schemeClr val="tx1">
                    <a:lumMod val="65000"/>
                    <a:lumOff val="35000"/>
                  </a:schemeClr>
                </a:solidFill>
                <a:latin typeface="+mj-lt"/>
              </a:rPr>
              <a:t>Comercio exterior  de Letonia</a:t>
            </a:r>
          </a:p>
          <a:p>
            <a:pPr>
              <a:defRPr sz="900">
                <a:solidFill>
                  <a:schemeClr val="tx1">
                    <a:lumMod val="65000"/>
                    <a:lumOff val="35000"/>
                  </a:schemeClr>
                </a:solidFill>
              </a:defRPr>
            </a:pPr>
            <a:r>
              <a:rPr lang="es-ES" sz="900" baseline="0" dirty="0">
                <a:solidFill>
                  <a:schemeClr val="tx1">
                    <a:lumMod val="65000"/>
                    <a:lumOff val="35000"/>
                  </a:schemeClr>
                </a:solidFill>
                <a:latin typeface="+mj-lt"/>
              </a:rPr>
              <a:t> </a:t>
            </a:r>
            <a:r>
              <a:rPr lang="es-ES" sz="900" b="0" baseline="0" dirty="0">
                <a:solidFill>
                  <a:schemeClr val="tx1">
                    <a:lumMod val="65000"/>
                    <a:lumOff val="35000"/>
                  </a:schemeClr>
                </a:solidFill>
                <a:latin typeface="+mj-lt"/>
              </a:rPr>
              <a:t>(millones $)</a:t>
            </a:r>
            <a:endParaRPr lang="es-ES" sz="900" b="0" dirty="0">
              <a:solidFill>
                <a:schemeClr val="tx1">
                  <a:lumMod val="65000"/>
                  <a:lumOff val="35000"/>
                </a:schemeClr>
              </a:solidFill>
              <a:latin typeface="+mj-lt"/>
            </a:endParaRPr>
          </a:p>
        </c:rich>
      </c:tx>
      <c:layout>
        <c:manualLayout>
          <c:xMode val="edge"/>
          <c:yMode val="edge"/>
          <c:x val="0.20297221345440289"/>
          <c:y val="2.957889445480640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8709481484305546"/>
          <c:y val="0.1923154701718908"/>
          <c:w val="0.81290518515694454"/>
          <c:h val="0.51419844005849114"/>
        </c:manualLayout>
      </c:layout>
      <c:lineChart>
        <c:grouping val="standard"/>
        <c:varyColors val="0"/>
        <c:ser>
          <c:idx val="0"/>
          <c:order val="0"/>
          <c:tx>
            <c:strRef>
              <c:f>Hoja1!$B$1</c:f>
              <c:strCache>
                <c:ptCount val="1"/>
                <c:pt idx="0">
                  <c:v>Importaciones</c:v>
                </c:pt>
              </c:strCache>
            </c:strRef>
          </c:tx>
          <c:spPr>
            <a:ln w="19050" cap="rnd" cmpd="sng" algn="ctr">
              <a:solidFill>
                <a:schemeClr val="tx1">
                  <a:lumMod val="50000"/>
                  <a:lumOff val="50000"/>
                </a:schemeClr>
              </a:solidFill>
              <a:prstDash val="solid"/>
              <a:round/>
            </a:ln>
            <a:effectLst/>
          </c:spPr>
          <c:marker>
            <c:symbol val="none"/>
          </c:marker>
          <c:cat>
            <c:numRef>
              <c:f>Hoja1!$A$2:$A$13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Hoja1!$B$2:$B$13</c:f>
              <c:numCache>
                <c:formatCode>#,##0</c:formatCode>
                <c:ptCount val="12"/>
                <c:pt idx="0">
                  <c:v>16779</c:v>
                </c:pt>
                <c:pt idx="1">
                  <c:v>17128</c:v>
                </c:pt>
                <c:pt idx="2">
                  <c:v>13981</c:v>
                </c:pt>
                <c:pt idx="3">
                  <c:v>13725</c:v>
                </c:pt>
                <c:pt idx="4">
                  <c:v>15807</c:v>
                </c:pt>
                <c:pt idx="5">
                  <c:v>17714</c:v>
                </c:pt>
                <c:pt idx="6">
                  <c:v>17146</c:v>
                </c:pt>
                <c:pt idx="7">
                  <c:v>17029</c:v>
                </c:pt>
                <c:pt idx="8">
                  <c:v>22404</c:v>
                </c:pt>
                <c:pt idx="9">
                  <c:v>27212</c:v>
                </c:pt>
                <c:pt idx="10">
                  <c:v>24546</c:v>
                </c:pt>
                <c:pt idx="11">
                  <c:v>23495</c:v>
                </c:pt>
              </c:numCache>
            </c:numRef>
          </c:val>
          <c:smooth val="0"/>
          <c:extLst>
            <c:ext xmlns:c16="http://schemas.microsoft.com/office/drawing/2014/chart" uri="{C3380CC4-5D6E-409C-BE32-E72D297353CC}">
              <c16:uniqueId val="{00000000-A058-4969-A08D-AF0AB69D9A9C}"/>
            </c:ext>
          </c:extLst>
        </c:ser>
        <c:ser>
          <c:idx val="1"/>
          <c:order val="1"/>
          <c:tx>
            <c:strRef>
              <c:f>Hoja1!$C$1</c:f>
              <c:strCache>
                <c:ptCount val="1"/>
                <c:pt idx="0">
                  <c:v>Exportaciones</c:v>
                </c:pt>
              </c:strCache>
            </c:strRef>
          </c:tx>
          <c:spPr>
            <a:ln w="19050" cap="rnd" cmpd="sng" algn="ctr">
              <a:solidFill>
                <a:srgbClr val="AF233B"/>
              </a:solidFill>
              <a:prstDash val="solid"/>
              <a:round/>
            </a:ln>
            <a:effectLst/>
          </c:spPr>
          <c:marker>
            <c:symbol val="none"/>
          </c:marker>
          <c:cat>
            <c:numRef>
              <c:f>Hoja1!$A$2:$A$13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Hoja1!$C$2:$C$13</c:f>
              <c:numCache>
                <c:formatCode>#,##0</c:formatCode>
                <c:ptCount val="12"/>
                <c:pt idx="0">
                  <c:v>13324</c:v>
                </c:pt>
                <c:pt idx="1">
                  <c:v>13783</c:v>
                </c:pt>
                <c:pt idx="2">
                  <c:v>11655</c:v>
                </c:pt>
                <c:pt idx="3">
                  <c:v>11611</c:v>
                </c:pt>
                <c:pt idx="4">
                  <c:v>12976</c:v>
                </c:pt>
                <c:pt idx="5">
                  <c:v>14650</c:v>
                </c:pt>
                <c:pt idx="6">
                  <c:v>14502</c:v>
                </c:pt>
                <c:pt idx="7">
                  <c:v>15196</c:v>
                </c:pt>
                <c:pt idx="8">
                  <c:v>19459</c:v>
                </c:pt>
                <c:pt idx="9">
                  <c:v>22466</c:v>
                </c:pt>
                <c:pt idx="10">
                  <c:v>20540</c:v>
                </c:pt>
                <c:pt idx="11">
                  <c:v>20387</c:v>
                </c:pt>
              </c:numCache>
            </c:numRef>
          </c:val>
          <c:smooth val="0"/>
          <c:extLst>
            <c:ext xmlns:c16="http://schemas.microsoft.com/office/drawing/2014/chart" uri="{C3380CC4-5D6E-409C-BE32-E72D297353CC}">
              <c16:uniqueId val="{00000001-A058-4969-A08D-AF0AB69D9A9C}"/>
            </c:ext>
          </c:extLst>
        </c:ser>
        <c:dLbls>
          <c:showLegendKey val="0"/>
          <c:showVal val="0"/>
          <c:showCatName val="0"/>
          <c:showSerName val="0"/>
          <c:showPercent val="0"/>
          <c:showBubbleSize val="0"/>
        </c:dLbls>
        <c:smooth val="0"/>
        <c:axId val="123907072"/>
        <c:axId val="123921152"/>
      </c:lineChart>
      <c:catAx>
        <c:axId val="123907072"/>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5400000" spcFirstLastPara="1" vertOverflow="ellipsis" wrap="square" anchor="ctr" anchorCtr="1"/>
          <a:lstStyle/>
          <a:p>
            <a:pPr>
              <a:defRPr sz="700" b="0" i="0" u="none" strike="noStrike" kern="1200" baseline="0">
                <a:solidFill>
                  <a:schemeClr val="tx1">
                    <a:lumMod val="85000"/>
                    <a:lumOff val="15000"/>
                  </a:schemeClr>
                </a:solidFill>
                <a:latin typeface="+mj-lt"/>
                <a:ea typeface="+mn-ea"/>
                <a:cs typeface="+mn-cs"/>
              </a:defRPr>
            </a:pPr>
            <a:endParaRPr lang="es-ES"/>
          </a:p>
        </c:txPr>
        <c:crossAx val="123921152"/>
        <c:crosses val="autoZero"/>
        <c:auto val="1"/>
        <c:lblAlgn val="ctr"/>
        <c:lblOffset val="100"/>
        <c:noMultiLvlLbl val="0"/>
      </c:catAx>
      <c:valAx>
        <c:axId val="123921152"/>
        <c:scaling>
          <c:orientation val="minMax"/>
        </c:scaling>
        <c:delete val="0"/>
        <c:axPos val="l"/>
        <c:majorGridlines>
          <c:spPr>
            <a:ln w="6350" cap="flat" cmpd="sng" algn="ctr">
              <a:solidFill>
                <a:sysClr val="window" lastClr="FFFFFF">
                  <a:lumMod val="85000"/>
                </a:sysClr>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700" b="0" i="0" u="none" strike="noStrike" kern="1200" baseline="0">
                <a:solidFill>
                  <a:schemeClr val="tx1">
                    <a:lumMod val="85000"/>
                    <a:lumOff val="15000"/>
                  </a:schemeClr>
                </a:solidFill>
                <a:latin typeface="+mj-lt"/>
                <a:ea typeface="+mn-ea"/>
                <a:cs typeface="+mn-cs"/>
              </a:defRPr>
            </a:pPr>
            <a:endParaRPr lang="es-ES"/>
          </a:p>
        </c:txPr>
        <c:crossAx val="123907072"/>
        <c:crosses val="autoZero"/>
        <c:crossBetween val="between"/>
      </c:valAx>
      <c:spPr>
        <a:noFill/>
        <a:ln>
          <a:noFill/>
        </a:ln>
        <a:effectLst/>
      </c:spPr>
    </c:plotArea>
    <c:legend>
      <c:legendPos val="b"/>
      <c:layout>
        <c:manualLayout>
          <c:xMode val="edge"/>
          <c:yMode val="edge"/>
          <c:x val="0.16534191484770075"/>
          <c:y val="0.83743822357113451"/>
          <c:w val="0.78465802028061771"/>
          <c:h val="5.323326886126609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s-ES"/>
        </a:p>
      </c:txPr>
    </c:legend>
    <c:plotVisOnly val="1"/>
    <c:dispBlanksAs val="gap"/>
    <c:showDLblsOverMax val="0"/>
  </c:chart>
  <c:spPr>
    <a:noFill/>
    <a:ln w="12700" cap="flat" cmpd="sng" algn="ctr">
      <a:noFill/>
      <a:prstDash val="solid"/>
      <a:miter lim="800000"/>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900">
                <a:solidFill>
                  <a:schemeClr val="tx1">
                    <a:lumMod val="65000"/>
                    <a:lumOff val="35000"/>
                  </a:schemeClr>
                </a:solidFill>
              </a:defRPr>
            </a:pPr>
            <a:r>
              <a:rPr lang="es-ES" sz="900" dirty="0">
                <a:solidFill>
                  <a:schemeClr val="tx1">
                    <a:lumMod val="65000"/>
                    <a:lumOff val="35000"/>
                  </a:schemeClr>
                </a:solidFill>
              </a:rPr>
              <a:t>Comercio exterior España – Letonia</a:t>
            </a:r>
            <a:endParaRPr lang="es-ES" sz="900" b="0" dirty="0">
              <a:solidFill>
                <a:schemeClr val="tx1">
                  <a:lumMod val="65000"/>
                  <a:lumOff val="35000"/>
                </a:schemeClr>
              </a:solidFill>
            </a:endParaRPr>
          </a:p>
        </c:rich>
      </c:tx>
      <c:layout>
        <c:manualLayout>
          <c:xMode val="edge"/>
          <c:yMode val="edge"/>
          <c:x val="0.20297221345440289"/>
          <c:y val="2.9578894454806409E-2"/>
        </c:manualLayout>
      </c:layout>
      <c:overlay val="0"/>
    </c:title>
    <c:autoTitleDeleted val="0"/>
    <c:plotArea>
      <c:layout>
        <c:manualLayout>
          <c:layoutTarget val="inner"/>
          <c:xMode val="edge"/>
          <c:yMode val="edge"/>
          <c:x val="0.16905219862784326"/>
          <c:y val="0.1923154701718908"/>
          <c:w val="0.79030626653522229"/>
          <c:h val="0.51419844005849114"/>
        </c:manualLayout>
      </c:layout>
      <c:lineChart>
        <c:grouping val="standard"/>
        <c:varyColors val="0"/>
        <c:ser>
          <c:idx val="0"/>
          <c:order val="0"/>
          <c:tx>
            <c:strRef>
              <c:f>Hoja1!$B$1</c:f>
              <c:strCache>
                <c:ptCount val="1"/>
                <c:pt idx="0">
                  <c:v>Exportaciones</c:v>
                </c:pt>
              </c:strCache>
            </c:strRef>
          </c:tx>
          <c:spPr>
            <a:ln w="19050"/>
          </c:spPr>
          <c:marker>
            <c:symbol val="none"/>
          </c:marker>
          <c:cat>
            <c:numRef>
              <c:f>Hoja1!$A$2:$A$27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Hoja1!$B$2:$B$26</c:f>
              <c:numCache>
                <c:formatCode>_(* #,##0.00_);_(* \(#,##0.00\);_(* "-"??_);_(@_)</c:formatCode>
                <c:ptCount val="25"/>
                <c:pt idx="0">
                  <c:v>36286.757507999995</c:v>
                </c:pt>
                <c:pt idx="1">
                  <c:v>54931.269100000034</c:v>
                </c:pt>
                <c:pt idx="2">
                  <c:v>57711.94733000001</c:v>
                </c:pt>
                <c:pt idx="3">
                  <c:v>64828.197570000033</c:v>
                </c:pt>
                <c:pt idx="4">
                  <c:v>55612.759110000021</c:v>
                </c:pt>
                <c:pt idx="5">
                  <c:v>68063.769059999991</c:v>
                </c:pt>
                <c:pt idx="6">
                  <c:v>84067.486070000014</c:v>
                </c:pt>
                <c:pt idx="7">
                  <c:v>116506.35875</c:v>
                </c:pt>
                <c:pt idx="8">
                  <c:v>112696.2754800001</c:v>
                </c:pt>
                <c:pt idx="9">
                  <c:v>80086.591489999992</c:v>
                </c:pt>
                <c:pt idx="10">
                  <c:v>80170.015989999985</c:v>
                </c:pt>
                <c:pt idx="11">
                  <c:v>113771.57873999994</c:v>
                </c:pt>
                <c:pt idx="12">
                  <c:v>161091.84604000003</c:v>
                </c:pt>
                <c:pt idx="13">
                  <c:v>163753.96385000009</c:v>
                </c:pt>
                <c:pt idx="14">
                  <c:v>180461.89283999993</c:v>
                </c:pt>
                <c:pt idx="15">
                  <c:v>199242.04032999993</c:v>
                </c:pt>
                <c:pt idx="16">
                  <c:v>191051.86427000005</c:v>
                </c:pt>
                <c:pt idx="17">
                  <c:v>203533.73452000006</c:v>
                </c:pt>
                <c:pt idx="18" formatCode="[$-10C0A]#.##000;\-#.##000">
                  <c:v>220541.12145000004</c:v>
                </c:pt>
                <c:pt idx="19" formatCode="[$-10C0A]#.##000;\-#.##000">
                  <c:v>265297.54246999999</c:v>
                </c:pt>
                <c:pt idx="20" formatCode="[$-10C0A]#.##000;\-#.##000">
                  <c:v>273409.91257999995</c:v>
                </c:pt>
                <c:pt idx="21" formatCode="[$-10C0A]#.##000;\-#.##000">
                  <c:v>279890.11317999999</c:v>
                </c:pt>
                <c:pt idx="22" formatCode="[$-10C0A]#.##000;\-#.##000">
                  <c:v>305610.15654999996</c:v>
                </c:pt>
                <c:pt idx="23" formatCode="[$-10C0A]#.##000;\-#.##000">
                  <c:v>312261.00436000002</c:v>
                </c:pt>
                <c:pt idx="24" formatCode="[$-10C0A]#.##000;\-#.##000">
                  <c:v>332745.63517000002</c:v>
                </c:pt>
              </c:numCache>
            </c:numRef>
          </c:val>
          <c:smooth val="0"/>
          <c:extLst>
            <c:ext xmlns:c16="http://schemas.microsoft.com/office/drawing/2014/chart" uri="{C3380CC4-5D6E-409C-BE32-E72D297353CC}">
              <c16:uniqueId val="{00000000-3A46-415A-9AD4-1ED4D69F1229}"/>
            </c:ext>
          </c:extLst>
        </c:ser>
        <c:ser>
          <c:idx val="1"/>
          <c:order val="1"/>
          <c:tx>
            <c:strRef>
              <c:f>Hoja1!$C$1</c:f>
              <c:strCache>
                <c:ptCount val="1"/>
                <c:pt idx="0">
                  <c:v>Importaciones</c:v>
                </c:pt>
              </c:strCache>
            </c:strRef>
          </c:tx>
          <c:spPr>
            <a:ln w="19050">
              <a:solidFill>
                <a:srgbClr val="AF233B"/>
              </a:solidFill>
            </a:ln>
          </c:spPr>
          <c:marker>
            <c:symbol val="none"/>
          </c:marker>
          <c:cat>
            <c:numRef>
              <c:f>Hoja1!$A$2:$A$27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Hoja1!$C$2:$C$26</c:f>
              <c:numCache>
                <c:formatCode>[$-10C0A]#.##000;\-#.##000</c:formatCode>
                <c:ptCount val="25"/>
                <c:pt idx="0">
                  <c:v>15706.896428</c:v>
                </c:pt>
                <c:pt idx="1">
                  <c:v>28239.797000000006</c:v>
                </c:pt>
                <c:pt idx="2">
                  <c:v>22091.482480000002</c:v>
                </c:pt>
                <c:pt idx="3">
                  <c:v>41178.973219999985</c:v>
                </c:pt>
                <c:pt idx="4">
                  <c:v>55650.101830000029</c:v>
                </c:pt>
                <c:pt idx="5">
                  <c:v>72716.146100000013</c:v>
                </c:pt>
                <c:pt idx="6">
                  <c:v>116548.86983000001</c:v>
                </c:pt>
                <c:pt idx="7">
                  <c:v>178344.03941000003</c:v>
                </c:pt>
                <c:pt idx="8">
                  <c:v>272472.61714999995</c:v>
                </c:pt>
                <c:pt idx="9">
                  <c:v>90163.171929999982</c:v>
                </c:pt>
                <c:pt idx="10">
                  <c:v>80962.039249999973</c:v>
                </c:pt>
                <c:pt idx="11">
                  <c:v>126954.50732999993</c:v>
                </c:pt>
                <c:pt idx="12">
                  <c:v>43555.339989999979</c:v>
                </c:pt>
                <c:pt idx="13">
                  <c:v>46469.967599999982</c:v>
                </c:pt>
                <c:pt idx="14">
                  <c:v>395953.45922000014</c:v>
                </c:pt>
                <c:pt idx="15">
                  <c:v>88637.31007000005</c:v>
                </c:pt>
                <c:pt idx="16">
                  <c:v>132480.79743000004</c:v>
                </c:pt>
                <c:pt idx="17">
                  <c:v>134061.2702100001</c:v>
                </c:pt>
                <c:pt idx="18" formatCode="#,##0.00">
                  <c:v>160107.71395000003</c:v>
                </c:pt>
                <c:pt idx="19" formatCode="#,##0.00">
                  <c:v>131365.33432999993</c:v>
                </c:pt>
                <c:pt idx="20" formatCode="#,##0.00">
                  <c:v>107874.92560000002</c:v>
                </c:pt>
                <c:pt idx="21" formatCode="#,##0.00">
                  <c:v>164225.61281000008</c:v>
                </c:pt>
                <c:pt idx="22" formatCode="#,##0.00">
                  <c:v>346210.85500999994</c:v>
                </c:pt>
                <c:pt idx="23" formatCode="#,##0.00">
                  <c:v>308392.50052999984</c:v>
                </c:pt>
                <c:pt idx="24" formatCode="#,##0.00">
                  <c:v>220000.62133000005</c:v>
                </c:pt>
              </c:numCache>
            </c:numRef>
          </c:val>
          <c:smooth val="0"/>
          <c:extLst>
            <c:ext xmlns:c16="http://schemas.microsoft.com/office/drawing/2014/chart" uri="{C3380CC4-5D6E-409C-BE32-E72D297353CC}">
              <c16:uniqueId val="{00000001-3A46-415A-9AD4-1ED4D69F1229}"/>
            </c:ext>
          </c:extLst>
        </c:ser>
        <c:dLbls>
          <c:showLegendKey val="0"/>
          <c:showVal val="0"/>
          <c:showCatName val="0"/>
          <c:showSerName val="0"/>
          <c:showPercent val="0"/>
          <c:showBubbleSize val="0"/>
        </c:dLbls>
        <c:smooth val="0"/>
        <c:axId val="128361216"/>
        <c:axId val="128362752"/>
      </c:lineChart>
      <c:catAx>
        <c:axId val="128361216"/>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128362752"/>
        <c:crosses val="autoZero"/>
        <c:auto val="1"/>
        <c:lblAlgn val="ctr"/>
        <c:lblOffset val="100"/>
        <c:noMultiLvlLbl val="0"/>
      </c:catAx>
      <c:valAx>
        <c:axId val="128362752"/>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128361216"/>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effectLst>
      <a:outerShdw blurRad="50800" dist="38100" dir="5400000" algn="t" rotWithShape="0">
        <a:prstClr val="black">
          <a:alpha val="40000"/>
        </a:prstClr>
      </a:outerShdw>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sz="900" dirty="0">
                <a:solidFill>
                  <a:schemeClr val="tx1">
                    <a:lumMod val="65000"/>
                    <a:lumOff val="35000"/>
                  </a:schemeClr>
                </a:solidFill>
              </a:rPr>
              <a:t>Comercio exterior C.</a:t>
            </a:r>
            <a:r>
              <a:rPr lang="es-ES" sz="900" baseline="0" dirty="0">
                <a:solidFill>
                  <a:schemeClr val="tx1">
                    <a:lumMod val="65000"/>
                    <a:lumOff val="35000"/>
                  </a:schemeClr>
                </a:solidFill>
              </a:rPr>
              <a:t> Valenciana </a:t>
            </a:r>
            <a:r>
              <a:rPr lang="es-ES" sz="900" dirty="0">
                <a:solidFill>
                  <a:schemeClr val="tx1">
                    <a:lumMod val="65000"/>
                    <a:lumOff val="35000"/>
                  </a:schemeClr>
                </a:solidFill>
              </a:rPr>
              <a:t>– Letonia</a:t>
            </a:r>
            <a:endParaRPr lang="es-ES" sz="900" b="0" dirty="0">
              <a:solidFill>
                <a:schemeClr val="tx1">
                  <a:lumMod val="65000"/>
                  <a:lumOff val="35000"/>
                </a:schemeClr>
              </a:solidFill>
            </a:endParaRPr>
          </a:p>
        </c:rich>
      </c:tx>
      <c:layout>
        <c:manualLayout>
          <c:xMode val="edge"/>
          <c:yMode val="edge"/>
          <c:x val="0.21177351141850767"/>
          <c:y val="2.957892104550738E-2"/>
        </c:manualLayout>
      </c:layout>
      <c:overlay val="0"/>
    </c:title>
    <c:autoTitleDeleted val="0"/>
    <c:plotArea>
      <c:layout>
        <c:manualLayout>
          <c:layoutTarget val="inner"/>
          <c:xMode val="edge"/>
          <c:yMode val="edge"/>
          <c:x val="0.16905219862784326"/>
          <c:y val="0.1923154701718908"/>
          <c:w val="0.79513909944436456"/>
          <c:h val="0.51419844005849114"/>
        </c:manualLayout>
      </c:layout>
      <c:lineChart>
        <c:grouping val="standard"/>
        <c:varyColors val="0"/>
        <c:ser>
          <c:idx val="0"/>
          <c:order val="0"/>
          <c:tx>
            <c:strRef>
              <c:f>Hoja1!$B$1</c:f>
              <c:strCache>
                <c:ptCount val="1"/>
                <c:pt idx="0">
                  <c:v>Exportaciones</c:v>
                </c:pt>
              </c:strCache>
            </c:strRef>
          </c:tx>
          <c:marker>
            <c:symbol val="none"/>
          </c:marker>
          <c:cat>
            <c:numRef>
              <c:f>Hoja1!$A$2:$A$26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Hoja1!$B$2:$B$26</c:f>
              <c:numCache>
                <c:formatCode>[$-10C0A]#.##000;\-#.##000</c:formatCode>
                <c:ptCount val="25"/>
                <c:pt idx="0">
                  <c:v>11386.099555999999</c:v>
                </c:pt>
                <c:pt idx="1">
                  <c:v>16304.830659999996</c:v>
                </c:pt>
                <c:pt idx="2">
                  <c:v>22245.657930000001</c:v>
                </c:pt>
                <c:pt idx="3">
                  <c:v>21150.525450000001</c:v>
                </c:pt>
                <c:pt idx="4">
                  <c:v>14390.708159999996</c:v>
                </c:pt>
                <c:pt idx="5">
                  <c:v>18200.824510000002</c:v>
                </c:pt>
                <c:pt idx="6">
                  <c:v>22022.422200000005</c:v>
                </c:pt>
                <c:pt idx="7">
                  <c:v>26214.888620000002</c:v>
                </c:pt>
                <c:pt idx="8">
                  <c:v>22988.726009999998</c:v>
                </c:pt>
                <c:pt idx="9">
                  <c:v>14780.246229999999</c:v>
                </c:pt>
                <c:pt idx="10">
                  <c:v>17820.031540000004</c:v>
                </c:pt>
                <c:pt idx="11">
                  <c:v>21412.090130000004</c:v>
                </c:pt>
                <c:pt idx="12">
                  <c:v>32683.977219999997</c:v>
                </c:pt>
                <c:pt idx="13">
                  <c:v>32347.351050000001</c:v>
                </c:pt>
                <c:pt idx="14">
                  <c:v>35099.120009999999</c:v>
                </c:pt>
                <c:pt idx="15">
                  <c:v>44803.399639999989</c:v>
                </c:pt>
                <c:pt idx="16">
                  <c:v>37120.698690000005</c:v>
                </c:pt>
                <c:pt idx="17">
                  <c:v>36395.226639999993</c:v>
                </c:pt>
                <c:pt idx="18">
                  <c:v>35700.864379999999</c:v>
                </c:pt>
                <c:pt idx="19">
                  <c:v>45460.010699999999</c:v>
                </c:pt>
                <c:pt idx="20">
                  <c:v>43975.401860000013</c:v>
                </c:pt>
                <c:pt idx="21">
                  <c:v>42735.879019999971</c:v>
                </c:pt>
                <c:pt idx="22">
                  <c:v>43619.461080000008</c:v>
                </c:pt>
                <c:pt idx="23">
                  <c:v>44804.285199999998</c:v>
                </c:pt>
                <c:pt idx="24">
                  <c:v>45532.979420000003</c:v>
                </c:pt>
              </c:numCache>
            </c:numRef>
          </c:val>
          <c:smooth val="0"/>
          <c:extLst>
            <c:ext xmlns:c16="http://schemas.microsoft.com/office/drawing/2014/chart" uri="{C3380CC4-5D6E-409C-BE32-E72D297353CC}">
              <c16:uniqueId val="{00000000-30FB-48F3-9F57-5AE49A3385CF}"/>
            </c:ext>
          </c:extLst>
        </c:ser>
        <c:ser>
          <c:idx val="1"/>
          <c:order val="1"/>
          <c:tx>
            <c:strRef>
              <c:f>Hoja1!$C$1</c:f>
              <c:strCache>
                <c:ptCount val="1"/>
                <c:pt idx="0">
                  <c:v>Importaciones</c:v>
                </c:pt>
              </c:strCache>
            </c:strRef>
          </c:tx>
          <c:spPr>
            <a:ln>
              <a:solidFill>
                <a:srgbClr val="AF233B"/>
              </a:solidFill>
            </a:ln>
          </c:spPr>
          <c:marker>
            <c:symbol val="none"/>
          </c:marker>
          <c:cat>
            <c:numRef>
              <c:f>Hoja1!$A$2:$A$26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Hoja1!$C$2:$C$26</c:f>
              <c:numCache>
                <c:formatCode>[$-10C0A]#.##000;\-#.##000</c:formatCode>
                <c:ptCount val="25"/>
                <c:pt idx="0">
                  <c:v>8122.4911900000006</c:v>
                </c:pt>
                <c:pt idx="1">
                  <c:v>5670.2769999999991</c:v>
                </c:pt>
                <c:pt idx="2">
                  <c:v>5137.6371799999997</c:v>
                </c:pt>
                <c:pt idx="3">
                  <c:v>18293.205920000004</c:v>
                </c:pt>
                <c:pt idx="4">
                  <c:v>4287.4368300000006</c:v>
                </c:pt>
                <c:pt idx="5">
                  <c:v>6565.8100100000001</c:v>
                </c:pt>
                <c:pt idx="6">
                  <c:v>4733.8062900000004</c:v>
                </c:pt>
                <c:pt idx="7">
                  <c:v>29693.300249999997</c:v>
                </c:pt>
                <c:pt idx="8">
                  <c:v>62061.058949999999</c:v>
                </c:pt>
                <c:pt idx="9">
                  <c:v>2890.9718799999996</c:v>
                </c:pt>
                <c:pt idx="10">
                  <c:v>2592.6299100000001</c:v>
                </c:pt>
                <c:pt idx="11">
                  <c:v>2633.6168999999995</c:v>
                </c:pt>
                <c:pt idx="12">
                  <c:v>2896.0884600000009</c:v>
                </c:pt>
                <c:pt idx="13">
                  <c:v>4754.9263699999983</c:v>
                </c:pt>
                <c:pt idx="14">
                  <c:v>5160.6934800000008</c:v>
                </c:pt>
                <c:pt idx="15">
                  <c:v>6465.1461500000005</c:v>
                </c:pt>
                <c:pt idx="16">
                  <c:v>6130.5371900000009</c:v>
                </c:pt>
                <c:pt idx="17">
                  <c:v>11700.30228</c:v>
                </c:pt>
                <c:pt idx="18">
                  <c:v>18683.578109999999</c:v>
                </c:pt>
                <c:pt idx="19">
                  <c:v>26965.734340000003</c:v>
                </c:pt>
                <c:pt idx="20">
                  <c:v>12733.139659999997</c:v>
                </c:pt>
                <c:pt idx="21">
                  <c:v>20166.465210000006</c:v>
                </c:pt>
                <c:pt idx="22">
                  <c:v>35982.213180000006</c:v>
                </c:pt>
                <c:pt idx="23">
                  <c:v>23181.514339999994</c:v>
                </c:pt>
                <c:pt idx="24">
                  <c:v>35297.528750000005</c:v>
                </c:pt>
              </c:numCache>
            </c:numRef>
          </c:val>
          <c:smooth val="0"/>
          <c:extLst>
            <c:ext xmlns:c16="http://schemas.microsoft.com/office/drawing/2014/chart" uri="{C3380CC4-5D6E-409C-BE32-E72D297353CC}">
              <c16:uniqueId val="{00000001-30FB-48F3-9F57-5AE49A3385CF}"/>
            </c:ext>
          </c:extLst>
        </c:ser>
        <c:dLbls>
          <c:showLegendKey val="0"/>
          <c:showVal val="0"/>
          <c:showCatName val="0"/>
          <c:showSerName val="0"/>
          <c:showPercent val="0"/>
          <c:showBubbleSize val="0"/>
        </c:dLbls>
        <c:smooth val="0"/>
        <c:axId val="128690048"/>
        <c:axId val="128691584"/>
      </c:lineChart>
      <c:catAx>
        <c:axId val="128690048"/>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128691584"/>
        <c:crosses val="autoZero"/>
        <c:auto val="1"/>
        <c:lblAlgn val="ctr"/>
        <c:lblOffset val="100"/>
        <c:noMultiLvlLbl val="0"/>
      </c:catAx>
      <c:valAx>
        <c:axId val="128691584"/>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128690048"/>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effectLst>
      <a:outerShdw blurRad="50800" dist="38100" dir="5400000" algn="t" rotWithShape="0">
        <a:prstClr val="black">
          <a:alpha val="40000"/>
        </a:prstClr>
      </a:outerShdw>
    </a:effectLst>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2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0.01237</cdr:x>
      <cdr:y>0.09733</cdr:y>
    </cdr:from>
    <cdr:to>
      <cdr:x>0.15984</cdr:x>
      <cdr:y>0.1526</cdr:y>
    </cdr:to>
    <cdr:sp macro="" textlink="">
      <cdr:nvSpPr>
        <cdr:cNvPr id="2" name="CuadroTexto 13">
          <a:extLst xmlns:a="http://schemas.openxmlformats.org/drawingml/2006/main">
            <a:ext uri="{FF2B5EF4-FFF2-40B4-BE49-F238E27FC236}">
              <a16:creationId xmlns:a16="http://schemas.microsoft.com/office/drawing/2014/main" id="{B8FB581D-93B3-C24D-85E4-D794BEB3F4F4}"/>
            </a:ext>
          </a:extLst>
        </cdr:cNvPr>
        <cdr:cNvSpPr txBox="1"/>
      </cdr:nvSpPr>
      <cdr:spPr>
        <a:xfrm xmlns:a="http://schemas.openxmlformats.org/drawingml/2006/main">
          <a:off x="35704" y="216796"/>
          <a:ext cx="425589"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7938" algn="just">
            <a:spcBef>
              <a:spcPts val="600"/>
            </a:spcBef>
            <a:buSzPct val="100000"/>
          </a:pPr>
          <a:r>
            <a:rPr lang="es-ES_tradnl" sz="800" dirty="0">
              <a:solidFill>
                <a:schemeClr val="tx1">
                  <a:lumMod val="85000"/>
                  <a:lumOff val="15000"/>
                </a:schemeClr>
              </a:solidFill>
              <a:latin typeface="Calibri" panose="020F0502020204030204" pitchFamily="34" charset="0"/>
              <a:cs typeface="Calibri" panose="020F0502020204030204" pitchFamily="34" charset="0"/>
            </a:rPr>
            <a:t>Miles €</a:t>
          </a:r>
        </a:p>
      </cdr:txBody>
    </cdr:sp>
  </cdr:relSizeAnchor>
</c:userShapes>
</file>

<file path=ppt/drawings/drawing2.xml><?xml version="1.0" encoding="utf-8"?>
<c:userShapes xmlns:c="http://schemas.openxmlformats.org/drawingml/2006/chart">
  <cdr:relSizeAnchor xmlns:cdr="http://schemas.openxmlformats.org/drawingml/2006/chartDrawing">
    <cdr:from>
      <cdr:x>0.02162</cdr:x>
      <cdr:y>0.10211</cdr:y>
    </cdr:from>
    <cdr:to>
      <cdr:x>0.16909</cdr:x>
      <cdr:y>0.15738</cdr:y>
    </cdr:to>
    <cdr:sp macro="" textlink="">
      <cdr:nvSpPr>
        <cdr:cNvPr id="2" name="CuadroTexto 13">
          <a:extLst xmlns:a="http://schemas.openxmlformats.org/drawingml/2006/main">
            <a:ext uri="{FF2B5EF4-FFF2-40B4-BE49-F238E27FC236}">
              <a16:creationId xmlns:a16="http://schemas.microsoft.com/office/drawing/2014/main" id="{B8FB581D-93B3-C24D-85E4-D794BEB3F4F4}"/>
            </a:ext>
          </a:extLst>
        </cdr:cNvPr>
        <cdr:cNvSpPr txBox="1"/>
      </cdr:nvSpPr>
      <cdr:spPr>
        <a:xfrm xmlns:a="http://schemas.openxmlformats.org/drawingml/2006/main">
          <a:off x="62396" y="227429"/>
          <a:ext cx="425589"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7938" algn="just">
            <a:spcBef>
              <a:spcPts val="600"/>
            </a:spcBef>
            <a:buSzPct val="100000"/>
          </a:pPr>
          <a:r>
            <a:rPr lang="es-ES_tradnl" sz="800" dirty="0">
              <a:solidFill>
                <a:schemeClr val="tx1">
                  <a:lumMod val="85000"/>
                  <a:lumOff val="15000"/>
                </a:schemeClr>
              </a:solidFill>
              <a:latin typeface="Calibri" panose="020F0502020204030204" pitchFamily="34" charset="0"/>
              <a:cs typeface="Calibri" panose="020F0502020204030204" pitchFamily="34" charset="0"/>
            </a:rPr>
            <a:t>Miles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02/10/2025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144278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02/10/2025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88454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02/10/2025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400644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02/10/2025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35838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0BC53B-ACC5-4D2D-A4C8-16CFA9098BC0}" type="datetimeFigureOut">
              <a:rPr lang="es-ES" smtClean="0"/>
              <a:t>02/10/2025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63986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0BC53B-ACC5-4D2D-A4C8-16CFA9098BC0}" type="datetimeFigureOut">
              <a:rPr lang="es-ES" smtClean="0"/>
              <a:t>02/10/2025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416200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0BC53B-ACC5-4D2D-A4C8-16CFA9098BC0}" type="datetimeFigureOut">
              <a:rPr lang="es-ES" smtClean="0"/>
              <a:t>02/10/2025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91779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0BC53B-ACC5-4D2D-A4C8-16CFA9098BC0}" type="datetimeFigureOut">
              <a:rPr lang="es-ES" smtClean="0"/>
              <a:t>02/10/2025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332858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BC53B-ACC5-4D2D-A4C8-16CFA9098BC0}" type="datetimeFigureOut">
              <a:rPr lang="es-ES" smtClean="0"/>
              <a:t>02/10/2025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0283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0BC53B-ACC5-4D2D-A4C8-16CFA9098BC0}" type="datetimeFigureOut">
              <a:rPr lang="es-ES" smtClean="0"/>
              <a:t>02/10/2025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4217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0BC53B-ACC5-4D2D-A4C8-16CFA9098BC0}" type="datetimeFigureOut">
              <a:rPr lang="es-ES" smtClean="0"/>
              <a:t>02/10/2025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94258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6E0BC53B-ACC5-4D2D-A4C8-16CFA9098BC0}" type="datetimeFigureOut">
              <a:rPr lang="es-ES" smtClean="0"/>
              <a:t>02/10/2025</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9575FB8-565E-427F-9BEB-1B4DECCAC9F8}" type="slidenum">
              <a:rPr lang="es-ES" smtClean="0"/>
              <a:t>‹Nº›</a:t>
            </a:fld>
            <a:endParaRPr lang="es-ES"/>
          </a:p>
        </p:txBody>
      </p:sp>
    </p:spTree>
    <p:extLst>
      <p:ext uri="{BB962C8B-B14F-4D97-AF65-F5344CB8AC3E}">
        <p14:creationId xmlns:p14="http://schemas.microsoft.com/office/powerpoint/2010/main" val="140399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30000D0-A13B-248E-BF65-4432A75CB4C4}"/>
              </a:ext>
            </a:extLst>
          </p:cNvPr>
          <p:cNvSpPr/>
          <p:nvPr/>
        </p:nvSpPr>
        <p:spPr>
          <a:xfrm>
            <a:off x="0" y="7695049"/>
            <a:ext cx="6858000" cy="13716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5B97AC2C-F209-0E98-89E0-BE9EB95DD333}"/>
              </a:ext>
            </a:extLst>
          </p:cNvPr>
          <p:cNvSpPr/>
          <p:nvPr/>
        </p:nvSpPr>
        <p:spPr>
          <a:xfrm>
            <a:off x="0" y="9013371"/>
            <a:ext cx="6858000" cy="90056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Gráfico de planeta abstracto">
            <a:extLst>
              <a:ext uri="{FF2B5EF4-FFF2-40B4-BE49-F238E27FC236}">
                <a16:creationId xmlns:a16="http://schemas.microsoft.com/office/drawing/2014/main" id="{0098BB95-530A-36FF-B0AA-8DDBCD8AEA0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14387" t="-142" r="18905" b="142"/>
          <a:stretch>
            <a:fillRect/>
          </a:stretch>
        </p:blipFill>
        <p:spPr>
          <a:xfrm>
            <a:off x="1" y="1912507"/>
            <a:ext cx="6858000" cy="5774607"/>
          </a:xfrm>
          <a:prstGeom prst="rect">
            <a:avLst/>
          </a:prstGeom>
        </p:spPr>
      </p:pic>
      <p:sp>
        <p:nvSpPr>
          <p:cNvPr id="6" name="Rectángulo 5">
            <a:extLst>
              <a:ext uri="{FF2B5EF4-FFF2-40B4-BE49-F238E27FC236}">
                <a16:creationId xmlns:a16="http://schemas.microsoft.com/office/drawing/2014/main" id="{B56C6419-7E0B-C3A4-6FA6-6DD3CD67151C}"/>
              </a:ext>
            </a:extLst>
          </p:cNvPr>
          <p:cNvSpPr/>
          <p:nvPr/>
        </p:nvSpPr>
        <p:spPr>
          <a:xfrm>
            <a:off x="-1" y="1"/>
            <a:ext cx="6858000" cy="1912506"/>
          </a:xfrm>
          <a:prstGeom prst="rect">
            <a:avLst/>
          </a:prstGeom>
          <a:solidFill>
            <a:srgbClr val="FAFAFA"/>
          </a:solidFill>
          <a:ln>
            <a:solidFill>
              <a:srgbClr val="FCF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9F99C2B-6958-38E1-08E5-19D0A07BA9A7}"/>
              </a:ext>
            </a:extLst>
          </p:cNvPr>
          <p:cNvSpPr/>
          <p:nvPr/>
        </p:nvSpPr>
        <p:spPr>
          <a:xfrm>
            <a:off x="0" y="-7934"/>
            <a:ext cx="1045029" cy="9913934"/>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a:extLst>
              <a:ext uri="{FF2B5EF4-FFF2-40B4-BE49-F238E27FC236}">
                <a16:creationId xmlns:a16="http://schemas.microsoft.com/office/drawing/2014/main" id="{9613B327-7188-47B0-817F-0E49CA03F799}"/>
              </a:ext>
            </a:extLst>
          </p:cNvPr>
          <p:cNvCxnSpPr>
            <a:cxnSpLocks/>
          </p:cNvCxnSpPr>
          <p:nvPr/>
        </p:nvCxnSpPr>
        <p:spPr>
          <a:xfrm>
            <a:off x="470263" y="1899396"/>
            <a:ext cx="0" cy="6536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ítulo 1">
            <a:extLst>
              <a:ext uri="{FF2B5EF4-FFF2-40B4-BE49-F238E27FC236}">
                <a16:creationId xmlns:a16="http://schemas.microsoft.com/office/drawing/2014/main" id="{7F451C85-EDF6-1826-E93F-9E47782037D9}"/>
              </a:ext>
            </a:extLst>
          </p:cNvPr>
          <p:cNvSpPr txBox="1">
            <a:spLocks/>
          </p:cNvSpPr>
          <p:nvPr/>
        </p:nvSpPr>
        <p:spPr>
          <a:xfrm rot="16200000">
            <a:off x="-357178" y="737762"/>
            <a:ext cx="1654884" cy="3825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Informe País</a:t>
            </a:r>
          </a:p>
        </p:txBody>
      </p:sp>
      <p:sp>
        <p:nvSpPr>
          <p:cNvPr id="10" name="Título 1">
            <a:extLst>
              <a:ext uri="{FF2B5EF4-FFF2-40B4-BE49-F238E27FC236}">
                <a16:creationId xmlns:a16="http://schemas.microsoft.com/office/drawing/2014/main" id="{8E0F5DD5-6AB7-2EDD-D54E-25745FDA2FA3}"/>
              </a:ext>
            </a:extLst>
          </p:cNvPr>
          <p:cNvSpPr txBox="1">
            <a:spLocks/>
          </p:cNvSpPr>
          <p:nvPr/>
        </p:nvSpPr>
        <p:spPr>
          <a:xfrm rot="16200000">
            <a:off x="-59407" y="8916953"/>
            <a:ext cx="1059342" cy="38255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LETONIA</a:t>
            </a:r>
            <a:endParaRPr lang="es-ES" sz="2000" dirty="0">
              <a:solidFill>
                <a:schemeClr val="bg1"/>
              </a:solidFill>
              <a:latin typeface="Aptos" panose="020B0004020202020204" pitchFamily="34" charset="0"/>
            </a:endParaRPr>
          </a:p>
        </p:txBody>
      </p:sp>
      <p:sp>
        <p:nvSpPr>
          <p:cNvPr id="11" name="Título 1">
            <a:extLst>
              <a:ext uri="{FF2B5EF4-FFF2-40B4-BE49-F238E27FC236}">
                <a16:creationId xmlns:a16="http://schemas.microsoft.com/office/drawing/2014/main" id="{BF5C90F9-CDBA-CDBE-E25D-96FA3AD757F6}"/>
              </a:ext>
            </a:extLst>
          </p:cNvPr>
          <p:cNvSpPr txBox="1">
            <a:spLocks/>
          </p:cNvSpPr>
          <p:nvPr/>
        </p:nvSpPr>
        <p:spPr>
          <a:xfrm>
            <a:off x="2661286" y="411010"/>
            <a:ext cx="3809456" cy="6808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S" sz="3600" b="1" dirty="0">
                <a:solidFill>
                  <a:schemeClr val="bg2">
                    <a:lumMod val="25000"/>
                  </a:schemeClr>
                </a:solidFill>
                <a:latin typeface="Aptos" panose="020B0004020202020204" pitchFamily="34" charset="0"/>
              </a:rPr>
              <a:t>Letonia</a:t>
            </a:r>
          </a:p>
        </p:txBody>
      </p:sp>
      <p:sp>
        <p:nvSpPr>
          <p:cNvPr id="12" name="Título 1">
            <a:extLst>
              <a:ext uri="{FF2B5EF4-FFF2-40B4-BE49-F238E27FC236}">
                <a16:creationId xmlns:a16="http://schemas.microsoft.com/office/drawing/2014/main" id="{D0777E8D-DC07-53EB-B12B-3BC19BC1BDF0}"/>
              </a:ext>
            </a:extLst>
          </p:cNvPr>
          <p:cNvSpPr txBox="1">
            <a:spLocks/>
          </p:cNvSpPr>
          <p:nvPr/>
        </p:nvSpPr>
        <p:spPr>
          <a:xfrm>
            <a:off x="4284618" y="970234"/>
            <a:ext cx="2186124" cy="465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2400" dirty="0">
                <a:solidFill>
                  <a:schemeClr val="bg2">
                    <a:lumMod val="25000"/>
                  </a:schemeClr>
                </a:solidFill>
                <a:latin typeface="Aptos" panose="020B0004020202020204" pitchFamily="34" charset="0"/>
              </a:rPr>
              <a:t>Informe país</a:t>
            </a:r>
          </a:p>
        </p:txBody>
      </p:sp>
      <p:sp>
        <p:nvSpPr>
          <p:cNvPr id="13" name="Título 1">
            <a:extLst>
              <a:ext uri="{FF2B5EF4-FFF2-40B4-BE49-F238E27FC236}">
                <a16:creationId xmlns:a16="http://schemas.microsoft.com/office/drawing/2014/main" id="{900C23AA-F168-A04C-19A4-2C3F35B2518C}"/>
              </a:ext>
            </a:extLst>
          </p:cNvPr>
          <p:cNvSpPr txBox="1">
            <a:spLocks/>
          </p:cNvSpPr>
          <p:nvPr/>
        </p:nvSpPr>
        <p:spPr>
          <a:xfrm>
            <a:off x="4284618" y="1435517"/>
            <a:ext cx="2186124" cy="2828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1600" dirty="0">
                <a:solidFill>
                  <a:schemeClr val="bg2">
                    <a:lumMod val="25000"/>
                  </a:schemeClr>
                </a:solidFill>
                <a:latin typeface="Aptos" panose="020B0004020202020204" pitchFamily="34" charset="0"/>
              </a:rPr>
              <a:t>Septiembre 2025</a:t>
            </a:r>
          </a:p>
        </p:txBody>
      </p:sp>
      <p:pic>
        <p:nvPicPr>
          <p:cNvPr id="15" name="Imagen 14" descr="Logotipo&#10;&#10;El contenido generado por IA puede ser incorrecto.">
            <a:extLst>
              <a:ext uri="{FF2B5EF4-FFF2-40B4-BE49-F238E27FC236}">
                <a16:creationId xmlns:a16="http://schemas.microsoft.com/office/drawing/2014/main" id="{7F5684E4-7A14-DD72-F8F1-D985E5C0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574" y="9176915"/>
            <a:ext cx="1522442" cy="566348"/>
          </a:xfrm>
          <a:prstGeom prst="rect">
            <a:avLst/>
          </a:prstGeom>
        </p:spPr>
      </p:pic>
      <p:sp>
        <p:nvSpPr>
          <p:cNvPr id="17" name="CuadroTexto 16">
            <a:extLst>
              <a:ext uri="{FF2B5EF4-FFF2-40B4-BE49-F238E27FC236}">
                <a16:creationId xmlns:a16="http://schemas.microsoft.com/office/drawing/2014/main" id="{C56D1EA4-F971-7387-97F6-AA7D2678DC3C}"/>
              </a:ext>
            </a:extLst>
          </p:cNvPr>
          <p:cNvSpPr txBox="1"/>
          <p:nvPr/>
        </p:nvSpPr>
        <p:spPr>
          <a:xfrm>
            <a:off x="1324013" y="8149942"/>
            <a:ext cx="4914083" cy="338554"/>
          </a:xfrm>
          <a:prstGeom prst="rect">
            <a:avLst/>
          </a:prstGeom>
          <a:noFill/>
        </p:spPr>
        <p:txBody>
          <a:bodyPr wrap="square">
            <a:spAutoFit/>
          </a:bodyPr>
          <a:lstStyle/>
          <a:p>
            <a:pPr algn="ctr"/>
            <a:r>
              <a:rPr lang="es-ES" sz="1600" i="1" dirty="0">
                <a:solidFill>
                  <a:schemeClr val="bg2">
                    <a:lumMod val="25000"/>
                  </a:schemeClr>
                </a:solidFill>
                <a:effectLst>
                  <a:outerShdw blurRad="38100" dist="38100" dir="2700000" algn="tl">
                    <a:srgbClr val="000000">
                      <a:alpha val="43137"/>
                    </a:srgbClr>
                  </a:outerShdw>
                </a:effectLst>
                <a:latin typeface="Aptos" panose="020B0004020202020204" pitchFamily="34" charset="0"/>
              </a:rPr>
              <a:t>Pequeña y abierta economía báltica</a:t>
            </a:r>
          </a:p>
        </p:txBody>
      </p:sp>
    </p:spTree>
    <p:extLst>
      <p:ext uri="{BB962C8B-B14F-4D97-AF65-F5344CB8AC3E}">
        <p14:creationId xmlns:p14="http://schemas.microsoft.com/office/powerpoint/2010/main" val="223463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4480C-32E0-C3E3-B803-C55F4879694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E74913B-61C4-C888-5EDC-6CB56B86AFF3}"/>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5">
            <a:extLst>
              <a:ext uri="{FF2B5EF4-FFF2-40B4-BE49-F238E27FC236}">
                <a16:creationId xmlns:a16="http://schemas.microsoft.com/office/drawing/2014/main" id="{419579DC-D134-E163-2852-1262442AD091}"/>
              </a:ext>
            </a:extLst>
          </p:cNvPr>
          <p:cNvSpPr txBox="1"/>
          <p:nvPr/>
        </p:nvSpPr>
        <p:spPr>
          <a:xfrm>
            <a:off x="615673" y="792103"/>
            <a:ext cx="2587424" cy="830997"/>
          </a:xfrm>
          <a:prstGeom prst="rect">
            <a:avLst/>
          </a:prstGeom>
          <a:noFill/>
        </p:spPr>
        <p:txBody>
          <a:bodyPr wrap="square" rtlCol="0">
            <a:spAutoFit/>
          </a:bodyPr>
          <a:lstStyle/>
          <a:p>
            <a:r>
              <a:rPr lang="es-ES_tradnl" sz="2400" b="1" dirty="0">
                <a:solidFill>
                  <a:schemeClr val="bg1">
                    <a:lumMod val="50000"/>
                  </a:schemeClr>
                </a:solidFill>
                <a:cs typeface="Calibri" panose="020F0502020204030204" pitchFamily="34" charset="0"/>
              </a:rPr>
              <a:t>LETONIA</a:t>
            </a:r>
          </a:p>
          <a:p>
            <a:r>
              <a:rPr lang="es-ES_tradnl" sz="2400" i="1" dirty="0">
                <a:solidFill>
                  <a:schemeClr val="bg1">
                    <a:lumMod val="50000"/>
                  </a:schemeClr>
                </a:solidFill>
                <a:cs typeface="Calibri" panose="020F0502020204030204" pitchFamily="34" charset="0"/>
              </a:rPr>
              <a:t>Informe País</a:t>
            </a:r>
          </a:p>
        </p:txBody>
      </p:sp>
      <p:sp>
        <p:nvSpPr>
          <p:cNvPr id="18" name="CuadroTexto 17">
            <a:extLst>
              <a:ext uri="{FF2B5EF4-FFF2-40B4-BE49-F238E27FC236}">
                <a16:creationId xmlns:a16="http://schemas.microsoft.com/office/drawing/2014/main" id="{48BCC2BB-7F26-EEC7-C9B8-2A6B1B6B3DA0}"/>
              </a:ext>
            </a:extLst>
          </p:cNvPr>
          <p:cNvSpPr txBox="1"/>
          <p:nvPr/>
        </p:nvSpPr>
        <p:spPr>
          <a:xfrm>
            <a:off x="707114" y="1623100"/>
            <a:ext cx="2880636" cy="994118"/>
          </a:xfrm>
          <a:prstGeom prst="rect">
            <a:avLst/>
          </a:prstGeom>
          <a:noFill/>
        </p:spPr>
        <p:txBody>
          <a:bodyPr wrap="square" lIns="0" tIns="0" rIns="0" bIns="0" rtlCol="0" anchor="t">
            <a:spAutoFit/>
          </a:bodyPr>
          <a:lstStyle/>
          <a:p>
            <a:pPr>
              <a:lnSpc>
                <a:spcPts val="1300"/>
              </a:lnSpc>
              <a:buSzPct val="100000"/>
              <a:tabLst>
                <a:tab pos="571500" algn="l"/>
              </a:tabLst>
            </a:pPr>
            <a:r>
              <a:rPr lang="es-ES_tradnl" sz="1000" b="1" i="1" dirty="0">
                <a:solidFill>
                  <a:srgbClr val="AF233B"/>
                </a:solidFill>
                <a:cs typeface="Calibri" panose="020F0502020204030204" pitchFamily="34" charset="0"/>
              </a:rPr>
              <a:t>Superficie:</a:t>
            </a:r>
            <a:r>
              <a:rPr lang="es-ES_tradnl" sz="1000" i="1" dirty="0">
                <a:solidFill>
                  <a:srgbClr val="AF233B"/>
                </a:solidFill>
                <a:latin typeface="Calibri" panose="020F0502020204030204" pitchFamily="34" charset="0"/>
                <a:cs typeface="Calibri" panose="020F0502020204030204" pitchFamily="34" charset="0"/>
              </a:rPr>
              <a:t> 64.589</a:t>
            </a:r>
            <a:r>
              <a:rPr lang="es-ES" sz="1000" i="1" dirty="0">
                <a:solidFill>
                  <a:srgbClr val="AF233B"/>
                </a:solidFill>
                <a:latin typeface="Calibri" panose="020F0502020204030204" pitchFamily="34" charset="0"/>
                <a:cs typeface="Calibri" panose="020F0502020204030204" pitchFamily="34" charset="0"/>
              </a:rPr>
              <a:t> </a:t>
            </a:r>
            <a:r>
              <a:rPr lang="es-ES_tradnl" sz="1000" i="1" dirty="0">
                <a:solidFill>
                  <a:srgbClr val="AF233B"/>
                </a:solidFill>
                <a:cs typeface="Calibri" panose="020F0502020204030204" pitchFamily="34" charset="0"/>
              </a:rPr>
              <a:t>km²  </a:t>
            </a:r>
          </a:p>
          <a:p>
            <a:pPr>
              <a:lnSpc>
                <a:spcPts val="1300"/>
              </a:lnSpc>
              <a:buSzPct val="100000"/>
              <a:tabLst>
                <a:tab pos="571500" algn="l"/>
              </a:tabLst>
            </a:pPr>
            <a:r>
              <a:rPr lang="es-ES_tradnl" sz="1000" b="1" i="1" dirty="0">
                <a:solidFill>
                  <a:srgbClr val="AF233B"/>
                </a:solidFill>
                <a:cs typeface="Calibri" panose="020F0502020204030204" pitchFamily="34" charset="0"/>
              </a:rPr>
              <a:t>Población (2024): </a:t>
            </a:r>
            <a:r>
              <a:rPr lang="es-ES_tradnl" sz="1000" i="1" dirty="0">
                <a:solidFill>
                  <a:srgbClr val="AF233B"/>
                </a:solidFill>
                <a:cs typeface="Calibri" panose="020F0502020204030204" pitchFamily="34" charset="0"/>
              </a:rPr>
              <a:t> 1,86 millones de habitantes  </a:t>
            </a:r>
          </a:p>
          <a:p>
            <a:pPr>
              <a:lnSpc>
                <a:spcPts val="1300"/>
              </a:lnSpc>
              <a:buSzPct val="100000"/>
              <a:tabLst>
                <a:tab pos="571500" algn="l"/>
              </a:tabLst>
            </a:pPr>
            <a:r>
              <a:rPr lang="es-ES_tradnl" sz="1000" b="1" i="1" dirty="0">
                <a:solidFill>
                  <a:srgbClr val="AF233B"/>
                </a:solidFill>
                <a:cs typeface="Calibri" panose="020F0502020204030204" pitchFamily="34" charset="0"/>
              </a:rPr>
              <a:t>Capital:</a:t>
            </a:r>
            <a:r>
              <a:rPr lang="es-ES_tradnl" sz="1000" i="1" dirty="0">
                <a:solidFill>
                  <a:srgbClr val="AF233B"/>
                </a:solidFill>
                <a:cs typeface="Calibri" panose="020F0502020204030204" pitchFamily="34" charset="0"/>
              </a:rPr>
              <a:t> Riga / </a:t>
            </a:r>
            <a:r>
              <a:rPr lang="es-ES_tradnl" sz="1000" b="1" i="1" dirty="0">
                <a:solidFill>
                  <a:srgbClr val="AF233B"/>
                </a:solidFill>
                <a:cs typeface="Calibri" panose="020F0502020204030204" pitchFamily="34" charset="0"/>
              </a:rPr>
              <a:t>Moneda:</a:t>
            </a:r>
            <a:r>
              <a:rPr lang="es-ES_tradnl" sz="1000" i="1" dirty="0">
                <a:solidFill>
                  <a:srgbClr val="AF233B"/>
                </a:solidFill>
                <a:cs typeface="Calibri" panose="020F0502020204030204" pitchFamily="34" charset="0"/>
              </a:rPr>
              <a:t> Euro</a:t>
            </a:r>
          </a:p>
          <a:p>
            <a:pPr>
              <a:lnSpc>
                <a:spcPts val="1300"/>
              </a:lnSpc>
              <a:buSzPct val="100000"/>
              <a:tabLst>
                <a:tab pos="571500" algn="l"/>
              </a:tabLst>
            </a:pPr>
            <a:r>
              <a:rPr lang="es-ES_tradnl" sz="1000" b="1" i="1" dirty="0">
                <a:solidFill>
                  <a:srgbClr val="AF233B"/>
                </a:solidFill>
                <a:cs typeface="Calibri" panose="020F0502020204030204" pitchFamily="34" charset="0"/>
              </a:rPr>
              <a:t>PIB (2024): </a:t>
            </a:r>
            <a:r>
              <a:rPr lang="es-ES_tradnl" sz="1000" i="1" dirty="0">
                <a:solidFill>
                  <a:srgbClr val="AF233B"/>
                </a:solidFill>
                <a:cs typeface="Calibri" panose="020F0502020204030204" pitchFamily="34" charset="0"/>
              </a:rPr>
              <a:t>43,5 mil millones  $ </a:t>
            </a:r>
          </a:p>
          <a:p>
            <a:pPr>
              <a:lnSpc>
                <a:spcPts val="1300"/>
              </a:lnSpc>
              <a:buSzPct val="100000"/>
              <a:tabLst>
                <a:tab pos="571500" algn="l"/>
              </a:tabLst>
            </a:pPr>
            <a:r>
              <a:rPr lang="es-ES_tradnl" sz="1000" b="1" i="1" dirty="0">
                <a:solidFill>
                  <a:srgbClr val="AF233B"/>
                </a:solidFill>
                <a:cs typeface="Calibri" panose="020F0502020204030204" pitchFamily="34" charset="0"/>
              </a:rPr>
              <a:t>PIB per cápita (2024): </a:t>
            </a:r>
            <a:r>
              <a:rPr lang="es-ES_tradnl" sz="1000" i="1" dirty="0">
                <a:solidFill>
                  <a:srgbClr val="AF233B"/>
                </a:solidFill>
                <a:cs typeface="Calibri" panose="020F0502020204030204" pitchFamily="34" charset="0"/>
              </a:rPr>
              <a:t>23.367 $ </a:t>
            </a:r>
          </a:p>
          <a:p>
            <a:pPr>
              <a:lnSpc>
                <a:spcPts val="1300"/>
              </a:lnSpc>
              <a:buSzPct val="100000"/>
              <a:tabLst>
                <a:tab pos="571500" algn="l"/>
              </a:tabLst>
            </a:pPr>
            <a:r>
              <a:rPr lang="es-ES_tradnl" sz="1000" b="1" i="1" dirty="0">
                <a:solidFill>
                  <a:srgbClr val="AF233B"/>
                </a:solidFill>
                <a:cs typeface="Calibri" panose="020F0502020204030204" pitchFamily="34" charset="0"/>
              </a:rPr>
              <a:t>Forma de Estado: </a:t>
            </a:r>
            <a:r>
              <a:rPr lang="es-ES_tradnl" sz="1000" i="1" dirty="0">
                <a:solidFill>
                  <a:srgbClr val="AF233B"/>
                </a:solidFill>
                <a:cs typeface="Calibri" panose="020F0502020204030204" pitchFamily="34" charset="0"/>
              </a:rPr>
              <a:t>República parlamentaria</a:t>
            </a:r>
            <a:endParaRPr lang="es-ES" sz="1000" i="1" dirty="0">
              <a:solidFill>
                <a:srgbClr val="AF233B"/>
              </a:solidFill>
              <a:cs typeface="Calibri" panose="020F0502020204030204" pitchFamily="34" charset="0"/>
            </a:endParaRPr>
          </a:p>
        </p:txBody>
      </p:sp>
      <p:sp>
        <p:nvSpPr>
          <p:cNvPr id="21" name="Rectángulo 20">
            <a:extLst>
              <a:ext uri="{FF2B5EF4-FFF2-40B4-BE49-F238E27FC236}">
                <a16:creationId xmlns:a16="http://schemas.microsoft.com/office/drawing/2014/main" id="{93BC8FBD-FACE-E4D0-8696-BF21B44C9F79}"/>
              </a:ext>
            </a:extLst>
          </p:cNvPr>
          <p:cNvSpPr/>
          <p:nvPr/>
        </p:nvSpPr>
        <p:spPr>
          <a:xfrm rot="5400000">
            <a:off x="3324526" y="-254955"/>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ABE6A0E4-A629-01BD-087B-8473F0C6E1FD}"/>
              </a:ext>
            </a:extLst>
          </p:cNvPr>
          <p:cNvSpPr txBox="1"/>
          <p:nvPr/>
        </p:nvSpPr>
        <p:spPr>
          <a:xfrm>
            <a:off x="1724325" y="2814777"/>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Estructura Económica</a:t>
            </a:r>
            <a:endParaRPr lang="es-ES" sz="1400" b="1" dirty="0">
              <a:solidFill>
                <a:schemeClr val="bg1"/>
              </a:solidFill>
              <a:latin typeface="Aptos" panose="020B0004020202020204" pitchFamily="34" charset="0"/>
            </a:endParaRPr>
          </a:p>
        </p:txBody>
      </p:sp>
      <p:sp>
        <p:nvSpPr>
          <p:cNvPr id="24" name="CuadroTexto 23">
            <a:extLst>
              <a:ext uri="{FF2B5EF4-FFF2-40B4-BE49-F238E27FC236}">
                <a16:creationId xmlns:a16="http://schemas.microsoft.com/office/drawing/2014/main" id="{942C868C-5B47-0841-4E35-515DFB05CECE}"/>
              </a:ext>
            </a:extLst>
          </p:cNvPr>
          <p:cNvSpPr txBox="1"/>
          <p:nvPr/>
        </p:nvSpPr>
        <p:spPr>
          <a:xfrm>
            <a:off x="228599" y="3154681"/>
            <a:ext cx="2971586" cy="3847207"/>
          </a:xfrm>
          <a:prstGeom prst="rect">
            <a:avLst/>
          </a:prstGeom>
          <a:noFill/>
        </p:spPr>
        <p:txBody>
          <a:bodyPr wrap="square" lIns="0" tIns="0" rIns="0" bIns="0" rtlCol="0" anchor="t">
            <a:spAutoFit/>
          </a:bodyPr>
          <a:lstStyle/>
          <a:p>
            <a:pPr algn="just" fontAlgn="base"/>
            <a:r>
              <a:rPr lang="es-ES_tradnl" sz="1000" dirty="0">
                <a:solidFill>
                  <a:schemeClr val="tx1">
                    <a:lumMod val="75000"/>
                    <a:lumOff val="25000"/>
                  </a:schemeClr>
                </a:solidFill>
              </a:rPr>
              <a:t>Estratégicamente situada en el Mar Báltico, Letonia comparte frontera con Estonia, Lituania, Rusia y Bielorrusia, siendo un importante centro de conexión entre los países bálticos (con Lituania y Estonia), sirviendo como puente entre Europa Occidental y Rusia. El paisaje letón se caracteriza por llanuras y por la gran cantidad de lagos y ríos: posee más de 3.000 lagos y unos 750 ríos superiores a 10 Km. Es un país pequeño, con cerca de 2 millones de habitantes. Riga y sus alrededores concentran un tercio de la población y es centro de negocios del país. A pesar de su rápido desarrollo económico, la población ha retrocedido un 30% en las tres últimas décadas.</a:t>
            </a:r>
          </a:p>
          <a:p>
            <a:pPr algn="just" fontAlgn="base"/>
            <a:endParaRPr lang="es-ES_tradnl" sz="1000" dirty="0">
              <a:solidFill>
                <a:schemeClr val="tx1">
                  <a:lumMod val="75000"/>
                  <a:lumOff val="25000"/>
                </a:schemeClr>
              </a:solidFill>
            </a:endParaRPr>
          </a:p>
          <a:p>
            <a:pPr algn="just" fontAlgn="base"/>
            <a:r>
              <a:rPr lang="es-ES_tradnl" sz="1000" dirty="0">
                <a:solidFill>
                  <a:schemeClr val="tx1">
                    <a:lumMod val="75000"/>
                    <a:lumOff val="25000"/>
                  </a:schemeClr>
                </a:solidFill>
              </a:rPr>
              <a:t>Letonia se adhirió a la Unión Europea en 2004, y diez años más tarde, en enero de 2014, entró a formar parte de la Eurozona, gracias a su desarrollo económico y el notable avance en su convergencia real con la media europea, a pesar de ser un país de renta per cápita media-baja.</a:t>
            </a:r>
            <a:endParaRPr lang="es-ES" sz="1000" dirty="0">
              <a:solidFill>
                <a:schemeClr val="tx1">
                  <a:lumMod val="75000"/>
                  <a:lumOff val="25000"/>
                </a:schemeClr>
              </a:solidFill>
            </a:endParaRPr>
          </a:p>
          <a:p>
            <a:pPr algn="just" fontAlgn="base"/>
            <a:endParaRPr lang="es-ES" sz="1000" dirty="0">
              <a:solidFill>
                <a:schemeClr val="tx1">
                  <a:lumMod val="75000"/>
                  <a:lumOff val="25000"/>
                </a:schemeClr>
              </a:solidFill>
            </a:endParaRPr>
          </a:p>
          <a:p>
            <a:pPr algn="just" fontAlgn="base"/>
            <a:r>
              <a:rPr lang="es-ES_tradnl" sz="1000" dirty="0">
                <a:solidFill>
                  <a:schemeClr val="tx1">
                    <a:lumMod val="75000"/>
                    <a:lumOff val="25000"/>
                  </a:schemeClr>
                </a:solidFill>
              </a:rPr>
              <a:t>La rápida transformación de la estructura económica se ha basado en una expansión del sector servicios, a costa de los sectores agrícola e industrial y apostando por una gran apertura al exterior. </a:t>
            </a:r>
            <a:endParaRPr lang="es-ES" sz="1000" dirty="0">
              <a:solidFill>
                <a:schemeClr val="tx1">
                  <a:lumMod val="75000"/>
                  <a:lumOff val="25000"/>
                </a:schemeClr>
              </a:solidFill>
            </a:endParaRPr>
          </a:p>
        </p:txBody>
      </p:sp>
      <p:grpSp>
        <p:nvGrpSpPr>
          <p:cNvPr id="25" name="Grupo 24">
            <a:extLst>
              <a:ext uri="{FF2B5EF4-FFF2-40B4-BE49-F238E27FC236}">
                <a16:creationId xmlns:a16="http://schemas.microsoft.com/office/drawing/2014/main" id="{40E8EEB7-C0DF-FC6D-D8B6-E8E679167996}"/>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70B87F04-0A60-EAD6-0CB4-C0D72CFAF214}"/>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DDDA84EE-6A6E-3826-2D8A-97E5E9C68AE9}"/>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3A5447A4-0436-F994-46D4-5AC13467C17C}"/>
                </a:ext>
              </a:extLst>
            </p:cNvPr>
            <p:cNvSpPr/>
            <p:nvPr/>
          </p:nvSpPr>
          <p:spPr>
            <a:xfrm>
              <a:off x="4579840" y="9783794"/>
              <a:ext cx="2286000" cy="122206"/>
            </a:xfrm>
            <a:prstGeom prst="rect">
              <a:avLst/>
            </a:prstGeom>
            <a:solidFill>
              <a:srgbClr val="AF23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3058062D-51DD-D132-348F-8EBDC2DA3A54}"/>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2CB5C463-4297-F544-A3DB-D3351BB90909}"/>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Septiembre</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C1B22A76-7BBE-640D-D858-A68B2EB284A9}"/>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2</a:t>
            </a:fld>
            <a:endParaRPr lang="es-ES" b="1" dirty="0">
              <a:solidFill>
                <a:srgbClr val="B60000"/>
              </a:solidFill>
              <a:latin typeface="Calibri"/>
              <a:cs typeface="Calibri"/>
            </a:endParaRPr>
          </a:p>
        </p:txBody>
      </p:sp>
      <p:sp>
        <p:nvSpPr>
          <p:cNvPr id="5" name="CuadroTexto 4">
            <a:extLst>
              <a:ext uri="{FF2B5EF4-FFF2-40B4-BE49-F238E27FC236}">
                <a16:creationId xmlns:a16="http://schemas.microsoft.com/office/drawing/2014/main" id="{3613B72D-79D1-5D2C-E65B-523E570B99D2}"/>
              </a:ext>
            </a:extLst>
          </p:cNvPr>
          <p:cNvSpPr txBox="1"/>
          <p:nvPr/>
        </p:nvSpPr>
        <p:spPr>
          <a:xfrm>
            <a:off x="3587750" y="3017496"/>
            <a:ext cx="2971586" cy="6232475"/>
          </a:xfrm>
          <a:prstGeom prst="rect">
            <a:avLst/>
          </a:prstGeom>
          <a:noFill/>
        </p:spPr>
        <p:txBody>
          <a:bodyPr wrap="square" lIns="0" tIns="0" rIns="0" bIns="0" rtlCol="0" anchor="t">
            <a:spAutoFit/>
          </a:bodyPr>
          <a:lstStyle/>
          <a:p>
            <a:pPr fontAlgn="base"/>
            <a:r>
              <a:rPr lang="es-ES" sz="1000" dirty="0"/>
              <a:t>​</a:t>
            </a:r>
            <a:r>
              <a:rPr lang="es-ES_tradnl" sz="1000" dirty="0">
                <a:solidFill>
                  <a:schemeClr val="tx1">
                    <a:lumMod val="75000"/>
                    <a:lumOff val="25000"/>
                  </a:schemeClr>
                </a:solidFill>
              </a:rPr>
              <a:t> </a:t>
            </a:r>
          </a:p>
          <a:p>
            <a:pPr marL="171450" indent="-171450" algn="just">
              <a:buClr>
                <a:srgbClr val="C2002F"/>
              </a:buClr>
              <a:buFont typeface="Wingdings" panose="05000000000000000000" pitchFamily="2" charset="2"/>
              <a:buChar char="Ø"/>
            </a:pPr>
            <a:r>
              <a:rPr lang="es-ES_tradnl" sz="1000" b="1" dirty="0">
                <a:solidFill>
                  <a:schemeClr val="tx1">
                    <a:lumMod val="75000"/>
                    <a:lumOff val="25000"/>
                  </a:schemeClr>
                </a:solidFill>
              </a:rPr>
              <a:t>Sector Primario_ </a:t>
            </a:r>
            <a:r>
              <a:rPr lang="es-ES_tradnl" sz="1000" b="1" i="1" dirty="0">
                <a:solidFill>
                  <a:schemeClr val="tx1">
                    <a:lumMod val="75000"/>
                    <a:lumOff val="25000"/>
                  </a:schemeClr>
                </a:solidFill>
              </a:rPr>
              <a:t>Cereales y madera</a:t>
            </a:r>
            <a:endParaRPr lang="es-ES" sz="1000" b="1" i="1" dirty="0">
              <a:solidFill>
                <a:schemeClr val="tx1">
                  <a:lumMod val="75000"/>
                  <a:lumOff val="25000"/>
                </a:schemeClr>
              </a:solidFill>
            </a:endParaRPr>
          </a:p>
          <a:p>
            <a:pPr algn="just" fontAlgn="base">
              <a:spcAft>
                <a:spcPts val="600"/>
              </a:spcAft>
            </a:pPr>
            <a:r>
              <a:rPr lang="es-ES_tradnl" sz="1000" dirty="0">
                <a:solidFill>
                  <a:schemeClr val="tx1">
                    <a:lumMod val="75000"/>
                    <a:lumOff val="25000"/>
                  </a:schemeClr>
                </a:solidFill>
              </a:rPr>
              <a:t>El sector agropecuario aporta alrededor del 4,6% al PIB y al empleo. Está dominada por la cría de ganado y la producción lechera, además de la producción de cereales de grano (cebada, trigo, centeno, avena), remolacha azucarera, patatas y verduras. Los bosques, que cubren el 50% del territorio, constituyen un recurso crucial para la producción maderera, la industria de papel y como atracción para el turismo. </a:t>
            </a:r>
          </a:p>
          <a:p>
            <a:pPr algn="just" fontAlgn="base">
              <a:spcAft>
                <a:spcPts val="600"/>
              </a:spcAft>
            </a:pPr>
            <a:endParaRPr lang="es-ES_tradnl" sz="1000" dirty="0">
              <a:solidFill>
                <a:schemeClr val="tx1">
                  <a:lumMod val="75000"/>
                  <a:lumOff val="25000"/>
                </a:schemeClr>
              </a:solidFill>
            </a:endParaRPr>
          </a:p>
          <a:p>
            <a:pPr marL="171450" indent="-171450" algn="just" fontAlgn="base">
              <a:spcAft>
                <a:spcPts val="600"/>
              </a:spcAft>
              <a:buFont typeface="Wingdings" panose="05000000000000000000" pitchFamily="2" charset="2"/>
              <a:buChar char="Ø"/>
            </a:pPr>
            <a:r>
              <a:rPr lang="es-ES_tradnl" sz="1000" b="1" dirty="0">
                <a:solidFill>
                  <a:schemeClr val="tx1">
                    <a:lumMod val="75000"/>
                    <a:lumOff val="25000"/>
                  </a:schemeClr>
                </a:solidFill>
              </a:rPr>
              <a:t>Industria _ </a:t>
            </a:r>
            <a:r>
              <a:rPr lang="es-ES_tradnl" sz="1000" b="1" i="1" dirty="0">
                <a:solidFill>
                  <a:schemeClr val="tx1">
                    <a:lumMod val="75000"/>
                    <a:lumOff val="25000"/>
                  </a:schemeClr>
                </a:solidFill>
              </a:rPr>
              <a:t>Orientada a la exportación</a:t>
            </a:r>
          </a:p>
          <a:p>
            <a:pPr algn="just"/>
            <a:r>
              <a:rPr lang="es-ES_tradnl" sz="1000" dirty="0">
                <a:solidFill>
                  <a:schemeClr val="tx1">
                    <a:lumMod val="75000"/>
                    <a:lumOff val="25000"/>
                  </a:schemeClr>
                </a:solidFill>
              </a:rPr>
              <a:t>El sector industrial contribuye al 15% del PIB y la construcción supone el 7%. Letonia es bien conocido como un importante productor de equipo ferroviario, radios, refrigeradores, medicamentos, madera y subproductos de acero</a:t>
            </a:r>
            <a:r>
              <a:rPr lang="es-ES" sz="1000" dirty="0">
                <a:solidFill>
                  <a:schemeClr val="tx1">
                    <a:lumMod val="75000"/>
                    <a:lumOff val="25000"/>
                  </a:schemeClr>
                </a:solidFill>
              </a:rPr>
              <a:t>. El sector manufacturero es eminentemente exportador (65% de las ventas es en el exterior). A destacar el impulso de sectores industriales de alto valor añadido (</a:t>
            </a:r>
            <a:r>
              <a:rPr lang="es-ES" sz="1000" dirty="0" err="1">
                <a:solidFill>
                  <a:schemeClr val="tx1">
                    <a:lumMod val="75000"/>
                    <a:lumOff val="25000"/>
                  </a:schemeClr>
                </a:solidFill>
              </a:rPr>
              <a:t>biotecnologia</a:t>
            </a:r>
            <a:r>
              <a:rPr lang="es-ES" sz="1000" dirty="0">
                <a:solidFill>
                  <a:schemeClr val="tx1">
                    <a:lumMod val="75000"/>
                    <a:lumOff val="25000"/>
                  </a:schemeClr>
                </a:solidFill>
              </a:rPr>
              <a:t>, salud, TIC).</a:t>
            </a:r>
          </a:p>
          <a:p>
            <a:pPr algn="just"/>
            <a:endParaRPr lang="es-ES" sz="1000" dirty="0"/>
          </a:p>
          <a:p>
            <a:pPr marL="171450" indent="-171450" algn="just">
              <a:buClr>
                <a:srgbClr val="C2002F"/>
              </a:buClr>
              <a:buFont typeface="Wingdings" panose="05000000000000000000" pitchFamily="2" charset="2"/>
              <a:buChar char="Ø"/>
            </a:pPr>
            <a:r>
              <a:rPr lang="es-ES_tradnl" sz="1000" b="1" dirty="0">
                <a:solidFill>
                  <a:schemeClr val="tx1">
                    <a:lumMod val="75000"/>
                    <a:lumOff val="25000"/>
                  </a:schemeClr>
                </a:solidFill>
              </a:rPr>
              <a:t>Servicios_ </a:t>
            </a:r>
            <a:r>
              <a:rPr lang="es-ES_tradnl" sz="1000" b="1" i="1" dirty="0">
                <a:solidFill>
                  <a:schemeClr val="tx1">
                    <a:lumMod val="75000"/>
                    <a:lumOff val="25000"/>
                  </a:schemeClr>
                </a:solidFill>
              </a:rPr>
              <a:t>ventajas fiscales para la inversión</a:t>
            </a:r>
          </a:p>
          <a:p>
            <a:pPr algn="just"/>
            <a:r>
              <a:rPr lang="es-ES_tradnl" sz="1000" dirty="0">
                <a:solidFill>
                  <a:schemeClr val="tx1">
                    <a:lumMod val="75000"/>
                    <a:lumOff val="25000"/>
                  </a:schemeClr>
                </a:solidFill>
              </a:rPr>
              <a:t>Debido a su situación geográfica, los servicios de transporte internacional han experimentado un notable desarrollo. El puerto de Riga desempeña un papel clave en el comercio de tránsito en la zona.</a:t>
            </a:r>
          </a:p>
          <a:p>
            <a:pPr algn="just"/>
            <a:endParaRPr lang="es-ES_tradnl" sz="1000" dirty="0">
              <a:solidFill>
                <a:schemeClr val="tx1">
                  <a:lumMod val="75000"/>
                  <a:lumOff val="25000"/>
                </a:schemeClr>
              </a:solidFill>
            </a:endParaRPr>
          </a:p>
          <a:p>
            <a:pPr algn="just"/>
            <a:r>
              <a:rPr lang="es-ES_tradnl" sz="1000" dirty="0">
                <a:solidFill>
                  <a:schemeClr val="tx1">
                    <a:lumMod val="75000"/>
                    <a:lumOff val="25000"/>
                  </a:schemeClr>
                </a:solidFill>
              </a:rPr>
              <a:t>El mercado letón ofrece un entorno favorable para la entrada de inversión extranjera, siendo prácticamente inexistentes las restricciones a la participación de capital foráneo, a excepción de algunos sectores, donde la participación del sector público es más significativa. Dispone de diversas zonas francas con ventajas fiscales. El país ofrece una tasa de impuesto de sociedades del 15%, una de las más bajas dentro de la Unión Europea. El turismo es un negocio de gran proyección en Letonia, aunque todavía incipiente (supone el 1,8% del PIB).</a:t>
            </a:r>
            <a:endParaRPr lang="es-ES" sz="1000" dirty="0">
              <a:solidFill>
                <a:schemeClr val="tx1">
                  <a:lumMod val="75000"/>
                  <a:lumOff val="25000"/>
                </a:schemeClr>
              </a:solidFill>
            </a:endParaRPr>
          </a:p>
        </p:txBody>
      </p:sp>
      <p:graphicFrame>
        <p:nvGraphicFramePr>
          <p:cNvPr id="9" name="Gráfico 8">
            <a:extLst>
              <a:ext uri="{FF2B5EF4-FFF2-40B4-BE49-F238E27FC236}">
                <a16:creationId xmlns:a16="http://schemas.microsoft.com/office/drawing/2014/main" id="{29A4C9FF-66CE-CF9A-F8D5-0B29EB23ED62}"/>
              </a:ext>
            </a:extLst>
          </p:cNvPr>
          <p:cNvGraphicFramePr/>
          <p:nvPr>
            <p:extLst>
              <p:ext uri="{D42A27DB-BD31-4B8C-83A1-F6EECF244321}">
                <p14:modId xmlns:p14="http://schemas.microsoft.com/office/powerpoint/2010/main" val="1361475845"/>
              </p:ext>
            </p:extLst>
          </p:nvPr>
        </p:nvGraphicFramePr>
        <p:xfrm>
          <a:off x="238532" y="7618382"/>
          <a:ext cx="2971585" cy="1497473"/>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descr="Resultado de imagen de BANDERA LETONIA">
            <a:extLst>
              <a:ext uri="{FF2B5EF4-FFF2-40B4-BE49-F238E27FC236}">
                <a16:creationId xmlns:a16="http://schemas.microsoft.com/office/drawing/2014/main" id="{6E40CB98-3BB1-898C-349F-1DC07A4EC8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114" y="143480"/>
            <a:ext cx="905510" cy="615315"/>
          </a:xfrm>
          <a:prstGeom prst="rect">
            <a:avLst/>
          </a:prstGeom>
          <a:noFill/>
          <a:ln>
            <a:noFill/>
          </a:ln>
          <a:effectLst>
            <a:outerShdw blurRad="50800" dist="38100" dir="5400000" algn="t" rotWithShape="0">
              <a:prstClr val="black">
                <a:alpha val="40000"/>
              </a:prstClr>
            </a:outerShdw>
          </a:effectLst>
        </p:spPr>
      </p:pic>
      <p:pic>
        <p:nvPicPr>
          <p:cNvPr id="3" name="Imagen 2">
            <a:extLst>
              <a:ext uri="{FF2B5EF4-FFF2-40B4-BE49-F238E27FC236}">
                <a16:creationId xmlns:a16="http://schemas.microsoft.com/office/drawing/2014/main" id="{2AA8B92E-2B16-20BF-AA18-DAAA39301968}"/>
              </a:ext>
            </a:extLst>
          </p:cNvPr>
          <p:cNvPicPr>
            <a:picLocks noChangeAspect="1"/>
          </p:cNvPicPr>
          <p:nvPr/>
        </p:nvPicPr>
        <p:blipFill>
          <a:blip r:embed="rId5"/>
          <a:srcRect l="41275" t="13232" r="38137" b="55791"/>
          <a:stretch>
            <a:fillRect/>
          </a:stretch>
        </p:blipFill>
        <p:spPr>
          <a:xfrm>
            <a:off x="4018974" y="398437"/>
            <a:ext cx="2587424" cy="2218781"/>
          </a:xfrm>
          <a:prstGeom prst="rect">
            <a:avLst/>
          </a:prstGeom>
        </p:spPr>
      </p:pic>
    </p:spTree>
    <p:extLst>
      <p:ext uri="{BB962C8B-B14F-4D97-AF65-F5344CB8AC3E}">
        <p14:creationId xmlns:p14="http://schemas.microsoft.com/office/powerpoint/2010/main" val="36553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BE93-56C1-B2D7-4562-017281AA4C74}"/>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1C38EC5B-0253-BB92-DC88-DFCA72873E52}"/>
              </a:ext>
            </a:extLst>
          </p:cNvPr>
          <p:cNvSpPr/>
          <p:nvPr/>
        </p:nvSpPr>
        <p:spPr>
          <a:xfrm>
            <a:off x="4105275" y="4000500"/>
            <a:ext cx="2543776" cy="190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58E8723-2355-8F52-49B4-2BF57B1B5FCB}"/>
              </a:ext>
            </a:extLst>
          </p:cNvPr>
          <p:cNvSpPr/>
          <p:nvPr/>
        </p:nvSpPr>
        <p:spPr>
          <a:xfrm>
            <a:off x="4105275" y="1895475"/>
            <a:ext cx="2543776" cy="190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945ECC0-432F-CC93-1DA8-73A0549870F2}"/>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D778FEAE-E322-20BB-766B-8D96B52696B1}"/>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4CD041A6-83DA-B8AA-CF36-CE7420281864}"/>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EDAD0C13-A81A-3370-516A-E96940B2DA24}"/>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23200DCF-AFD4-D08C-6E33-A96ACFDE1836}"/>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6974DEF2-2154-F1ED-6034-409E97D415E5}"/>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5D5E6A05-CE75-2DE4-F971-F5FB926332F7}"/>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Octubre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5752D176-830A-4F5A-C179-EE8808782BBA}"/>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3</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94A63A61-EF4A-CA56-B44E-0139AA8366B8}"/>
              </a:ext>
            </a:extLst>
          </p:cNvPr>
          <p:cNvSpPr/>
          <p:nvPr/>
        </p:nvSpPr>
        <p:spPr>
          <a:xfrm rot="5400000">
            <a:off x="3324525" y="-1729673"/>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0201103B-9DDE-4F08-3FFE-8F326C5409E9}"/>
              </a:ext>
            </a:extLst>
          </p:cNvPr>
          <p:cNvSpPr txBox="1"/>
          <p:nvPr/>
        </p:nvSpPr>
        <p:spPr>
          <a:xfrm>
            <a:off x="1724324" y="1326664"/>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Situación Económica</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9E424DB9-0897-D9CA-649E-427285DE1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8274" y="363212"/>
            <a:ext cx="715974" cy="715974"/>
          </a:xfrm>
          <a:prstGeom prst="rect">
            <a:avLst/>
          </a:prstGeom>
        </p:spPr>
      </p:pic>
      <p:sp>
        <p:nvSpPr>
          <p:cNvPr id="11" name="CuadroTexto 10">
            <a:extLst>
              <a:ext uri="{FF2B5EF4-FFF2-40B4-BE49-F238E27FC236}">
                <a16:creationId xmlns:a16="http://schemas.microsoft.com/office/drawing/2014/main" id="{FC86C9AE-5D0D-7123-9828-A10D11200E38}"/>
              </a:ext>
            </a:extLst>
          </p:cNvPr>
          <p:cNvSpPr txBox="1"/>
          <p:nvPr/>
        </p:nvSpPr>
        <p:spPr>
          <a:xfrm>
            <a:off x="671775" y="564377"/>
            <a:ext cx="4812624" cy="461665"/>
          </a:xfrm>
          <a:prstGeom prst="rect">
            <a:avLst/>
          </a:prstGeom>
          <a:noFill/>
        </p:spPr>
        <p:txBody>
          <a:bodyPr wrap="square">
            <a:spAutoFit/>
          </a:bodyPr>
          <a:lstStyle/>
          <a:p>
            <a:pPr algn="ctr"/>
            <a:r>
              <a:rPr lang="es-ES" sz="1200" b="1" i="1" dirty="0"/>
              <a:t>Expectativas de recuperación económica moderada, en un contexto internacional incierto</a:t>
            </a:r>
            <a:endParaRPr lang="es-ES" sz="1200" i="1" dirty="0"/>
          </a:p>
        </p:txBody>
      </p:sp>
      <p:sp>
        <p:nvSpPr>
          <p:cNvPr id="14" name="10 CuadroTexto">
            <a:extLst>
              <a:ext uri="{FF2B5EF4-FFF2-40B4-BE49-F238E27FC236}">
                <a16:creationId xmlns:a16="http://schemas.microsoft.com/office/drawing/2014/main" id="{9BB5D7BB-B6F5-E167-CB80-9D3E0D4A6E77}"/>
              </a:ext>
            </a:extLst>
          </p:cNvPr>
          <p:cNvSpPr txBox="1"/>
          <p:nvPr/>
        </p:nvSpPr>
        <p:spPr>
          <a:xfrm>
            <a:off x="228594" y="1791204"/>
            <a:ext cx="3554924" cy="4478149"/>
          </a:xfrm>
          <a:prstGeom prst="rect">
            <a:avLst/>
          </a:prstGeom>
          <a:noFill/>
        </p:spPr>
        <p:txBody>
          <a:bodyPr wrap="square" rtlCol="0">
            <a:spAutoFit/>
          </a:bodyPr>
          <a:lstStyle/>
          <a:p>
            <a:pPr algn="just" fontAlgn="base"/>
            <a:r>
              <a:rPr lang="es-ES" sz="1000" dirty="0">
                <a:solidFill>
                  <a:srgbClr val="404040"/>
                </a:solidFill>
                <a:ea typeface="MS Mincho"/>
                <a:cs typeface="Times New Roman"/>
              </a:rPr>
              <a:t>La economía de Letonia es pequeña pero avanzada, caracterizada por un enfoque en los servicios, la manufactura y la madera, aunque enfrenta retos como la baja productividad y el envejecimiento de la población. </a:t>
            </a:r>
          </a:p>
          <a:p>
            <a:pPr algn="just" fontAlgn="base"/>
            <a:endParaRPr lang="es-ES" sz="1000" dirty="0">
              <a:solidFill>
                <a:srgbClr val="404040"/>
              </a:solidFill>
              <a:ea typeface="MS Mincho"/>
              <a:cs typeface="Times New Roman"/>
            </a:endParaRPr>
          </a:p>
          <a:p>
            <a:pPr algn="just" fontAlgn="base"/>
            <a:r>
              <a:rPr lang="es-ES" sz="1000" dirty="0">
                <a:solidFill>
                  <a:srgbClr val="404040"/>
                </a:solidFill>
                <a:ea typeface="MS Mincho"/>
                <a:cs typeface="Times New Roman"/>
              </a:rPr>
              <a:t>Tras una leve recesión sufrida en 2024, la economía ha mostrado signos de recuperación en 2025, ejercicio para el que se estima un crecimiento del 2%, impulsado por el gasto público y la inversión. Destaca también el mayor dinamismo de la actividad industrial manufacturera (bienes de equipo principalmente) y la producción energética. Por el contrario, la minería continúa su recesión.</a:t>
            </a:r>
          </a:p>
          <a:p>
            <a:pPr algn="just" fontAlgn="base"/>
            <a:endParaRPr lang="es-ES" sz="1000" dirty="0">
              <a:solidFill>
                <a:srgbClr val="404040"/>
              </a:solidFill>
              <a:ea typeface="MS Mincho"/>
              <a:cs typeface="Times New Roman"/>
            </a:endParaRPr>
          </a:p>
          <a:p>
            <a:pPr algn="just" fontAlgn="base"/>
            <a:r>
              <a:rPr lang="es-ES" sz="1000" dirty="0">
                <a:solidFill>
                  <a:srgbClr val="404040"/>
                </a:solidFill>
                <a:ea typeface="MS Mincho"/>
                <a:cs typeface="Times New Roman"/>
              </a:rPr>
              <a:t>La recesión de 2024 permitió recortar la inflación hasta niveles cercanos al 1%. Sin embargo, en 2025 los precios de los alimentos y algunos servicios vuelven a presionar la inflación al alza, situándose en el 4% en agosto.</a:t>
            </a:r>
            <a:endParaRPr lang="en-US" sz="1000" dirty="0">
              <a:solidFill>
                <a:srgbClr val="404040"/>
              </a:solidFill>
              <a:ea typeface="MS Mincho"/>
              <a:cs typeface="Times New Roman"/>
            </a:endParaRPr>
          </a:p>
          <a:p>
            <a:pPr algn="just"/>
            <a:endParaRPr lang="es-ES" sz="1000" dirty="0">
              <a:solidFill>
                <a:schemeClr val="tx1">
                  <a:lumMod val="75000"/>
                  <a:lumOff val="25000"/>
                </a:schemeClr>
              </a:solidFill>
            </a:endParaRPr>
          </a:p>
          <a:p>
            <a:pPr marL="171450" indent="-171450" algn="just">
              <a:spcAft>
                <a:spcPts val="600"/>
              </a:spcAft>
              <a:buClr>
                <a:srgbClr val="C2002F"/>
              </a:buClr>
              <a:buFont typeface="Wingdings" panose="05000000000000000000" pitchFamily="2" charset="2"/>
              <a:buChar char="Ø"/>
            </a:pPr>
            <a:r>
              <a:rPr lang="es-ES" sz="1000" b="1" dirty="0">
                <a:solidFill>
                  <a:schemeClr val="tx1">
                    <a:lumMod val="75000"/>
                    <a:lumOff val="25000"/>
                  </a:schemeClr>
                </a:solidFill>
              </a:rPr>
              <a:t>Perspectivas y retos</a:t>
            </a:r>
          </a:p>
          <a:p>
            <a:pPr algn="just">
              <a:buClr>
                <a:srgbClr val="C2002F"/>
              </a:buClr>
            </a:pPr>
            <a:r>
              <a:rPr lang="es-ES" sz="1000" dirty="0">
                <a:solidFill>
                  <a:srgbClr val="404040"/>
                </a:solidFill>
                <a:ea typeface="MS Mincho"/>
                <a:cs typeface="Times New Roman"/>
              </a:rPr>
              <a:t>La elevada apertura al exterior de la economía letona implica una mayor exposición a los riesgos internacionales. La consolidación de la recuperación de la economía letona en 2026 puede verse limitada por las tensiones comerciales (aumento de aranceles), la debilidad de la demanda global, y las tensiones crecientes entre Europa y Rusia. Se enfrenta a un aumento del gasto público en defensa y el control de la inflación.</a:t>
            </a:r>
          </a:p>
          <a:p>
            <a:pPr algn="just">
              <a:buClr>
                <a:srgbClr val="C2002F"/>
              </a:buClr>
            </a:pPr>
            <a:endParaRPr lang="es-ES" sz="1000" dirty="0">
              <a:solidFill>
                <a:srgbClr val="404040"/>
              </a:solidFill>
              <a:ea typeface="MS Mincho"/>
              <a:cs typeface="Times New Roman"/>
            </a:endParaRPr>
          </a:p>
        </p:txBody>
      </p:sp>
      <p:sp>
        <p:nvSpPr>
          <p:cNvPr id="15" name="Rectángulo 14">
            <a:extLst>
              <a:ext uri="{FF2B5EF4-FFF2-40B4-BE49-F238E27FC236}">
                <a16:creationId xmlns:a16="http://schemas.microsoft.com/office/drawing/2014/main" id="{2A84789F-90F2-3685-352F-D17F9BC6A51C}"/>
              </a:ext>
            </a:extLst>
          </p:cNvPr>
          <p:cNvSpPr/>
          <p:nvPr/>
        </p:nvSpPr>
        <p:spPr>
          <a:xfrm>
            <a:off x="228597" y="6816406"/>
            <a:ext cx="6420453" cy="22281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5E23B544-F81A-1CDD-B61B-A925A81176BD}"/>
              </a:ext>
            </a:extLst>
          </p:cNvPr>
          <p:cNvSpPr txBox="1"/>
          <p:nvPr/>
        </p:nvSpPr>
        <p:spPr>
          <a:xfrm>
            <a:off x="492594" y="6821556"/>
            <a:ext cx="2735263" cy="307777"/>
          </a:xfrm>
          <a:prstGeom prst="rect">
            <a:avLst/>
          </a:prstGeom>
          <a:noFill/>
        </p:spPr>
        <p:txBody>
          <a:bodyPr wrap="square" rtlCol="0">
            <a:spAutoFit/>
          </a:bodyPr>
          <a:lstStyle/>
          <a:p>
            <a:r>
              <a:rPr lang="es-ES" sz="1400" dirty="0">
                <a:solidFill>
                  <a:srgbClr val="C00000"/>
                </a:solidFill>
              </a:rPr>
              <a:t>Fortalezas</a:t>
            </a:r>
            <a:endParaRPr lang="es-ES" sz="1200" dirty="0">
              <a:solidFill>
                <a:srgbClr val="C00000"/>
              </a:solidFill>
            </a:endParaRPr>
          </a:p>
        </p:txBody>
      </p:sp>
      <p:sp>
        <p:nvSpPr>
          <p:cNvPr id="20" name="CuadroTexto 19">
            <a:extLst>
              <a:ext uri="{FF2B5EF4-FFF2-40B4-BE49-F238E27FC236}">
                <a16:creationId xmlns:a16="http://schemas.microsoft.com/office/drawing/2014/main" id="{701D08B3-342F-6B4B-0728-DBC027A4211F}"/>
              </a:ext>
            </a:extLst>
          </p:cNvPr>
          <p:cNvSpPr txBox="1"/>
          <p:nvPr/>
        </p:nvSpPr>
        <p:spPr>
          <a:xfrm>
            <a:off x="3696240" y="6849579"/>
            <a:ext cx="2735263" cy="307777"/>
          </a:xfrm>
          <a:prstGeom prst="rect">
            <a:avLst/>
          </a:prstGeom>
          <a:noFill/>
        </p:spPr>
        <p:txBody>
          <a:bodyPr wrap="square" rtlCol="0">
            <a:spAutoFit/>
          </a:bodyPr>
          <a:lstStyle/>
          <a:p>
            <a:r>
              <a:rPr lang="es-ES" sz="1400" dirty="0">
                <a:solidFill>
                  <a:srgbClr val="C00000"/>
                </a:solidFill>
              </a:rPr>
              <a:t>Retos</a:t>
            </a:r>
            <a:endParaRPr lang="es-ES" sz="1200" dirty="0">
              <a:solidFill>
                <a:srgbClr val="C00000"/>
              </a:solidFill>
            </a:endParaRPr>
          </a:p>
        </p:txBody>
      </p:sp>
      <p:graphicFrame>
        <p:nvGraphicFramePr>
          <p:cNvPr id="3" name="Gráfico 187">
            <a:extLst>
              <a:ext uri="{FF2B5EF4-FFF2-40B4-BE49-F238E27FC236}">
                <a16:creationId xmlns:a16="http://schemas.microsoft.com/office/drawing/2014/main" id="{39B4B143-91A4-11F7-35B3-B743C23E2E31}"/>
              </a:ext>
            </a:extLst>
          </p:cNvPr>
          <p:cNvGraphicFramePr/>
          <p:nvPr>
            <p:extLst>
              <p:ext uri="{D42A27DB-BD31-4B8C-83A1-F6EECF244321}">
                <p14:modId xmlns:p14="http://schemas.microsoft.com/office/powerpoint/2010/main" val="1317375900"/>
              </p:ext>
            </p:extLst>
          </p:nvPr>
        </p:nvGraphicFramePr>
        <p:xfrm>
          <a:off x="4171166" y="2030021"/>
          <a:ext cx="2523069" cy="16873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185">
            <a:extLst>
              <a:ext uri="{FF2B5EF4-FFF2-40B4-BE49-F238E27FC236}">
                <a16:creationId xmlns:a16="http://schemas.microsoft.com/office/drawing/2014/main" id="{DF47C5DD-F347-735C-794E-E21012AFB8B6}"/>
              </a:ext>
            </a:extLst>
          </p:cNvPr>
          <p:cNvGraphicFramePr/>
          <p:nvPr>
            <p:extLst>
              <p:ext uri="{D42A27DB-BD31-4B8C-83A1-F6EECF244321}">
                <p14:modId xmlns:p14="http://schemas.microsoft.com/office/powerpoint/2010/main" val="2625370206"/>
              </p:ext>
            </p:extLst>
          </p:nvPr>
        </p:nvGraphicFramePr>
        <p:xfrm>
          <a:off x="4129419" y="4080122"/>
          <a:ext cx="2523069" cy="1688092"/>
        </p:xfrm>
        <a:graphic>
          <a:graphicData uri="http://schemas.openxmlformats.org/drawingml/2006/chart">
            <c:chart xmlns:c="http://schemas.openxmlformats.org/drawingml/2006/chart" xmlns:r="http://schemas.openxmlformats.org/officeDocument/2006/relationships" r:id="rId6"/>
          </a:graphicData>
        </a:graphic>
      </p:graphicFrame>
      <p:sp>
        <p:nvSpPr>
          <p:cNvPr id="10" name="23 CuadroTexto">
            <a:extLst>
              <a:ext uri="{FF2B5EF4-FFF2-40B4-BE49-F238E27FC236}">
                <a16:creationId xmlns:a16="http://schemas.microsoft.com/office/drawing/2014/main" id="{687E6502-71EC-2E9A-1474-9D741A67BE86}"/>
              </a:ext>
            </a:extLst>
          </p:cNvPr>
          <p:cNvSpPr txBox="1"/>
          <p:nvPr/>
        </p:nvSpPr>
        <p:spPr>
          <a:xfrm>
            <a:off x="4077138" y="5924977"/>
            <a:ext cx="2152371" cy="307777"/>
          </a:xfrm>
          <a:prstGeom prst="rect">
            <a:avLst/>
          </a:prstGeom>
          <a:noFill/>
        </p:spPr>
        <p:txBody>
          <a:bodyPr wrap="square" rtlCol="0">
            <a:spAutoFit/>
          </a:bodyPr>
          <a:lstStyle/>
          <a:p>
            <a:r>
              <a:rPr lang="es-ES" sz="700" dirty="0">
                <a:solidFill>
                  <a:schemeClr val="tx1">
                    <a:lumMod val="50000"/>
                    <a:lumOff val="50000"/>
                  </a:schemeClr>
                </a:solidFill>
              </a:rPr>
              <a:t>Fuente: FMI. Abril 2025</a:t>
            </a:r>
          </a:p>
          <a:p>
            <a:endParaRPr lang="es-ES" sz="700" dirty="0"/>
          </a:p>
        </p:txBody>
      </p:sp>
      <p:sp>
        <p:nvSpPr>
          <p:cNvPr id="18" name="CuadroTexto 17">
            <a:extLst>
              <a:ext uri="{FF2B5EF4-FFF2-40B4-BE49-F238E27FC236}">
                <a16:creationId xmlns:a16="http://schemas.microsoft.com/office/drawing/2014/main" id="{F9393468-657C-625F-28C5-52514417A57D}"/>
              </a:ext>
            </a:extLst>
          </p:cNvPr>
          <p:cNvSpPr txBox="1"/>
          <p:nvPr/>
        </p:nvSpPr>
        <p:spPr>
          <a:xfrm>
            <a:off x="3623496" y="7148453"/>
            <a:ext cx="2880752" cy="1785104"/>
          </a:xfrm>
          <a:prstGeom prst="rect">
            <a:avLst/>
          </a:prstGeom>
          <a:noFill/>
        </p:spPr>
        <p:txBody>
          <a:bodyPr wrap="square">
            <a:spAutoFit/>
          </a:bodyPr>
          <a:lstStyle/>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Mejora de las infraestructuras terrestres de comunicación con la UE.</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Retener la población mas joven y mano de obra cualificada.</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Avanzar en el desarrollo del sistema educativo y sanitario.</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Incrementar la inversión en I+D. </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Reducir la concentración de la actividad en la capital Riga.</a:t>
            </a:r>
          </a:p>
        </p:txBody>
      </p:sp>
      <p:sp>
        <p:nvSpPr>
          <p:cNvPr id="19" name="CuadroTexto 18">
            <a:extLst>
              <a:ext uri="{FF2B5EF4-FFF2-40B4-BE49-F238E27FC236}">
                <a16:creationId xmlns:a16="http://schemas.microsoft.com/office/drawing/2014/main" id="{40B928AB-E2E3-C606-87C5-BFC62FB6C535}"/>
              </a:ext>
            </a:extLst>
          </p:cNvPr>
          <p:cNvSpPr txBox="1"/>
          <p:nvPr/>
        </p:nvSpPr>
        <p:spPr>
          <a:xfrm>
            <a:off x="451915" y="7148636"/>
            <a:ext cx="2893413" cy="2015936"/>
          </a:xfrm>
          <a:prstGeom prst="rect">
            <a:avLst/>
          </a:prstGeom>
          <a:noFill/>
        </p:spPr>
        <p:txBody>
          <a:bodyPr wrap="square">
            <a:spAutoFit/>
          </a:bodyPr>
          <a:lstStyle/>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Miembro de la Eurozona, la OCDE y de la OTAN.</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Posición geoestratégica y logística en el norte de Europa.</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Buena gestión macroeconómica y estabilidad jurídica. </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Elevada digitalización de actividades y servicios.</a:t>
            </a:r>
          </a:p>
          <a:p>
            <a:pPr marL="171450" indent="-171450" algn="just">
              <a:spcAft>
                <a:spcPts val="600"/>
              </a:spcAft>
              <a:buFont typeface="Wingdings" panose="05000000000000000000" pitchFamily="2" charset="2"/>
              <a:buChar char="Ø"/>
            </a:pPr>
            <a:endParaRPr lang="es-ES" sz="1000" dirty="0">
              <a:solidFill>
                <a:schemeClr val="tx1">
                  <a:lumMod val="75000"/>
                  <a:lumOff val="25000"/>
                </a:schemeClr>
              </a:solidFill>
            </a:endParaRPr>
          </a:p>
          <a:p>
            <a:pPr marL="171450" indent="-171450" algn="just">
              <a:spcAft>
                <a:spcPts val="600"/>
              </a:spcAft>
              <a:buFont typeface="Wingdings" panose="05000000000000000000" pitchFamily="2" charset="2"/>
              <a:buChar char="Ø"/>
            </a:pPr>
            <a:endParaRPr lang="es-ES" sz="1000" dirty="0">
              <a:solidFill>
                <a:schemeClr val="tx1">
                  <a:lumMod val="75000"/>
                  <a:lumOff val="25000"/>
                </a:schemeClr>
              </a:solidFill>
            </a:endParaRPr>
          </a:p>
        </p:txBody>
      </p:sp>
    </p:spTree>
    <p:extLst>
      <p:ext uri="{BB962C8B-B14F-4D97-AF65-F5344CB8AC3E}">
        <p14:creationId xmlns:p14="http://schemas.microsoft.com/office/powerpoint/2010/main" val="6113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38F3-7FD9-647D-3EE4-09E71D0A66EF}"/>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79F18979-043C-DFE2-07C4-11ADEB3E4D73}"/>
              </a:ext>
            </a:extLst>
          </p:cNvPr>
          <p:cNvSpPr/>
          <p:nvPr/>
        </p:nvSpPr>
        <p:spPr>
          <a:xfrm>
            <a:off x="3763873" y="1900819"/>
            <a:ext cx="2885178" cy="24146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6DE63C2-64A8-32B7-05AB-5019FB64F9AB}"/>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08527758-210E-DD5B-05CA-AEB4D8D62C2F}"/>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C7E9B908-514F-92ED-FE0E-45AD9196E7CA}"/>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CF96FA77-66EB-6657-51B0-F3076DD5E26F}"/>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C4C20F99-1E8F-7DDD-4E67-38911628CB6D}"/>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5A5A91C1-A0BE-8C49-9D72-1E46A0A5765A}"/>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0C21AB73-7854-FEF2-F614-DEA705ECCC5A}"/>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latin typeface="Calibri" panose="020F0502020204030204" pitchFamily="34" charset="0"/>
                <a:ea typeface="MS Mincho" panose="02020609040205080304" pitchFamily="49" charset="-128"/>
                <a:cs typeface="Times New Roman" panose="02020603050405020304" pitchFamily="18" charset="0"/>
              </a:rPr>
              <a:t>Septiembre</a:t>
            </a: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F9BC2CD6-5B28-DD05-B852-75D9143CD614}"/>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4</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6EB4B1BB-AD98-3EA5-5CA3-7C70CC70EC19}"/>
              </a:ext>
            </a:extLst>
          </p:cNvPr>
          <p:cNvSpPr/>
          <p:nvPr/>
        </p:nvSpPr>
        <p:spPr>
          <a:xfrm rot="5400000">
            <a:off x="3324525" y="-1735649"/>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9FF0C3EE-2327-C328-9F89-03C53A7AB759}"/>
              </a:ext>
            </a:extLst>
          </p:cNvPr>
          <p:cNvSpPr txBox="1"/>
          <p:nvPr/>
        </p:nvSpPr>
        <p:spPr>
          <a:xfrm>
            <a:off x="1724324" y="1320688"/>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Relaciones con el Exterior</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51224ABD-739B-369E-388D-33C3BB892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8274" y="363212"/>
            <a:ext cx="715974" cy="715974"/>
          </a:xfrm>
          <a:prstGeom prst="rect">
            <a:avLst/>
          </a:prstGeom>
        </p:spPr>
      </p:pic>
      <p:sp>
        <p:nvSpPr>
          <p:cNvPr id="14" name="10 CuadroTexto">
            <a:extLst>
              <a:ext uri="{FF2B5EF4-FFF2-40B4-BE49-F238E27FC236}">
                <a16:creationId xmlns:a16="http://schemas.microsoft.com/office/drawing/2014/main" id="{04CB9B9A-A890-F0F3-F6BB-7A51B6231BF9}"/>
              </a:ext>
            </a:extLst>
          </p:cNvPr>
          <p:cNvSpPr txBox="1"/>
          <p:nvPr/>
        </p:nvSpPr>
        <p:spPr>
          <a:xfrm>
            <a:off x="208949" y="1855558"/>
            <a:ext cx="3360458" cy="1785104"/>
          </a:xfrm>
          <a:prstGeom prst="rect">
            <a:avLst/>
          </a:prstGeom>
          <a:noFill/>
        </p:spPr>
        <p:txBody>
          <a:bodyPr wrap="square" rtlCol="0">
            <a:spAutoFit/>
          </a:bodyPr>
          <a:lstStyle/>
          <a:p>
            <a:pPr marL="7620" algn="just">
              <a:spcBef>
                <a:spcPts val="600"/>
              </a:spcBef>
              <a:buSzPct val="100000"/>
            </a:pPr>
            <a:r>
              <a:rPr lang="es-ES" sz="1000" dirty="0"/>
              <a:t>Letonia es una economía con una gran apertura al exterior, dado que sus exportaciones e importaciones suponen más del 100% del PIB. </a:t>
            </a:r>
          </a:p>
          <a:p>
            <a:pPr marL="7620" algn="just">
              <a:spcBef>
                <a:spcPts val="600"/>
              </a:spcBef>
              <a:buSzPct val="100000"/>
            </a:pPr>
            <a:r>
              <a:rPr lang="es-ES" sz="1000" dirty="0"/>
              <a:t>Los países del norte de Europa son su principal mercado y proveedores. El 30% de su comercio exterior lo realiza con las otras dos repúblicas bálticas (Lituania y Estonia).</a:t>
            </a:r>
            <a:endParaRPr lang="es-ES_tradnl" sz="1000" dirty="0">
              <a:latin typeface="Calibri" panose="020F0502020204030204" pitchFamily="34" charset="0"/>
              <a:ea typeface="Calibri" panose="020F0502020204030204" pitchFamily="34" charset="0"/>
              <a:cs typeface="Calibri" panose="020F0502020204030204" pitchFamily="34" charset="0"/>
            </a:endParaRPr>
          </a:p>
          <a:p>
            <a:pPr marL="7620" algn="just">
              <a:spcBef>
                <a:spcPts val="600"/>
              </a:spcBef>
              <a:buSzPct val="100000"/>
            </a:pPr>
            <a:r>
              <a:rPr lang="es-ES" sz="1000" dirty="0"/>
              <a:t>Cabe destacar que las sanciones de la UE a Rusia, como consecuencia de la guerra con Ucrania ha provocado una sustancial caída de las importaciones de petróleo y gas de este país. </a:t>
            </a:r>
          </a:p>
        </p:txBody>
      </p:sp>
      <p:graphicFrame>
        <p:nvGraphicFramePr>
          <p:cNvPr id="10" name="Tabla 9">
            <a:extLst>
              <a:ext uri="{FF2B5EF4-FFF2-40B4-BE49-F238E27FC236}">
                <a16:creationId xmlns:a16="http://schemas.microsoft.com/office/drawing/2014/main" id="{2A70B0BB-5861-DA5A-A4B8-79644ABA8B60}"/>
              </a:ext>
            </a:extLst>
          </p:cNvPr>
          <p:cNvGraphicFramePr>
            <a:graphicFrameLocks noGrp="1"/>
          </p:cNvGraphicFramePr>
          <p:nvPr>
            <p:extLst>
              <p:ext uri="{D42A27DB-BD31-4B8C-83A1-F6EECF244321}">
                <p14:modId xmlns:p14="http://schemas.microsoft.com/office/powerpoint/2010/main" val="2956443951"/>
              </p:ext>
            </p:extLst>
          </p:nvPr>
        </p:nvGraphicFramePr>
        <p:xfrm>
          <a:off x="451915" y="4853723"/>
          <a:ext cx="5785844" cy="1045846"/>
        </p:xfrm>
        <a:graphic>
          <a:graphicData uri="http://schemas.openxmlformats.org/drawingml/2006/table">
            <a:tbl>
              <a:tblPr firstRow="1" firstCol="1" bandRow="1">
                <a:tableStyleId>{5C22544A-7EE6-4342-B048-85BDC9FD1C3A}</a:tableStyleId>
              </a:tblPr>
              <a:tblGrid>
                <a:gridCol w="2002368">
                  <a:extLst>
                    <a:ext uri="{9D8B030D-6E8A-4147-A177-3AD203B41FA5}">
                      <a16:colId xmlns:a16="http://schemas.microsoft.com/office/drawing/2014/main" val="463170641"/>
                    </a:ext>
                  </a:extLst>
                </a:gridCol>
                <a:gridCol w="959325">
                  <a:extLst>
                    <a:ext uri="{9D8B030D-6E8A-4147-A177-3AD203B41FA5}">
                      <a16:colId xmlns:a16="http://schemas.microsoft.com/office/drawing/2014/main" val="2317935381"/>
                    </a:ext>
                  </a:extLst>
                </a:gridCol>
                <a:gridCol w="1944319">
                  <a:extLst>
                    <a:ext uri="{9D8B030D-6E8A-4147-A177-3AD203B41FA5}">
                      <a16:colId xmlns:a16="http://schemas.microsoft.com/office/drawing/2014/main" val="783403570"/>
                    </a:ext>
                  </a:extLst>
                </a:gridCol>
                <a:gridCol w="879832">
                  <a:extLst>
                    <a:ext uri="{9D8B030D-6E8A-4147-A177-3AD203B41FA5}">
                      <a16:colId xmlns:a16="http://schemas.microsoft.com/office/drawing/2014/main" val="1837970224"/>
                    </a:ext>
                  </a:extLst>
                </a:gridCol>
              </a:tblGrid>
              <a:tr h="344532">
                <a:tc>
                  <a:txBody>
                    <a:bodyPr/>
                    <a:lstStyle/>
                    <a:p>
                      <a:pPr lvl="0" algn="l"/>
                      <a:r>
                        <a:rPr lang="es-ES_tradnl" sz="1000" dirty="0">
                          <a:solidFill>
                            <a:schemeClr val="tx1">
                              <a:lumMod val="85000"/>
                              <a:lumOff val="15000"/>
                            </a:schemeClr>
                          </a:solidFill>
                          <a:effectLst/>
                          <a:latin typeface="+mn-lt"/>
                        </a:rPr>
                        <a:t>Exportaciones 2024</a:t>
                      </a:r>
                      <a:endParaRPr lang="es-ES" sz="100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_tradnl" sz="1000" dirty="0">
                          <a:solidFill>
                            <a:schemeClr val="tx1">
                              <a:lumMod val="85000"/>
                              <a:lumOff val="15000"/>
                            </a:schemeClr>
                          </a:solidFill>
                          <a:effectLst/>
                          <a:latin typeface="+mn-lt"/>
                        </a:rPr>
                        <a:t>Importaciones 2024</a:t>
                      </a:r>
                      <a:endParaRPr lang="es-ES" sz="100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Madera  y leña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2.426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Combustible</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2.588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Teléfonos </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789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Aparatos y material eléctrico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2.480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Medicamentos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636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Vehículos automóviles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2.055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l">
                        <a:spcAft>
                          <a:spcPts val="0"/>
                        </a:spcAft>
                      </a:pPr>
                      <a:r>
                        <a:rPr lang="es-ES" sz="1000" b="0" kern="1200" dirty="0">
                          <a:solidFill>
                            <a:srgbClr val="404040"/>
                          </a:solidFill>
                          <a:effectLst/>
                          <a:latin typeface="+mn-lt"/>
                          <a:ea typeface="MS Mincho"/>
                          <a:cs typeface="Times New Roman"/>
                        </a:rPr>
                        <a:t>Trigo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623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Maquinaria y aparatos mecánicos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1.956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16" name="2 CuadroTexto">
            <a:extLst>
              <a:ext uri="{FF2B5EF4-FFF2-40B4-BE49-F238E27FC236}">
                <a16:creationId xmlns:a16="http://schemas.microsoft.com/office/drawing/2014/main" id="{01354363-1446-9AD8-F538-F11BB784AF8A}"/>
              </a:ext>
            </a:extLst>
          </p:cNvPr>
          <p:cNvSpPr txBox="1"/>
          <p:nvPr/>
        </p:nvSpPr>
        <p:spPr>
          <a:xfrm>
            <a:off x="405592" y="4511394"/>
            <a:ext cx="5085434" cy="246221"/>
          </a:xfrm>
          <a:prstGeom prst="rect">
            <a:avLst/>
          </a:prstGeom>
          <a:noFill/>
        </p:spPr>
        <p:txBody>
          <a:bodyPr wrap="square" rtlCol="0">
            <a:spAutoFit/>
          </a:bodyPr>
          <a:lstStyle/>
          <a:p>
            <a:r>
              <a:rPr lang="es-ES" sz="1000" b="1" dirty="0"/>
              <a:t>Principales productos comercializados por Letonia</a:t>
            </a:r>
          </a:p>
        </p:txBody>
      </p:sp>
      <p:graphicFrame>
        <p:nvGraphicFramePr>
          <p:cNvPr id="18" name="Tabla 17">
            <a:extLst>
              <a:ext uri="{FF2B5EF4-FFF2-40B4-BE49-F238E27FC236}">
                <a16:creationId xmlns:a16="http://schemas.microsoft.com/office/drawing/2014/main" id="{645C1CFC-AFE4-F337-74CD-BDC837689483}"/>
              </a:ext>
            </a:extLst>
          </p:cNvPr>
          <p:cNvGraphicFramePr>
            <a:graphicFrameLocks noGrp="1"/>
          </p:cNvGraphicFramePr>
          <p:nvPr>
            <p:extLst>
              <p:ext uri="{D42A27DB-BD31-4B8C-83A1-F6EECF244321}">
                <p14:modId xmlns:p14="http://schemas.microsoft.com/office/powerpoint/2010/main" val="79005165"/>
              </p:ext>
            </p:extLst>
          </p:nvPr>
        </p:nvGraphicFramePr>
        <p:xfrm>
          <a:off x="451915" y="6509537"/>
          <a:ext cx="5785844" cy="1063106"/>
        </p:xfrm>
        <a:graphic>
          <a:graphicData uri="http://schemas.openxmlformats.org/drawingml/2006/table">
            <a:tbl>
              <a:tblPr firstRow="1" firstCol="1" bandRow="1">
                <a:tableStyleId>{5C22544A-7EE6-4342-B048-85BDC9FD1C3A}</a:tableStyleId>
              </a:tblPr>
              <a:tblGrid>
                <a:gridCol w="2002368">
                  <a:extLst>
                    <a:ext uri="{9D8B030D-6E8A-4147-A177-3AD203B41FA5}">
                      <a16:colId xmlns:a16="http://schemas.microsoft.com/office/drawing/2014/main" val="463170641"/>
                    </a:ext>
                  </a:extLst>
                </a:gridCol>
                <a:gridCol w="959325">
                  <a:extLst>
                    <a:ext uri="{9D8B030D-6E8A-4147-A177-3AD203B41FA5}">
                      <a16:colId xmlns:a16="http://schemas.microsoft.com/office/drawing/2014/main" val="2317935381"/>
                    </a:ext>
                  </a:extLst>
                </a:gridCol>
                <a:gridCol w="1944319">
                  <a:extLst>
                    <a:ext uri="{9D8B030D-6E8A-4147-A177-3AD203B41FA5}">
                      <a16:colId xmlns:a16="http://schemas.microsoft.com/office/drawing/2014/main" val="783403570"/>
                    </a:ext>
                  </a:extLst>
                </a:gridCol>
                <a:gridCol w="879832">
                  <a:extLst>
                    <a:ext uri="{9D8B030D-6E8A-4147-A177-3AD203B41FA5}">
                      <a16:colId xmlns:a16="http://schemas.microsoft.com/office/drawing/2014/main" val="1837970224"/>
                    </a:ext>
                  </a:extLst>
                </a:gridCol>
              </a:tblGrid>
              <a:tr h="375395">
                <a:tc>
                  <a:txBody>
                    <a:bodyPr/>
                    <a:lstStyle/>
                    <a:p>
                      <a:pPr lvl="0" algn="l"/>
                      <a:r>
                        <a:rPr lang="es-ES_tradnl" sz="1000" dirty="0">
                          <a:solidFill>
                            <a:schemeClr val="tx1">
                              <a:lumMod val="85000"/>
                              <a:lumOff val="15000"/>
                            </a:schemeClr>
                          </a:solidFill>
                          <a:effectLst/>
                        </a:rPr>
                        <a:t>Exportaciones 2024</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_tradnl" sz="1000" dirty="0">
                          <a:solidFill>
                            <a:schemeClr val="tx1">
                              <a:lumMod val="85000"/>
                              <a:lumOff val="15000"/>
                            </a:schemeClr>
                          </a:solidFill>
                          <a:effectLst/>
                        </a:rPr>
                        <a:t>Importaciones 2024</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Lituania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3.674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Lituania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4.843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75049">
                <a:tc>
                  <a:txBody>
                    <a:bodyPr/>
                    <a:lstStyle/>
                    <a:p>
                      <a:pPr algn="l">
                        <a:spcAft>
                          <a:spcPts val="0"/>
                        </a:spcAft>
                      </a:pPr>
                      <a:r>
                        <a:rPr lang="es-ES" sz="1000" b="0" kern="1200" dirty="0">
                          <a:solidFill>
                            <a:srgbClr val="404040"/>
                          </a:solidFill>
                          <a:effectLst/>
                          <a:latin typeface="+mn-lt"/>
                          <a:ea typeface="MS Mincho"/>
                          <a:cs typeface="Times New Roman"/>
                        </a:rPr>
                        <a:t>Estonia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2.385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Alemania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2.735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Alemania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1.319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Polonia </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2.631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l">
                        <a:spcAft>
                          <a:spcPts val="0"/>
                        </a:spcAft>
                      </a:pPr>
                      <a:r>
                        <a:rPr lang="es-ES" sz="1000" b="0" kern="1200" dirty="0">
                          <a:solidFill>
                            <a:srgbClr val="404040"/>
                          </a:solidFill>
                          <a:effectLst/>
                          <a:latin typeface="+mn-lt"/>
                          <a:ea typeface="MS Mincho"/>
                          <a:cs typeface="Times New Roman"/>
                        </a:rPr>
                        <a:t>Suecia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1.126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Estonia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2.024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19" name="2 CuadroTexto">
            <a:extLst>
              <a:ext uri="{FF2B5EF4-FFF2-40B4-BE49-F238E27FC236}">
                <a16:creationId xmlns:a16="http://schemas.microsoft.com/office/drawing/2014/main" id="{EACA70C7-EA2F-FC6B-6A69-E4CD50A2A9AC}"/>
              </a:ext>
            </a:extLst>
          </p:cNvPr>
          <p:cNvSpPr txBox="1"/>
          <p:nvPr/>
        </p:nvSpPr>
        <p:spPr>
          <a:xfrm>
            <a:off x="405592" y="6185429"/>
            <a:ext cx="5085434" cy="246221"/>
          </a:xfrm>
          <a:prstGeom prst="rect">
            <a:avLst/>
          </a:prstGeom>
          <a:noFill/>
        </p:spPr>
        <p:txBody>
          <a:bodyPr wrap="square" rtlCol="0">
            <a:spAutoFit/>
          </a:bodyPr>
          <a:lstStyle/>
          <a:p>
            <a:r>
              <a:rPr lang="es-ES" sz="1000" b="1" dirty="0">
                <a:latin typeface="Aptos" panose="020B0004020202020204" pitchFamily="34" charset="0"/>
              </a:rPr>
              <a:t>Principales países clientes y proveedores de Letonia</a:t>
            </a:r>
          </a:p>
        </p:txBody>
      </p:sp>
      <p:sp>
        <p:nvSpPr>
          <p:cNvPr id="21" name="2 CuadroTexto">
            <a:extLst>
              <a:ext uri="{FF2B5EF4-FFF2-40B4-BE49-F238E27FC236}">
                <a16:creationId xmlns:a16="http://schemas.microsoft.com/office/drawing/2014/main" id="{6486351A-38C4-A1A9-FAF4-7D589C9B361F}"/>
              </a:ext>
            </a:extLst>
          </p:cNvPr>
          <p:cNvSpPr txBox="1"/>
          <p:nvPr/>
        </p:nvSpPr>
        <p:spPr>
          <a:xfrm>
            <a:off x="332168" y="7791438"/>
            <a:ext cx="5085434" cy="253916"/>
          </a:xfrm>
          <a:prstGeom prst="rect">
            <a:avLst/>
          </a:prstGeom>
          <a:noFill/>
        </p:spPr>
        <p:txBody>
          <a:bodyPr wrap="square" rtlCol="0">
            <a:spAutoFit/>
          </a:bodyPr>
          <a:lstStyle/>
          <a:p>
            <a:r>
              <a:rPr lang="es-ES" sz="1050" b="1" dirty="0"/>
              <a:t>Perú como mercado proveedor para la Comunidad Valenciana</a:t>
            </a:r>
          </a:p>
        </p:txBody>
      </p:sp>
      <p:graphicFrame>
        <p:nvGraphicFramePr>
          <p:cNvPr id="22" name="Tabla 21">
            <a:extLst>
              <a:ext uri="{FF2B5EF4-FFF2-40B4-BE49-F238E27FC236}">
                <a16:creationId xmlns:a16="http://schemas.microsoft.com/office/drawing/2014/main" id="{4D009FD9-8B8D-14F1-AE3C-2028EA7C1CEF}"/>
              </a:ext>
            </a:extLst>
          </p:cNvPr>
          <p:cNvGraphicFramePr>
            <a:graphicFrameLocks noGrp="1"/>
          </p:cNvGraphicFramePr>
          <p:nvPr>
            <p:extLst>
              <p:ext uri="{D42A27DB-BD31-4B8C-83A1-F6EECF244321}">
                <p14:modId xmlns:p14="http://schemas.microsoft.com/office/powerpoint/2010/main" val="231675412"/>
              </p:ext>
            </p:extLst>
          </p:nvPr>
        </p:nvGraphicFramePr>
        <p:xfrm>
          <a:off x="451915" y="8160580"/>
          <a:ext cx="5785844" cy="1045846"/>
        </p:xfrm>
        <a:graphic>
          <a:graphicData uri="http://schemas.openxmlformats.org/drawingml/2006/table">
            <a:tbl>
              <a:tblPr firstRow="1" firstCol="1" bandRow="1">
                <a:tableStyleId>{5C22544A-7EE6-4342-B048-85BDC9FD1C3A}</a:tableStyleId>
              </a:tblPr>
              <a:tblGrid>
                <a:gridCol w="1639850">
                  <a:extLst>
                    <a:ext uri="{9D8B030D-6E8A-4147-A177-3AD203B41FA5}">
                      <a16:colId xmlns:a16="http://schemas.microsoft.com/office/drawing/2014/main" val="463170641"/>
                    </a:ext>
                  </a:extLst>
                </a:gridCol>
                <a:gridCol w="1538675">
                  <a:extLst>
                    <a:ext uri="{9D8B030D-6E8A-4147-A177-3AD203B41FA5}">
                      <a16:colId xmlns:a16="http://schemas.microsoft.com/office/drawing/2014/main" val="2317935381"/>
                    </a:ext>
                  </a:extLst>
                </a:gridCol>
                <a:gridCol w="1228431">
                  <a:extLst>
                    <a:ext uri="{9D8B030D-6E8A-4147-A177-3AD203B41FA5}">
                      <a16:colId xmlns:a16="http://schemas.microsoft.com/office/drawing/2014/main" val="783403570"/>
                    </a:ext>
                  </a:extLst>
                </a:gridCol>
                <a:gridCol w="1378888">
                  <a:extLst>
                    <a:ext uri="{9D8B030D-6E8A-4147-A177-3AD203B41FA5}">
                      <a16:colId xmlns:a16="http://schemas.microsoft.com/office/drawing/2014/main" val="1837970224"/>
                    </a:ext>
                  </a:extLst>
                </a:gridCol>
              </a:tblGrid>
              <a:tr h="344532">
                <a:tc gridSpan="2">
                  <a:txBody>
                    <a:bodyPr/>
                    <a:lstStyle/>
                    <a:p>
                      <a:pPr lvl="0" algn="l"/>
                      <a:r>
                        <a:rPr lang="es-ES_tradnl" sz="1000" dirty="0">
                          <a:solidFill>
                            <a:schemeClr val="tx1">
                              <a:lumMod val="85000"/>
                              <a:lumOff val="15000"/>
                            </a:schemeClr>
                          </a:solidFill>
                          <a:effectLst/>
                        </a:rPr>
                        <a:t>Líderes en exportaciones (2024)</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647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i="0" kern="1200" dirty="0">
                          <a:solidFill>
                            <a:srgbClr val="404040"/>
                          </a:solidFill>
                          <a:effectLst/>
                          <a:latin typeface="+mn-lt"/>
                          <a:ea typeface="MS Mincho"/>
                          <a:cs typeface="Times New Roman"/>
                        </a:rPr>
                        <a:t>Turba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i="0" kern="1200" dirty="0">
                          <a:solidFill>
                            <a:srgbClr val="404040"/>
                          </a:solidFill>
                          <a:effectLst/>
                          <a:latin typeface="+mn-lt"/>
                          <a:ea typeface="Times New Roman"/>
                          <a:cs typeface="Times New Roman"/>
                        </a:rPr>
                        <a:t>Centeno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Peletería en bruto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s-ES" sz="900" b="0" kern="1200" dirty="0">
                        <a:solidFill>
                          <a:srgbClr val="404040"/>
                        </a:solidFill>
                        <a:effectLst/>
                        <a:latin typeface="+mn-lt"/>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64784">
                <a:tc>
                  <a:txBody>
                    <a:bodyPr/>
                    <a:lstStyle/>
                    <a:p>
                      <a:pPr algn="ctr">
                        <a:spcAft>
                          <a:spcPts val="0"/>
                        </a:spcAft>
                      </a:pPr>
                      <a:r>
                        <a:rPr lang="es-ES" sz="900" b="0" kern="1200" dirty="0">
                          <a:solidFill>
                            <a:srgbClr val="404040"/>
                          </a:solidFill>
                          <a:effectLst/>
                          <a:latin typeface="+mn-lt"/>
                          <a:ea typeface="Times New Roman"/>
                          <a:cs typeface="Times New Roman"/>
                        </a:rPr>
                        <a:t>Madera en bruto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Times New Roman"/>
                          <a:cs typeface="Times New Roman"/>
                        </a:rPr>
                        <a:t>Avena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Productos químicos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endParaRPr lang="es-ES" sz="900" b="0" kern="1200" dirty="0">
                        <a:solidFill>
                          <a:srgbClr val="404040"/>
                        </a:solidFill>
                        <a:effectLst/>
                        <a:latin typeface="+mn-lt"/>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Leña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Trigo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Lino en bruto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endParaRPr lang="es-ES" sz="900" b="0" kern="1200" dirty="0">
                        <a:solidFill>
                          <a:srgbClr val="404040"/>
                        </a:solidFill>
                        <a:effectLst/>
                        <a:latin typeface="+mn-lt"/>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ctr">
                        <a:spcAft>
                          <a:spcPts val="0"/>
                        </a:spcAft>
                      </a:pPr>
                      <a:r>
                        <a:rPr lang="es-ES" sz="900" b="0" kern="1200" dirty="0">
                          <a:solidFill>
                            <a:srgbClr val="404040"/>
                          </a:solidFill>
                          <a:effectLst/>
                          <a:latin typeface="+mn-lt"/>
                          <a:ea typeface="Times New Roman"/>
                          <a:cs typeface="Times New Roman"/>
                        </a:rPr>
                        <a:t>Tableros, manufacturas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Huevos de ave</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Leche</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endParaRPr lang="es-ES" sz="900" b="0" kern="1200" dirty="0">
                        <a:solidFill>
                          <a:srgbClr val="404040"/>
                        </a:solidFill>
                        <a:effectLst/>
                        <a:latin typeface="+mn-lt"/>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7" name="CuadroTexto 6">
            <a:extLst>
              <a:ext uri="{FF2B5EF4-FFF2-40B4-BE49-F238E27FC236}">
                <a16:creationId xmlns:a16="http://schemas.microsoft.com/office/drawing/2014/main" id="{64C85A8C-6F10-8940-3DC1-0B55A92573D9}"/>
              </a:ext>
            </a:extLst>
          </p:cNvPr>
          <p:cNvSpPr txBox="1"/>
          <p:nvPr/>
        </p:nvSpPr>
        <p:spPr>
          <a:xfrm>
            <a:off x="914628" y="603844"/>
            <a:ext cx="4502974" cy="276999"/>
          </a:xfrm>
          <a:prstGeom prst="rect">
            <a:avLst/>
          </a:prstGeom>
          <a:noFill/>
        </p:spPr>
        <p:txBody>
          <a:bodyPr wrap="square">
            <a:spAutoFit/>
          </a:bodyPr>
          <a:lstStyle/>
          <a:p>
            <a:pPr algn="ctr"/>
            <a:r>
              <a:rPr lang="es-ES" sz="1200" b="1" i="1" dirty="0"/>
              <a:t>La economía letona es muy abierta al exterior</a:t>
            </a:r>
          </a:p>
        </p:txBody>
      </p:sp>
      <p:graphicFrame>
        <p:nvGraphicFramePr>
          <p:cNvPr id="3" name="Gráfico 2">
            <a:extLst>
              <a:ext uri="{FF2B5EF4-FFF2-40B4-BE49-F238E27FC236}">
                <a16:creationId xmlns:a16="http://schemas.microsoft.com/office/drawing/2014/main" id="{96B8DC59-8826-0610-7851-D19E71B4B69E}"/>
              </a:ext>
            </a:extLst>
          </p:cNvPr>
          <p:cNvGraphicFramePr/>
          <p:nvPr>
            <p:extLst>
              <p:ext uri="{D42A27DB-BD31-4B8C-83A1-F6EECF244321}">
                <p14:modId xmlns:p14="http://schemas.microsoft.com/office/powerpoint/2010/main" val="1745251142"/>
              </p:ext>
            </p:extLst>
          </p:nvPr>
        </p:nvGraphicFramePr>
        <p:xfrm>
          <a:off x="3763873" y="2041749"/>
          <a:ext cx="2666191" cy="2219713"/>
        </p:xfrm>
        <a:graphic>
          <a:graphicData uri="http://schemas.openxmlformats.org/drawingml/2006/chart">
            <c:chart xmlns:c="http://schemas.openxmlformats.org/drawingml/2006/chart" xmlns:r="http://schemas.openxmlformats.org/officeDocument/2006/relationships" r:id="rId5"/>
          </a:graphicData>
        </a:graphic>
      </p:graphicFrame>
      <p:sp>
        <p:nvSpPr>
          <p:cNvPr id="6" name="18 CuadroTexto">
            <a:extLst>
              <a:ext uri="{FF2B5EF4-FFF2-40B4-BE49-F238E27FC236}">
                <a16:creationId xmlns:a16="http://schemas.microsoft.com/office/drawing/2014/main" id="{903EC693-3BCB-C01F-619F-5E022ACDA76A}"/>
              </a:ext>
            </a:extLst>
          </p:cNvPr>
          <p:cNvSpPr txBox="1"/>
          <p:nvPr/>
        </p:nvSpPr>
        <p:spPr>
          <a:xfrm>
            <a:off x="3792017" y="4080118"/>
            <a:ext cx="2459618" cy="215444"/>
          </a:xfrm>
          <a:prstGeom prst="rect">
            <a:avLst/>
          </a:prstGeom>
          <a:noFill/>
        </p:spPr>
        <p:txBody>
          <a:bodyPr wrap="square" rtlCol="0">
            <a:spAutoFit/>
          </a:bodyPr>
          <a:lstStyle/>
          <a:p>
            <a:r>
              <a:rPr lang="es-ES" sz="800" dirty="0">
                <a:solidFill>
                  <a:schemeClr val="bg1">
                    <a:lumMod val="50000"/>
                  </a:schemeClr>
                </a:solidFill>
              </a:rPr>
              <a:t>Fuente: </a:t>
            </a:r>
            <a:r>
              <a:rPr lang="es-ES" sz="800" dirty="0" err="1">
                <a:solidFill>
                  <a:schemeClr val="bg1">
                    <a:lumMod val="50000"/>
                  </a:schemeClr>
                </a:solidFill>
              </a:rPr>
              <a:t>Trademap</a:t>
            </a:r>
            <a:endParaRPr lang="es-ES" sz="800" dirty="0">
              <a:solidFill>
                <a:schemeClr val="bg1">
                  <a:lumMod val="50000"/>
                </a:schemeClr>
              </a:solidFill>
            </a:endParaRPr>
          </a:p>
        </p:txBody>
      </p:sp>
      <p:sp>
        <p:nvSpPr>
          <p:cNvPr id="8" name="18 CuadroTexto">
            <a:extLst>
              <a:ext uri="{FF2B5EF4-FFF2-40B4-BE49-F238E27FC236}">
                <a16:creationId xmlns:a16="http://schemas.microsoft.com/office/drawing/2014/main" id="{27382B02-60AE-8F43-A9AE-4B9B1CD9F328}"/>
              </a:ext>
            </a:extLst>
          </p:cNvPr>
          <p:cNvSpPr txBox="1"/>
          <p:nvPr/>
        </p:nvSpPr>
        <p:spPr>
          <a:xfrm>
            <a:off x="431949" y="9209329"/>
            <a:ext cx="2459618" cy="215444"/>
          </a:xfrm>
          <a:prstGeom prst="rect">
            <a:avLst/>
          </a:prstGeom>
          <a:noFill/>
        </p:spPr>
        <p:txBody>
          <a:bodyPr wrap="square" rtlCol="0">
            <a:spAutoFit/>
          </a:bodyPr>
          <a:lstStyle/>
          <a:p>
            <a:r>
              <a:rPr lang="es-ES" sz="800" dirty="0">
                <a:solidFill>
                  <a:schemeClr val="bg1">
                    <a:lumMod val="50000"/>
                  </a:schemeClr>
                </a:solidFill>
              </a:rPr>
              <a:t>Fuente: </a:t>
            </a:r>
            <a:r>
              <a:rPr lang="es-ES" sz="800" dirty="0" err="1">
                <a:solidFill>
                  <a:schemeClr val="bg1">
                    <a:lumMod val="50000"/>
                  </a:schemeClr>
                </a:solidFill>
              </a:rPr>
              <a:t>Trademap</a:t>
            </a:r>
            <a:endParaRPr lang="es-ES" sz="800" dirty="0">
              <a:solidFill>
                <a:schemeClr val="bg1">
                  <a:lumMod val="50000"/>
                </a:schemeClr>
              </a:solidFill>
            </a:endParaRPr>
          </a:p>
        </p:txBody>
      </p:sp>
    </p:spTree>
    <p:extLst>
      <p:ext uri="{BB962C8B-B14F-4D97-AF65-F5344CB8AC3E}">
        <p14:creationId xmlns:p14="http://schemas.microsoft.com/office/powerpoint/2010/main" val="20913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0C7A-0AAB-CFA4-77D9-799EB5B798B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50AD3C6-D96E-EAA2-21BB-B87C319BC383}"/>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7774D608-7090-549A-7469-24BE51A603FD}"/>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17754B9F-0E7E-518C-E8D3-0BCCB8111590}"/>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9F0A4DED-D1BA-9CF0-B933-9D172F7ECCA6}"/>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0C2ECFBC-7BCD-D1CB-9AE7-823DB9EB63B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28872E2C-EC1B-7BDB-4053-0BEBF10B52F6}"/>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AE76587A-D94B-A2B3-58E1-7E4675842EA3}"/>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Septiembre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E020C696-836C-B74F-796F-EFB93AF653DA}"/>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5</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88595809-3B1F-C1E6-9E7A-FAA03EF008B7}"/>
              </a:ext>
            </a:extLst>
          </p:cNvPr>
          <p:cNvSpPr/>
          <p:nvPr/>
        </p:nvSpPr>
        <p:spPr>
          <a:xfrm rot="5400000">
            <a:off x="3324525" y="-1741626"/>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F61B877-887B-6001-B313-3C2372A89908}"/>
              </a:ext>
            </a:extLst>
          </p:cNvPr>
          <p:cNvSpPr txBox="1"/>
          <p:nvPr/>
        </p:nvSpPr>
        <p:spPr>
          <a:xfrm>
            <a:off x="1724324" y="1314711"/>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Comercio Exterior con Letonia</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536FD407-B7DE-A611-26D8-565BC341A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8274" y="363212"/>
            <a:ext cx="715974" cy="715974"/>
          </a:xfrm>
          <a:prstGeom prst="rect">
            <a:avLst/>
          </a:prstGeom>
        </p:spPr>
      </p:pic>
      <p:graphicFrame>
        <p:nvGraphicFramePr>
          <p:cNvPr id="41" name="17 Tabla">
            <a:extLst>
              <a:ext uri="{FF2B5EF4-FFF2-40B4-BE49-F238E27FC236}">
                <a16:creationId xmlns:a16="http://schemas.microsoft.com/office/drawing/2014/main" id="{32C25748-19BD-7142-E922-9CB82A6972FB}"/>
              </a:ext>
            </a:extLst>
          </p:cNvPr>
          <p:cNvGraphicFramePr>
            <a:graphicFrameLocks noGrp="1"/>
          </p:cNvGraphicFramePr>
          <p:nvPr/>
        </p:nvGraphicFramePr>
        <p:xfrm>
          <a:off x="311387" y="4508167"/>
          <a:ext cx="5759999" cy="1332001"/>
        </p:xfrm>
        <a:graphic>
          <a:graphicData uri="http://schemas.openxmlformats.org/drawingml/2006/table">
            <a:tbl>
              <a:tblPr firstRow="1" firstCol="1" bandRow="1">
                <a:tableStyleId>{5C22544A-7EE6-4342-B048-85BDC9FD1C3A}</a:tableStyleId>
              </a:tblPr>
              <a:tblGrid>
                <a:gridCol w="1651058">
                  <a:extLst>
                    <a:ext uri="{9D8B030D-6E8A-4147-A177-3AD203B41FA5}">
                      <a16:colId xmlns:a16="http://schemas.microsoft.com/office/drawing/2014/main" val="20000"/>
                    </a:ext>
                  </a:extLst>
                </a:gridCol>
                <a:gridCol w="1107140">
                  <a:extLst>
                    <a:ext uri="{9D8B030D-6E8A-4147-A177-3AD203B41FA5}">
                      <a16:colId xmlns:a16="http://schemas.microsoft.com/office/drawing/2014/main" val="20001"/>
                    </a:ext>
                  </a:extLst>
                </a:gridCol>
                <a:gridCol w="934918">
                  <a:extLst>
                    <a:ext uri="{9D8B030D-6E8A-4147-A177-3AD203B41FA5}">
                      <a16:colId xmlns:a16="http://schemas.microsoft.com/office/drawing/2014/main" val="20002"/>
                    </a:ext>
                  </a:extLst>
                </a:gridCol>
                <a:gridCol w="1025130">
                  <a:extLst>
                    <a:ext uri="{9D8B030D-6E8A-4147-A177-3AD203B41FA5}">
                      <a16:colId xmlns:a16="http://schemas.microsoft.com/office/drawing/2014/main" val="20003"/>
                    </a:ext>
                  </a:extLst>
                </a:gridCol>
                <a:gridCol w="1041753">
                  <a:extLst>
                    <a:ext uri="{9D8B030D-6E8A-4147-A177-3AD203B41FA5}">
                      <a16:colId xmlns:a16="http://schemas.microsoft.com/office/drawing/2014/main" val="20004"/>
                    </a:ext>
                  </a:extLst>
                </a:gridCol>
              </a:tblGrid>
              <a:tr h="532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mn-lt"/>
                        <a:ea typeface="+mn-ea"/>
                        <a:cs typeface="+mn-cs"/>
                      </a:endParaRPr>
                    </a:p>
                    <a:p>
                      <a:pPr lvl="0"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l"/>
                      <a:r>
                        <a:rPr lang="es-ES_tradnl" sz="1000" dirty="0">
                          <a:solidFill>
                            <a:schemeClr val="tx1">
                              <a:lumMod val="85000"/>
                              <a:lumOff val="15000"/>
                            </a:schemeClr>
                          </a:solidFill>
                          <a:effectLst/>
                        </a:rPr>
                        <a:t>Exportaciones</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s-ES_tradnl" sz="1000" dirty="0">
                          <a:solidFill>
                            <a:schemeClr val="tx1">
                              <a:lumMod val="85000"/>
                              <a:lumOff val="15000"/>
                            </a:schemeClr>
                          </a:solidFill>
                          <a:effectLst/>
                        </a:rPr>
                        <a:t>Importaciones</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323">
                <a:tc>
                  <a:txBody>
                    <a:bodyPr/>
                    <a:lstStyle/>
                    <a:p>
                      <a:pPr lvl="0" algn="just"/>
                      <a:endParaRPr lang="es-E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r>
                        <a:rPr lang="es-ES" sz="900" b="1" dirty="0">
                          <a:solidFill>
                            <a:schemeClr val="tx1"/>
                          </a:solidFill>
                          <a:effectLst/>
                          <a:latin typeface="+mj-lt"/>
                        </a:rPr>
                        <a:t>Miles de euros</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dirty="0">
                          <a:solidFill>
                            <a:schemeClr val="tx1"/>
                          </a:solidFill>
                          <a:effectLst/>
                          <a:latin typeface="+mj-lt"/>
                          <a:ea typeface="Times New Roman" panose="02020603050405020304" pitchFamily="18" charset="0"/>
                          <a:cs typeface="Arial" panose="020B0604020202020204" pitchFamily="34" charset="0"/>
                        </a:rPr>
                        <a:t>% </a:t>
                      </a:r>
                      <a:r>
                        <a:rPr lang="es-ES" sz="900" b="1" dirty="0" err="1">
                          <a:solidFill>
                            <a:schemeClr val="tx1"/>
                          </a:solidFill>
                          <a:effectLst/>
                          <a:latin typeface="+mj-lt"/>
                          <a:ea typeface="Times New Roman" panose="02020603050405020304" pitchFamily="18" charset="0"/>
                          <a:cs typeface="Arial" panose="020B0604020202020204" pitchFamily="34" charset="0"/>
                        </a:rPr>
                        <a:t>var</a:t>
                      </a:r>
                      <a:r>
                        <a:rPr lang="es-ES" sz="900" b="1" dirty="0">
                          <a:solidFill>
                            <a:schemeClr val="tx1"/>
                          </a:solidFill>
                          <a:effectLst/>
                          <a:latin typeface="+mj-lt"/>
                          <a:ea typeface="Times New Roman" panose="02020603050405020304" pitchFamily="18" charset="0"/>
                          <a:cs typeface="Arial" panose="020B0604020202020204" pitchFamily="34" charset="0"/>
                        </a:rPr>
                        <a:t>. anual</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900" b="1" dirty="0">
                          <a:solidFill>
                            <a:schemeClr val="tx1"/>
                          </a:solidFill>
                          <a:effectLst/>
                          <a:latin typeface="+mj-lt"/>
                        </a:rPr>
                        <a:t>Miles de euros</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dirty="0">
                          <a:solidFill>
                            <a:schemeClr val="tx1"/>
                          </a:solidFill>
                          <a:effectLst/>
                          <a:latin typeface="+mj-lt"/>
                          <a:ea typeface="Times New Roman" panose="02020603050405020304" pitchFamily="18" charset="0"/>
                          <a:cs typeface="Arial" panose="020B0604020202020204" pitchFamily="34" charset="0"/>
                        </a:rPr>
                        <a:t>% </a:t>
                      </a:r>
                      <a:r>
                        <a:rPr lang="es-ES" sz="900" b="1" dirty="0" err="1">
                          <a:solidFill>
                            <a:schemeClr val="tx1"/>
                          </a:solidFill>
                          <a:effectLst/>
                          <a:latin typeface="+mj-lt"/>
                          <a:ea typeface="Times New Roman" panose="02020603050405020304" pitchFamily="18" charset="0"/>
                          <a:cs typeface="Arial" panose="020B0604020202020204" pitchFamily="34" charset="0"/>
                        </a:rPr>
                        <a:t>var</a:t>
                      </a:r>
                      <a:r>
                        <a:rPr lang="es-ES" sz="900" b="1" dirty="0">
                          <a:solidFill>
                            <a:schemeClr val="tx1"/>
                          </a:solidFill>
                          <a:effectLst/>
                          <a:latin typeface="+mj-lt"/>
                          <a:ea typeface="Times New Roman" panose="02020603050405020304" pitchFamily="18" charset="0"/>
                          <a:cs typeface="Arial" panose="020B0604020202020204" pitchFamily="34" charset="0"/>
                        </a:rPr>
                        <a:t>. anual</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80143">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España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207.711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12,1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111.676</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-16,6</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159">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Comunidad Valenciana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34.502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latin typeface="+mn-lt"/>
                          <a:ea typeface="MS Mincho" panose="02020609040205080304" pitchFamily="49" charset="-128"/>
                          <a:cs typeface="Times New Roman" panose="02020603050405020304" pitchFamily="18" charset="0"/>
                        </a:rPr>
                        <a:t>35,4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25.380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41,1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159">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Valencia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22.096</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latin typeface="+mn-lt"/>
                          <a:ea typeface="MS Mincho" panose="02020609040205080304" pitchFamily="49" charset="-128"/>
                          <a:cs typeface="Times New Roman" panose="02020603050405020304" pitchFamily="18" charset="0"/>
                        </a:rPr>
                        <a:t>64,8</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15.355</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59,0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2" name="18 CuadroTexto">
            <a:extLst>
              <a:ext uri="{FF2B5EF4-FFF2-40B4-BE49-F238E27FC236}">
                <a16:creationId xmlns:a16="http://schemas.microsoft.com/office/drawing/2014/main" id="{23152A4A-247B-F7C1-EDCF-A98F457631ED}"/>
              </a:ext>
            </a:extLst>
          </p:cNvPr>
          <p:cNvSpPr txBox="1"/>
          <p:nvPr/>
        </p:nvSpPr>
        <p:spPr>
          <a:xfrm>
            <a:off x="228598" y="5896678"/>
            <a:ext cx="2459618" cy="215444"/>
          </a:xfrm>
          <a:prstGeom prst="rect">
            <a:avLst/>
          </a:prstGeom>
          <a:noFill/>
        </p:spPr>
        <p:txBody>
          <a:bodyPr wrap="square" rtlCol="0">
            <a:spAutoFit/>
          </a:bodyPr>
          <a:lstStyle/>
          <a:p>
            <a:r>
              <a:rPr lang="es-ES" sz="800" dirty="0">
                <a:solidFill>
                  <a:schemeClr val="bg1">
                    <a:lumMod val="50000"/>
                  </a:schemeClr>
                </a:solidFill>
              </a:rPr>
              <a:t>Fuente: Secretaria de Estado de Comercio</a:t>
            </a:r>
          </a:p>
        </p:txBody>
      </p:sp>
      <p:sp>
        <p:nvSpPr>
          <p:cNvPr id="43" name="19 Rectángulo">
            <a:extLst>
              <a:ext uri="{FF2B5EF4-FFF2-40B4-BE49-F238E27FC236}">
                <a16:creationId xmlns:a16="http://schemas.microsoft.com/office/drawing/2014/main" id="{5ECFDB4E-7D79-DD39-5274-9DD59821198A}"/>
              </a:ext>
            </a:extLst>
          </p:cNvPr>
          <p:cNvSpPr/>
          <p:nvPr/>
        </p:nvSpPr>
        <p:spPr>
          <a:xfrm>
            <a:off x="239347" y="4253537"/>
            <a:ext cx="3959300" cy="246221"/>
          </a:xfrm>
          <a:prstGeom prst="rect">
            <a:avLst/>
          </a:prstGeom>
        </p:spPr>
        <p:txBody>
          <a:bodyPr wrap="square">
            <a:spAutoFit/>
          </a:bodyPr>
          <a:lstStyle/>
          <a:p>
            <a:pPr lvl="0"/>
            <a:r>
              <a:rPr lang="es-ES" sz="1000" b="1" dirty="0">
                <a:solidFill>
                  <a:prstClr val="black"/>
                </a:solidFill>
              </a:rPr>
              <a:t>Comercio exterior con Letonia. Enero – julio 2025 </a:t>
            </a:r>
          </a:p>
        </p:txBody>
      </p:sp>
      <p:sp>
        <p:nvSpPr>
          <p:cNvPr id="44" name="Rectángulo 43">
            <a:extLst>
              <a:ext uri="{FF2B5EF4-FFF2-40B4-BE49-F238E27FC236}">
                <a16:creationId xmlns:a16="http://schemas.microsoft.com/office/drawing/2014/main" id="{07D6DC01-EBC2-BB1C-5BDA-BF4A5138EAA9}"/>
              </a:ext>
            </a:extLst>
          </p:cNvPr>
          <p:cNvSpPr/>
          <p:nvPr/>
        </p:nvSpPr>
        <p:spPr>
          <a:xfrm rot="5400000">
            <a:off x="3324525" y="3254862"/>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BB460788-DAE6-1842-A15B-B5CA7E3F09AD}"/>
              </a:ext>
            </a:extLst>
          </p:cNvPr>
          <p:cNvSpPr txBox="1"/>
          <p:nvPr/>
        </p:nvSpPr>
        <p:spPr>
          <a:xfrm>
            <a:off x="1183691" y="6294587"/>
            <a:ext cx="4562176"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Empresas Exportadoras e Importadoras con Letonia</a:t>
            </a:r>
          </a:p>
        </p:txBody>
      </p:sp>
      <p:graphicFrame>
        <p:nvGraphicFramePr>
          <p:cNvPr id="46" name="7 Tabla">
            <a:extLst>
              <a:ext uri="{FF2B5EF4-FFF2-40B4-BE49-F238E27FC236}">
                <a16:creationId xmlns:a16="http://schemas.microsoft.com/office/drawing/2014/main" id="{DA78B339-68E1-D23B-AF97-6DC5A1A33A14}"/>
              </a:ext>
            </a:extLst>
          </p:cNvPr>
          <p:cNvGraphicFramePr>
            <a:graphicFrameLocks noGrp="1"/>
          </p:cNvGraphicFramePr>
          <p:nvPr>
            <p:extLst>
              <p:ext uri="{D42A27DB-BD31-4B8C-83A1-F6EECF244321}">
                <p14:modId xmlns:p14="http://schemas.microsoft.com/office/powerpoint/2010/main" val="4245775911"/>
              </p:ext>
            </p:extLst>
          </p:nvPr>
        </p:nvGraphicFramePr>
        <p:xfrm>
          <a:off x="311387" y="7019269"/>
          <a:ext cx="2738482" cy="2118288"/>
        </p:xfrm>
        <a:graphic>
          <a:graphicData uri="http://schemas.openxmlformats.org/drawingml/2006/table">
            <a:tbl>
              <a:tblPr firstRow="1" firstCol="1" bandRow="1">
                <a:tableStyleId>{5C22544A-7EE6-4342-B048-85BDC9FD1C3A}</a:tableStyleId>
              </a:tblPr>
              <a:tblGrid>
                <a:gridCol w="737593">
                  <a:extLst>
                    <a:ext uri="{9D8B030D-6E8A-4147-A177-3AD203B41FA5}">
                      <a16:colId xmlns:a16="http://schemas.microsoft.com/office/drawing/2014/main" val="20000"/>
                    </a:ext>
                  </a:extLst>
                </a:gridCol>
                <a:gridCol w="536352">
                  <a:extLst>
                    <a:ext uri="{9D8B030D-6E8A-4147-A177-3AD203B41FA5}">
                      <a16:colId xmlns:a16="http://schemas.microsoft.com/office/drawing/2014/main" val="20001"/>
                    </a:ext>
                  </a:extLst>
                </a:gridCol>
                <a:gridCol w="723893">
                  <a:extLst>
                    <a:ext uri="{9D8B030D-6E8A-4147-A177-3AD203B41FA5}">
                      <a16:colId xmlns:a16="http://schemas.microsoft.com/office/drawing/2014/main" val="20002"/>
                    </a:ext>
                  </a:extLst>
                </a:gridCol>
                <a:gridCol w="740644">
                  <a:extLst>
                    <a:ext uri="{9D8B030D-6E8A-4147-A177-3AD203B41FA5}">
                      <a16:colId xmlns:a16="http://schemas.microsoft.com/office/drawing/2014/main" val="3331304645"/>
                    </a:ext>
                  </a:extLst>
                </a:gridCol>
              </a:tblGrid>
              <a:tr h="350136">
                <a:tc rowSpan="2">
                  <a:txBody>
                    <a:bodyPr/>
                    <a:lstStyle/>
                    <a:p>
                      <a:pPr lvl="0" algn="l"/>
                      <a:r>
                        <a:rPr lang="es-ES_tradnl" sz="1000" dirty="0">
                          <a:solidFill>
                            <a:schemeClr val="tx1">
                              <a:lumMod val="85000"/>
                              <a:lumOff val="15000"/>
                            </a:schemeClr>
                          </a:solidFill>
                          <a:effectLst/>
                        </a:rPr>
                        <a:t>año</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lang="es-ES_tradnl" sz="1000" dirty="0">
                          <a:solidFill>
                            <a:schemeClr val="tx1">
                              <a:lumMod val="85000"/>
                              <a:lumOff val="15000"/>
                            </a:schemeClr>
                          </a:solidFill>
                          <a:effectLst/>
                        </a:rPr>
                        <a:t>España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s-ES_tradnl" sz="1000" dirty="0">
                          <a:solidFill>
                            <a:schemeClr val="tx1">
                              <a:lumMod val="85000"/>
                              <a:lumOff val="15000"/>
                            </a:schemeClr>
                          </a:solidFill>
                          <a:effectLst/>
                        </a:rPr>
                        <a:t>C. Valenciana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50136">
                <a:tc vMerge="1">
                  <a:txBody>
                    <a:bodyPr/>
                    <a:lstStyle/>
                    <a:p>
                      <a:pPr lvl="0"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1000" b="1" kern="1200" dirty="0">
                          <a:solidFill>
                            <a:schemeClr val="tx1">
                              <a:lumMod val="85000"/>
                              <a:lumOff val="15000"/>
                            </a:schemeClr>
                          </a:solidFill>
                          <a:effectLst/>
                          <a:latin typeface="+mn-lt"/>
                          <a:ea typeface="+mn-ea"/>
                          <a:cs typeface="+mn-cs"/>
                        </a:rPr>
                        <a:t>Total</a:t>
                      </a: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1000" b="1" kern="1200" dirty="0">
                          <a:solidFill>
                            <a:schemeClr val="tx1">
                              <a:lumMod val="85000"/>
                              <a:lumOff val="15000"/>
                            </a:schemeClr>
                          </a:solidFill>
                          <a:effectLst/>
                          <a:latin typeface="+mn-lt"/>
                          <a:ea typeface="+mn-ea"/>
                          <a:cs typeface="+mn-cs"/>
                        </a:rPr>
                        <a:t>Regulares</a:t>
                      </a: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946159"/>
                  </a:ext>
                </a:extLst>
              </a:tr>
              <a:tr h="230248">
                <a:tc>
                  <a:txBody>
                    <a:bodyPr/>
                    <a:lstStyle/>
                    <a:p>
                      <a:pPr lvl="0" algn="just"/>
                      <a:r>
                        <a:rPr lang="es-ES" sz="900" dirty="0">
                          <a:solidFill>
                            <a:schemeClr val="tx1">
                              <a:lumMod val="85000"/>
                              <a:lumOff val="15000"/>
                            </a:schemeClr>
                          </a:solidFill>
                          <a:effectLst/>
                        </a:rPr>
                        <a:t>2019</a:t>
                      </a:r>
                      <a:endParaRPr lang="es-ES" sz="12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2.269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467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panose="020F0502020204030204" pitchFamily="34" charset="0"/>
                          <a:ea typeface="Times New Roman"/>
                          <a:cs typeface="Times New Roman" panose="02020603050405020304" pitchFamily="18" charset="0"/>
                        </a:rPr>
                        <a:t>233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395629"/>
                  </a:ext>
                </a:extLst>
              </a:tr>
              <a:tr h="230248">
                <a:tc>
                  <a:txBody>
                    <a:bodyPr/>
                    <a:lstStyle/>
                    <a:p>
                      <a:pPr lvl="0" algn="just"/>
                      <a:r>
                        <a:rPr lang="es-ES" sz="900">
                          <a:solidFill>
                            <a:schemeClr val="tx1">
                              <a:lumMod val="85000"/>
                              <a:lumOff val="15000"/>
                            </a:schemeClr>
                          </a:solidFill>
                          <a:effectLst/>
                        </a:rPr>
                        <a:t>2020</a:t>
                      </a:r>
                      <a:endParaRPr lang="es-ES" sz="120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2.260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450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kern="1200" dirty="0">
                          <a:solidFill>
                            <a:srgbClr val="404040"/>
                          </a:solidFill>
                          <a:effectLst/>
                          <a:latin typeface="Calibri" panose="020F0502020204030204" pitchFamily="34" charset="0"/>
                          <a:ea typeface="Times New Roman"/>
                          <a:cs typeface="Times New Roman" panose="02020603050405020304" pitchFamily="18" charset="0"/>
                        </a:rPr>
                        <a:t>239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795139"/>
                  </a:ext>
                </a:extLst>
              </a:tr>
              <a:tr h="230248">
                <a:tc>
                  <a:txBody>
                    <a:bodyPr/>
                    <a:lstStyle/>
                    <a:p>
                      <a:pPr lvl="0" algn="just"/>
                      <a:r>
                        <a:rPr lang="es-ES" sz="900">
                          <a:solidFill>
                            <a:schemeClr val="tx1">
                              <a:lumMod val="85000"/>
                              <a:lumOff val="15000"/>
                            </a:schemeClr>
                          </a:solidFill>
                          <a:effectLst/>
                        </a:rPr>
                        <a:t>2021</a:t>
                      </a:r>
                      <a:endParaRPr lang="es-ES" sz="120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2.375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474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panose="020F0502020204030204" pitchFamily="34" charset="0"/>
                          <a:ea typeface="Times New Roman"/>
                          <a:cs typeface="Times New Roman" panose="02020603050405020304" pitchFamily="18" charset="0"/>
                        </a:rPr>
                        <a:t>246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204979"/>
                  </a:ext>
                </a:extLst>
              </a:tr>
              <a:tr h="230248">
                <a:tc>
                  <a:txBody>
                    <a:bodyPr/>
                    <a:lstStyle/>
                    <a:p>
                      <a:pPr lvl="0" algn="just"/>
                      <a:r>
                        <a:rPr lang="es-ES" sz="900">
                          <a:solidFill>
                            <a:schemeClr val="tx1">
                              <a:lumMod val="85000"/>
                              <a:lumOff val="15000"/>
                            </a:schemeClr>
                          </a:solidFill>
                          <a:effectLst/>
                        </a:rPr>
                        <a:t>2022</a:t>
                      </a:r>
                      <a:endParaRPr lang="es-ES" sz="120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2.482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495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panose="020F0502020204030204" pitchFamily="34" charset="0"/>
                          <a:ea typeface="Times New Roman"/>
                          <a:cs typeface="Times New Roman" panose="02020603050405020304" pitchFamily="18" charset="0"/>
                        </a:rPr>
                        <a:t>251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309058"/>
                  </a:ext>
                </a:extLst>
              </a:tr>
              <a:tr h="230248">
                <a:tc>
                  <a:txBody>
                    <a:bodyPr/>
                    <a:lstStyle/>
                    <a:p>
                      <a:pPr lvl="0" algn="just"/>
                      <a:r>
                        <a:rPr lang="es-ES" sz="90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2023</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2.560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487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panose="020F0502020204030204" pitchFamily="34" charset="0"/>
                          <a:ea typeface="Times New Roman"/>
                          <a:cs typeface="Times New Roman" panose="02020603050405020304" pitchFamily="18" charset="0"/>
                        </a:rPr>
                        <a:t>248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71750"/>
                  </a:ext>
                </a:extLst>
              </a:tr>
              <a:tr h="230248">
                <a:tc>
                  <a:txBody>
                    <a:bodyPr/>
                    <a:lstStyle/>
                    <a:p>
                      <a:pPr lvl="0" algn="just"/>
                      <a:r>
                        <a:rPr lang="es-ES" sz="90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2024</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2.649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495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panose="020F0502020204030204" pitchFamily="34" charset="0"/>
                          <a:ea typeface="Times New Roman"/>
                          <a:cs typeface="Times New Roman" panose="02020603050405020304" pitchFamily="18" charset="0"/>
                        </a:rPr>
                        <a:t>273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014302"/>
                  </a:ext>
                </a:extLst>
              </a:tr>
            </a:tbl>
          </a:graphicData>
        </a:graphic>
      </p:graphicFrame>
      <p:sp>
        <p:nvSpPr>
          <p:cNvPr id="47" name="8 CuadroTexto">
            <a:extLst>
              <a:ext uri="{FF2B5EF4-FFF2-40B4-BE49-F238E27FC236}">
                <a16:creationId xmlns:a16="http://schemas.microsoft.com/office/drawing/2014/main" id="{35EEE5AC-4F32-1883-2194-BB3CD6819344}"/>
              </a:ext>
            </a:extLst>
          </p:cNvPr>
          <p:cNvSpPr txBox="1"/>
          <p:nvPr/>
        </p:nvSpPr>
        <p:spPr>
          <a:xfrm>
            <a:off x="306663" y="6759127"/>
            <a:ext cx="2419922" cy="430887"/>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Nº Exportadoras a Letonia</a:t>
            </a:r>
            <a:endParaRPr lang="es-ES" sz="1100" dirty="0">
              <a:solidFill>
                <a:srgbClr val="AF233B"/>
              </a:solidFill>
              <a:ea typeface="MS Mincho" panose="02020609040205080304" pitchFamily="49" charset="-128"/>
              <a:cs typeface="Times New Roman" panose="02020603050405020304" pitchFamily="18" charset="0"/>
            </a:endParaRPr>
          </a:p>
          <a:p>
            <a:endParaRPr lang="es-ES" sz="1100" dirty="0"/>
          </a:p>
        </p:txBody>
      </p:sp>
      <p:sp>
        <p:nvSpPr>
          <p:cNvPr id="48" name="11 CuadroTexto">
            <a:extLst>
              <a:ext uri="{FF2B5EF4-FFF2-40B4-BE49-F238E27FC236}">
                <a16:creationId xmlns:a16="http://schemas.microsoft.com/office/drawing/2014/main" id="{C61D1349-D580-29A9-7A1D-82F339D06DC4}"/>
              </a:ext>
            </a:extLst>
          </p:cNvPr>
          <p:cNvSpPr txBox="1"/>
          <p:nvPr/>
        </p:nvSpPr>
        <p:spPr>
          <a:xfrm>
            <a:off x="3605037" y="6777966"/>
            <a:ext cx="2589738" cy="430887"/>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Nº Importadoras de Letonia</a:t>
            </a:r>
            <a:endParaRPr lang="es-ES" sz="1100" dirty="0">
              <a:solidFill>
                <a:srgbClr val="AF233B"/>
              </a:solidFill>
              <a:ea typeface="MS Mincho" panose="02020609040205080304" pitchFamily="49" charset="-128"/>
              <a:cs typeface="Times New Roman" panose="02020603050405020304" pitchFamily="18" charset="0"/>
            </a:endParaRPr>
          </a:p>
          <a:p>
            <a:endParaRPr lang="es-ES" sz="1100" dirty="0"/>
          </a:p>
        </p:txBody>
      </p:sp>
      <p:graphicFrame>
        <p:nvGraphicFramePr>
          <p:cNvPr id="49" name="15 Tabla">
            <a:extLst>
              <a:ext uri="{FF2B5EF4-FFF2-40B4-BE49-F238E27FC236}">
                <a16:creationId xmlns:a16="http://schemas.microsoft.com/office/drawing/2014/main" id="{5C0AC3D6-C862-E65D-903F-EC65004C38E6}"/>
              </a:ext>
            </a:extLst>
          </p:cNvPr>
          <p:cNvGraphicFramePr>
            <a:graphicFrameLocks noGrp="1"/>
          </p:cNvGraphicFramePr>
          <p:nvPr/>
        </p:nvGraphicFramePr>
        <p:xfrm>
          <a:off x="3562570" y="7348484"/>
          <a:ext cx="2545756" cy="1760646"/>
        </p:xfrm>
        <a:graphic>
          <a:graphicData uri="http://schemas.openxmlformats.org/drawingml/2006/table">
            <a:tbl>
              <a:tblPr firstRow="1" firstCol="1" bandRow="1">
                <a:tableStyleId>{5C22544A-7EE6-4342-B048-85BDC9FD1C3A}</a:tableStyleId>
              </a:tblPr>
              <a:tblGrid>
                <a:gridCol w="678591">
                  <a:extLst>
                    <a:ext uri="{9D8B030D-6E8A-4147-A177-3AD203B41FA5}">
                      <a16:colId xmlns:a16="http://schemas.microsoft.com/office/drawing/2014/main" val="20000"/>
                    </a:ext>
                  </a:extLst>
                </a:gridCol>
                <a:gridCol w="856972">
                  <a:extLst>
                    <a:ext uri="{9D8B030D-6E8A-4147-A177-3AD203B41FA5}">
                      <a16:colId xmlns:a16="http://schemas.microsoft.com/office/drawing/2014/main" val="20001"/>
                    </a:ext>
                  </a:extLst>
                </a:gridCol>
                <a:gridCol w="1010193">
                  <a:extLst>
                    <a:ext uri="{9D8B030D-6E8A-4147-A177-3AD203B41FA5}">
                      <a16:colId xmlns:a16="http://schemas.microsoft.com/office/drawing/2014/main" val="20002"/>
                    </a:ext>
                  </a:extLst>
                </a:gridCol>
              </a:tblGrid>
              <a:tr h="352862">
                <a:tc>
                  <a:txBody>
                    <a:bodyPr/>
                    <a:lstStyle/>
                    <a:p>
                      <a:pPr lvl="0" algn="l"/>
                      <a:r>
                        <a:rPr lang="es-ES_tradnl" sz="1000" dirty="0">
                          <a:solidFill>
                            <a:schemeClr val="tx1">
                              <a:lumMod val="85000"/>
                              <a:lumOff val="15000"/>
                            </a:schemeClr>
                          </a:solidFill>
                          <a:effectLst/>
                        </a:rPr>
                        <a:t>año</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1000" dirty="0">
                          <a:solidFill>
                            <a:schemeClr val="tx1">
                              <a:lumMod val="85000"/>
                              <a:lumOff val="15000"/>
                            </a:schemeClr>
                          </a:solidFill>
                          <a:effectLst/>
                        </a:rPr>
                        <a:t>España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_tradnl" sz="1000" dirty="0">
                          <a:solidFill>
                            <a:schemeClr val="tx1">
                              <a:lumMod val="85000"/>
                              <a:lumOff val="15000"/>
                            </a:schemeClr>
                          </a:solidFill>
                          <a:effectLst/>
                        </a:rPr>
                        <a:t>C. Valenciana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32041">
                <a:tc>
                  <a:txBody>
                    <a:bodyPr/>
                    <a:lstStyle/>
                    <a:p>
                      <a:pPr lvl="0" algn="just"/>
                      <a:r>
                        <a:rPr lang="es-ES" sz="900" dirty="0">
                          <a:solidFill>
                            <a:schemeClr val="tx1">
                              <a:lumMod val="85000"/>
                              <a:lumOff val="15000"/>
                            </a:schemeClr>
                          </a:solidFill>
                          <a:effectLst/>
                        </a:rPr>
                        <a:t>2019</a:t>
                      </a:r>
                      <a:endParaRPr lang="es-ES" sz="12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670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r"/>
                      <a:r>
                        <a:rPr lang="es-ES" sz="900" kern="12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83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8185816"/>
                  </a:ext>
                </a:extLst>
              </a:tr>
              <a:tr h="232041">
                <a:tc>
                  <a:txBody>
                    <a:bodyPr/>
                    <a:lstStyle/>
                    <a:p>
                      <a:pPr lvl="0" algn="just"/>
                      <a:r>
                        <a:rPr lang="es-ES" sz="900">
                          <a:solidFill>
                            <a:schemeClr val="tx1">
                              <a:lumMod val="85000"/>
                              <a:lumOff val="15000"/>
                            </a:schemeClr>
                          </a:solidFill>
                          <a:effectLst/>
                        </a:rPr>
                        <a:t>2020</a:t>
                      </a:r>
                      <a:endParaRPr lang="es-ES" sz="120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kern="12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736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r"/>
                      <a:r>
                        <a:rPr lang="es-ES" sz="900" kern="12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86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522887"/>
                  </a:ext>
                </a:extLst>
              </a:tr>
              <a:tr h="232041">
                <a:tc>
                  <a:txBody>
                    <a:bodyPr/>
                    <a:lstStyle/>
                    <a:p>
                      <a:pPr lvl="0" algn="just"/>
                      <a:r>
                        <a:rPr lang="es-ES" sz="900">
                          <a:solidFill>
                            <a:schemeClr val="tx1">
                              <a:lumMod val="85000"/>
                              <a:lumOff val="15000"/>
                            </a:schemeClr>
                          </a:solidFill>
                          <a:effectLst/>
                        </a:rPr>
                        <a:t>2021</a:t>
                      </a:r>
                      <a:endParaRPr lang="es-ES" sz="120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825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80975" algn="r"/>
                      <a:r>
                        <a:rPr lang="es-ES" sz="900" kern="12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119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1396660"/>
                  </a:ext>
                </a:extLst>
              </a:tr>
              <a:tr h="232041">
                <a:tc>
                  <a:txBody>
                    <a:bodyPr/>
                    <a:lstStyle/>
                    <a:p>
                      <a:pPr lvl="0" algn="just"/>
                      <a:r>
                        <a:rPr lang="es-ES" sz="90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2022</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922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80975" indent="0" algn="r" defTabSz="685800" rtl="0" eaLnBrk="1" fontAlgn="auto" latinLnBrk="0" hangingPunct="1">
                        <a:lnSpc>
                          <a:spcPct val="100000"/>
                        </a:lnSpc>
                        <a:spcBef>
                          <a:spcPts val="0"/>
                        </a:spcBef>
                        <a:spcAft>
                          <a:spcPts val="0"/>
                        </a:spcAft>
                        <a:buClrTx/>
                        <a:buSzTx/>
                        <a:buFontTx/>
                        <a:buNone/>
                        <a:tabLst/>
                        <a:defRPr/>
                      </a:pPr>
                      <a:r>
                        <a:rPr lang="es-ES" sz="900" kern="12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122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2266703"/>
                  </a:ext>
                </a:extLst>
              </a:tr>
              <a:tr h="232041">
                <a:tc>
                  <a:txBody>
                    <a:bodyPr/>
                    <a:lstStyle/>
                    <a:p>
                      <a:pPr lvl="0" algn="just"/>
                      <a:r>
                        <a:rPr lang="es-ES" sz="90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2023</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1.014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80975" indent="0" algn="r" defTabSz="685800" rtl="0" eaLnBrk="1" fontAlgn="auto" latinLnBrk="0" hangingPunct="1">
                        <a:lnSpc>
                          <a:spcPct val="100000"/>
                        </a:lnSpc>
                        <a:spcBef>
                          <a:spcPts val="0"/>
                        </a:spcBef>
                        <a:spcAft>
                          <a:spcPts val="0"/>
                        </a:spcAft>
                        <a:buClrTx/>
                        <a:buSzTx/>
                        <a:buFontTx/>
                        <a:buNone/>
                        <a:tabLst/>
                        <a:defRPr/>
                      </a:pPr>
                      <a:r>
                        <a:rPr lang="es-ES" sz="900" dirty="0">
                          <a:effectLst/>
                          <a:latin typeface="+mn-lt"/>
                          <a:ea typeface="MS Mincho" panose="02020609040205080304" pitchFamily="49" charset="-128"/>
                          <a:cs typeface="Times New Roman" panose="02020603050405020304" pitchFamily="18" charset="0"/>
                        </a:rPr>
                        <a:t>143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0514902"/>
                  </a:ext>
                </a:extLst>
              </a:tr>
              <a:tr h="232041">
                <a:tc>
                  <a:txBody>
                    <a:bodyPr/>
                    <a:lstStyle/>
                    <a:p>
                      <a:pPr lvl="0" algn="just"/>
                      <a:r>
                        <a:rPr lang="es-ES" sz="90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2024</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9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1.134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80975" indent="0" algn="r" defTabSz="685800" rtl="0" eaLnBrk="1" fontAlgn="auto" latinLnBrk="0" hangingPunct="1">
                        <a:lnSpc>
                          <a:spcPct val="100000"/>
                        </a:lnSpc>
                        <a:spcBef>
                          <a:spcPts val="0"/>
                        </a:spcBef>
                        <a:spcAft>
                          <a:spcPts val="0"/>
                        </a:spcAft>
                        <a:buClrTx/>
                        <a:buSzTx/>
                        <a:buFontTx/>
                        <a:buNone/>
                        <a:tabLst/>
                        <a:defRPr/>
                      </a:pPr>
                      <a:r>
                        <a:rPr lang="es-ES" sz="900" dirty="0">
                          <a:effectLst/>
                          <a:latin typeface="+mn-lt"/>
                          <a:ea typeface="MS Mincho" panose="02020609040205080304" pitchFamily="49" charset="-128"/>
                          <a:cs typeface="Times New Roman" panose="02020603050405020304" pitchFamily="18" charset="0"/>
                        </a:rPr>
                        <a:t>155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914771"/>
                  </a:ext>
                </a:extLst>
              </a:tr>
            </a:tbl>
          </a:graphicData>
        </a:graphic>
      </p:graphicFrame>
      <p:graphicFrame>
        <p:nvGraphicFramePr>
          <p:cNvPr id="3" name="Gráfico 9">
            <a:extLst>
              <a:ext uri="{FF2B5EF4-FFF2-40B4-BE49-F238E27FC236}">
                <a16:creationId xmlns:a16="http://schemas.microsoft.com/office/drawing/2014/main" id="{E92B27FB-C0E3-1E02-045C-0735CBC2A6C1}"/>
              </a:ext>
            </a:extLst>
          </p:cNvPr>
          <p:cNvGraphicFramePr/>
          <p:nvPr/>
        </p:nvGraphicFramePr>
        <p:xfrm>
          <a:off x="409546" y="1721738"/>
          <a:ext cx="3019454" cy="22273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áfico 9">
            <a:extLst>
              <a:ext uri="{FF2B5EF4-FFF2-40B4-BE49-F238E27FC236}">
                <a16:creationId xmlns:a16="http://schemas.microsoft.com/office/drawing/2014/main" id="{750AE00E-757F-5081-3153-1EAEB53DCD11}"/>
              </a:ext>
            </a:extLst>
          </p:cNvPr>
          <p:cNvGraphicFramePr/>
          <p:nvPr/>
        </p:nvGraphicFramePr>
        <p:xfrm>
          <a:off x="3562570" y="1756280"/>
          <a:ext cx="2988767" cy="2194350"/>
        </p:xfrm>
        <a:graphic>
          <a:graphicData uri="http://schemas.openxmlformats.org/drawingml/2006/chart">
            <c:chart xmlns:c="http://schemas.openxmlformats.org/drawingml/2006/chart" xmlns:r="http://schemas.openxmlformats.org/officeDocument/2006/relationships" r:id="rId6"/>
          </a:graphicData>
        </a:graphic>
      </p:graphicFrame>
      <p:sp>
        <p:nvSpPr>
          <p:cNvPr id="7" name="18 CuadroTexto">
            <a:extLst>
              <a:ext uri="{FF2B5EF4-FFF2-40B4-BE49-F238E27FC236}">
                <a16:creationId xmlns:a16="http://schemas.microsoft.com/office/drawing/2014/main" id="{61FE4F35-C45C-3DE0-BF8B-A4BE544F7742}"/>
              </a:ext>
            </a:extLst>
          </p:cNvPr>
          <p:cNvSpPr txBox="1"/>
          <p:nvPr/>
        </p:nvSpPr>
        <p:spPr>
          <a:xfrm>
            <a:off x="306663" y="9132584"/>
            <a:ext cx="2459618" cy="215444"/>
          </a:xfrm>
          <a:prstGeom prst="rect">
            <a:avLst/>
          </a:prstGeom>
          <a:noFill/>
        </p:spPr>
        <p:txBody>
          <a:bodyPr wrap="square" rtlCol="0">
            <a:spAutoFit/>
          </a:bodyPr>
          <a:lstStyle/>
          <a:p>
            <a:r>
              <a:rPr lang="es-ES" sz="800" dirty="0">
                <a:solidFill>
                  <a:schemeClr val="bg1">
                    <a:lumMod val="50000"/>
                  </a:schemeClr>
                </a:solidFill>
              </a:rPr>
              <a:t>Fuente: Secretaria de Estado de Comercio</a:t>
            </a:r>
          </a:p>
        </p:txBody>
      </p:sp>
      <p:sp>
        <p:nvSpPr>
          <p:cNvPr id="8" name="CuadroTexto 7">
            <a:extLst>
              <a:ext uri="{FF2B5EF4-FFF2-40B4-BE49-F238E27FC236}">
                <a16:creationId xmlns:a16="http://schemas.microsoft.com/office/drawing/2014/main" id="{F169CB3E-1BD5-ED00-FFD5-535097B48CD4}"/>
              </a:ext>
            </a:extLst>
          </p:cNvPr>
          <p:cNvSpPr txBox="1"/>
          <p:nvPr/>
        </p:nvSpPr>
        <p:spPr>
          <a:xfrm>
            <a:off x="451915" y="465616"/>
            <a:ext cx="5257024" cy="461665"/>
          </a:xfrm>
          <a:prstGeom prst="rect">
            <a:avLst/>
          </a:prstGeom>
          <a:noFill/>
        </p:spPr>
        <p:txBody>
          <a:bodyPr wrap="square">
            <a:spAutoFit/>
          </a:bodyPr>
          <a:lstStyle/>
          <a:p>
            <a:pPr algn="ctr"/>
            <a:r>
              <a:rPr lang="es-ES" sz="1200" i="1" dirty="0"/>
              <a:t>Letonia es el </a:t>
            </a:r>
            <a:r>
              <a:rPr lang="es-ES" sz="1200" b="1" i="1" dirty="0">
                <a:solidFill>
                  <a:srgbClr val="FF0000"/>
                </a:solidFill>
              </a:rPr>
              <a:t>34º </a:t>
            </a:r>
            <a:r>
              <a:rPr lang="es-ES" sz="1200" b="1" i="1" dirty="0"/>
              <a:t>mercado cliente </a:t>
            </a:r>
            <a:r>
              <a:rPr lang="es-ES" sz="1200" i="1" dirty="0"/>
              <a:t>y el </a:t>
            </a:r>
            <a:r>
              <a:rPr lang="es-ES" sz="1200" b="1" i="1" dirty="0">
                <a:solidFill>
                  <a:srgbClr val="FF0000"/>
                </a:solidFill>
              </a:rPr>
              <a:t>29º</a:t>
            </a:r>
            <a:r>
              <a:rPr lang="es-ES" sz="1200" i="1" dirty="0"/>
              <a:t> </a:t>
            </a:r>
            <a:r>
              <a:rPr lang="es-ES" sz="1200" b="1" i="1" dirty="0"/>
              <a:t>proveedor en Europa </a:t>
            </a:r>
            <a:r>
              <a:rPr lang="es-ES" sz="1200" i="1" dirty="0"/>
              <a:t>para la Comunidad Valencia.  </a:t>
            </a:r>
          </a:p>
        </p:txBody>
      </p:sp>
    </p:spTree>
    <p:extLst>
      <p:ext uri="{BB962C8B-B14F-4D97-AF65-F5344CB8AC3E}">
        <p14:creationId xmlns:p14="http://schemas.microsoft.com/office/powerpoint/2010/main" val="380899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D12067-BA7F-C504-2B30-DFB4952980C5}"/>
              </a:ext>
            </a:extLst>
          </p:cNvPr>
          <p:cNvSpPr/>
          <p:nvPr/>
        </p:nvSpPr>
        <p:spPr>
          <a:xfrm rot="5400000">
            <a:off x="3324526" y="-2014865"/>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0A9AD74C-EC3F-0DF3-A11E-E9CABAAF98C1}"/>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Tabla 7">
            <a:extLst>
              <a:ext uri="{FF2B5EF4-FFF2-40B4-BE49-F238E27FC236}">
                <a16:creationId xmlns:a16="http://schemas.microsoft.com/office/drawing/2014/main" id="{ACDA4036-F421-8641-1B47-5CBF792CA408}"/>
              </a:ext>
            </a:extLst>
          </p:cNvPr>
          <p:cNvGraphicFramePr>
            <a:graphicFrameLocks noGrp="1"/>
          </p:cNvGraphicFramePr>
          <p:nvPr/>
        </p:nvGraphicFramePr>
        <p:xfrm>
          <a:off x="228600" y="6891262"/>
          <a:ext cx="3068155" cy="2396862"/>
        </p:xfrm>
        <a:graphic>
          <a:graphicData uri="http://schemas.openxmlformats.org/drawingml/2006/table">
            <a:tbl>
              <a:tblPr firstRow="1" firstCol="1" bandRow="1">
                <a:tableStyleId>{5C22544A-7EE6-4342-B048-85BDC9FD1C3A}</a:tableStyleId>
              </a:tblPr>
              <a:tblGrid>
                <a:gridCol w="1808496">
                  <a:extLst>
                    <a:ext uri="{9D8B030D-6E8A-4147-A177-3AD203B41FA5}">
                      <a16:colId xmlns:a16="http://schemas.microsoft.com/office/drawing/2014/main" val="463170641"/>
                    </a:ext>
                  </a:extLst>
                </a:gridCol>
                <a:gridCol w="723939">
                  <a:extLst>
                    <a:ext uri="{9D8B030D-6E8A-4147-A177-3AD203B41FA5}">
                      <a16:colId xmlns:a16="http://schemas.microsoft.com/office/drawing/2014/main" val="2317935381"/>
                    </a:ext>
                  </a:extLst>
                </a:gridCol>
                <a:gridCol w="535720">
                  <a:extLst>
                    <a:ext uri="{9D8B030D-6E8A-4147-A177-3AD203B41FA5}">
                      <a16:colId xmlns:a16="http://schemas.microsoft.com/office/drawing/2014/main" val="783403570"/>
                    </a:ext>
                  </a:extLst>
                </a:gridCol>
              </a:tblGrid>
              <a:tr h="402752">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VALENCIA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rPr>
                        <a:t>Miles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24/23</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5842">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5.103</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177,7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5842">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Vino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4.796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860182"/>
                  </a:ext>
                </a:extLst>
              </a:tr>
              <a:tr h="135842">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3.489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337866"/>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Vehículos automóviles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2.397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558420"/>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1.357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-26,6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Papel y cartón,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950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Muebles y somieres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804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-12,7</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Combustible</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625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29,9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Jabón y productos limpieza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456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Aceites esenciales, cosmética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445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-29,3</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610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 Cementos, insecticidas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412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52,8</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610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Juguetes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346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439,7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Productos de </a:t>
                      </a:r>
                      <a:r>
                        <a:rPr lang="es-ES" sz="750" b="0" i="0" dirty="0" err="1">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panaderia</a:t>
                      </a:r>
                      <a:endPar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332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-26,5</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exportaciones a Letonia</a:t>
                      </a:r>
                      <a:endPar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24.569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6,0</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803788"/>
                  </a:ext>
                </a:extLst>
              </a:tr>
            </a:tbl>
          </a:graphicData>
        </a:graphic>
      </p:graphicFrame>
      <p:graphicFrame>
        <p:nvGraphicFramePr>
          <p:cNvPr id="9" name="Tabla 8">
            <a:extLst>
              <a:ext uri="{FF2B5EF4-FFF2-40B4-BE49-F238E27FC236}">
                <a16:creationId xmlns:a16="http://schemas.microsoft.com/office/drawing/2014/main" id="{B739F0B3-9D5B-58E5-8749-D38E3C4AC040}"/>
              </a:ext>
            </a:extLst>
          </p:cNvPr>
          <p:cNvGraphicFramePr>
            <a:graphicFrameLocks noGrp="1"/>
          </p:cNvGraphicFramePr>
          <p:nvPr/>
        </p:nvGraphicFramePr>
        <p:xfrm>
          <a:off x="3561245" y="6886753"/>
          <a:ext cx="3068155" cy="2407075"/>
        </p:xfrm>
        <a:graphic>
          <a:graphicData uri="http://schemas.openxmlformats.org/drawingml/2006/table">
            <a:tbl>
              <a:tblPr firstRow="1" firstCol="1" bandRow="1">
                <a:tableStyleId>{5C22544A-7EE6-4342-B048-85BDC9FD1C3A}</a:tableStyleId>
              </a:tblPr>
              <a:tblGrid>
                <a:gridCol w="1769298">
                  <a:extLst>
                    <a:ext uri="{9D8B030D-6E8A-4147-A177-3AD203B41FA5}">
                      <a16:colId xmlns:a16="http://schemas.microsoft.com/office/drawing/2014/main" val="463170641"/>
                    </a:ext>
                  </a:extLst>
                </a:gridCol>
                <a:gridCol w="766423">
                  <a:extLst>
                    <a:ext uri="{9D8B030D-6E8A-4147-A177-3AD203B41FA5}">
                      <a16:colId xmlns:a16="http://schemas.microsoft.com/office/drawing/2014/main" val="2317935381"/>
                    </a:ext>
                  </a:extLst>
                </a:gridCol>
                <a:gridCol w="532434">
                  <a:extLst>
                    <a:ext uri="{9D8B030D-6E8A-4147-A177-3AD203B41FA5}">
                      <a16:colId xmlns:a16="http://schemas.microsoft.com/office/drawing/2014/main" val="783403570"/>
                    </a:ext>
                  </a:extLst>
                </a:gridCol>
              </a:tblGrid>
              <a:tr h="38077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VALENCIA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24/23</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43991">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Turba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3.520</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42,4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3.485</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201,7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722874"/>
                  </a:ext>
                </a:extLst>
              </a:tr>
              <a:tr h="143991">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Madera y sus manufacturas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3.359</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18,5</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65605"/>
                  </a:ext>
                </a:extLst>
              </a:tr>
              <a:tr h="143991">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Arenas naturales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2.117</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48,8</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30127"/>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Artículos para salas de juego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1.835</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21926"/>
                  </a:ext>
                </a:extLst>
              </a:tr>
              <a:tr h="143991">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Manufacturas de piedra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871</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-8,6</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0651156"/>
                  </a:ext>
                </a:extLst>
              </a:tr>
              <a:tr h="143991">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Productos químicos orgánicos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529</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176,5</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0389971"/>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Perfumería y cosmética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459</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-24,7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653959"/>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Partes y accesorios </a:t>
                      </a:r>
                      <a:r>
                        <a:rPr lang="es-ES" sz="750" b="0" i="0" dirty="0" err="1">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maq</a:t>
                      </a: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 informáticas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435</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6828"/>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Alcohol etílico y cerveza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420</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-72,4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713652"/>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Vidrio flotado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358</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Cacao y sus preparaciones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214</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67,2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Relojería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147</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importaciones de Letonia</a:t>
                      </a:r>
                      <a:endPar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18.271</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50,2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10" name="Tabla 9">
            <a:extLst>
              <a:ext uri="{FF2B5EF4-FFF2-40B4-BE49-F238E27FC236}">
                <a16:creationId xmlns:a16="http://schemas.microsoft.com/office/drawing/2014/main" id="{EC37B043-8679-26C6-FD36-0949E7147F14}"/>
              </a:ext>
            </a:extLst>
          </p:cNvPr>
          <p:cNvGraphicFramePr>
            <a:graphicFrameLocks noGrp="1"/>
          </p:cNvGraphicFramePr>
          <p:nvPr/>
        </p:nvGraphicFramePr>
        <p:xfrm>
          <a:off x="222624" y="4194637"/>
          <a:ext cx="3068154" cy="2457215"/>
        </p:xfrm>
        <a:graphic>
          <a:graphicData uri="http://schemas.openxmlformats.org/drawingml/2006/table">
            <a:tbl>
              <a:tblPr firstRow="1" firstCol="1" bandRow="1">
                <a:tableStyleId>{5C22544A-7EE6-4342-B048-85BDC9FD1C3A}</a:tableStyleId>
              </a:tblPr>
              <a:tblGrid>
                <a:gridCol w="1857284">
                  <a:extLst>
                    <a:ext uri="{9D8B030D-6E8A-4147-A177-3AD203B41FA5}">
                      <a16:colId xmlns:a16="http://schemas.microsoft.com/office/drawing/2014/main" val="463170641"/>
                    </a:ext>
                  </a:extLst>
                </a:gridCol>
                <a:gridCol w="723375">
                  <a:extLst>
                    <a:ext uri="{9D8B030D-6E8A-4147-A177-3AD203B41FA5}">
                      <a16:colId xmlns:a16="http://schemas.microsoft.com/office/drawing/2014/main" val="2317935381"/>
                    </a:ext>
                  </a:extLst>
                </a:gridCol>
                <a:gridCol w="487495">
                  <a:extLst>
                    <a:ext uri="{9D8B030D-6E8A-4147-A177-3AD203B41FA5}">
                      <a16:colId xmlns:a16="http://schemas.microsoft.com/office/drawing/2014/main" val="783403570"/>
                    </a:ext>
                  </a:extLst>
                </a:gridCol>
              </a:tblGrid>
              <a:tr h="412717">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COMUNIDAD  VALENCIANA</a:t>
                      </a:r>
                      <a:endParaRPr lang="es-E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24/23</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85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14.733</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0,8</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8562">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5.154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173,4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642326"/>
                  </a:ext>
                </a:extLst>
              </a:tr>
              <a:tr h="138562">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Vino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4.829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0379822"/>
                  </a:ext>
                </a:extLst>
              </a:tr>
              <a:tr h="138562">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Productos cerámicos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3.385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-12,7</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Vehículos automóviles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2.426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1.551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-28,1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Muebles y somieres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1.213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-20,8</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1.140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Papel y cartón,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1.117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-30,5</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Conservas de fruta y verdura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950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9025">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Combustible </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712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-13,6</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49025">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Aceites esenciales, cosmética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625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29,9</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902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Calzado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571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-24,1</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exportaciones a Letonia</a:t>
                      </a:r>
                      <a:endPar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45.533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1,6</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630014"/>
                  </a:ext>
                </a:extLst>
              </a:tr>
            </a:tbl>
          </a:graphicData>
        </a:graphic>
      </p:graphicFrame>
      <p:graphicFrame>
        <p:nvGraphicFramePr>
          <p:cNvPr id="11" name="Tabla 10">
            <a:extLst>
              <a:ext uri="{FF2B5EF4-FFF2-40B4-BE49-F238E27FC236}">
                <a16:creationId xmlns:a16="http://schemas.microsoft.com/office/drawing/2014/main" id="{96FD42E0-DC26-D9F0-9E5D-EBF1302B9741}"/>
              </a:ext>
            </a:extLst>
          </p:cNvPr>
          <p:cNvGraphicFramePr>
            <a:graphicFrameLocks noGrp="1"/>
          </p:cNvGraphicFramePr>
          <p:nvPr/>
        </p:nvGraphicFramePr>
        <p:xfrm>
          <a:off x="3571073" y="4196778"/>
          <a:ext cx="3068155" cy="2457215"/>
        </p:xfrm>
        <a:graphic>
          <a:graphicData uri="http://schemas.openxmlformats.org/drawingml/2006/table">
            <a:tbl>
              <a:tblPr firstRow="1" firstCol="1" bandRow="1">
                <a:tableStyleId>{5C22544A-7EE6-4342-B048-85BDC9FD1C3A}</a:tableStyleId>
              </a:tblPr>
              <a:tblGrid>
                <a:gridCol w="1826151">
                  <a:extLst>
                    <a:ext uri="{9D8B030D-6E8A-4147-A177-3AD203B41FA5}">
                      <a16:colId xmlns:a16="http://schemas.microsoft.com/office/drawing/2014/main" val="463170641"/>
                    </a:ext>
                  </a:extLst>
                </a:gridCol>
                <a:gridCol w="615555">
                  <a:extLst>
                    <a:ext uri="{9D8B030D-6E8A-4147-A177-3AD203B41FA5}">
                      <a16:colId xmlns:a16="http://schemas.microsoft.com/office/drawing/2014/main" val="2317935381"/>
                    </a:ext>
                  </a:extLst>
                </a:gridCol>
                <a:gridCol w="626449">
                  <a:extLst>
                    <a:ext uri="{9D8B030D-6E8A-4147-A177-3AD203B41FA5}">
                      <a16:colId xmlns:a16="http://schemas.microsoft.com/office/drawing/2014/main" val="783403570"/>
                    </a:ext>
                  </a:extLst>
                </a:gridCol>
              </a:tblGrid>
              <a:tr h="421696">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COMUNIDAD VALENCIANA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24/23</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Madera y sus manufacturas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9.240</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46,7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Filamentos sintéticos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8.370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177,11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2817825"/>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4.013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110,1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133398"/>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Turba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3.691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34,4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2986163"/>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Arenas naturales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2.521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60,4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358205"/>
                  </a:ext>
                </a:extLst>
              </a:tr>
              <a:tr h="1415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Artículos para salas de juego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1.835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28218"/>
                  </a:ext>
                </a:extLst>
              </a:tr>
              <a:tr h="1415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Manufactura de piedra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871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-8,7</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742200"/>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Perfumería y cosmética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797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5276612"/>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707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Productos químicos orgánicos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530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175,2</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Partes y accesorios </a:t>
                      </a:r>
                      <a:r>
                        <a:rPr lang="es-ES" sz="750" b="0" i="0" dirty="0" err="1">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maq</a:t>
                      </a: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 informáticas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438</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Alcohol etílico y cerveza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426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-72,2</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2267">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Vidrio flotado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372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importaciones de Letonia</a:t>
                      </a:r>
                      <a:endPar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35.297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52,3</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12" name="Tabla 11">
            <a:extLst>
              <a:ext uri="{FF2B5EF4-FFF2-40B4-BE49-F238E27FC236}">
                <a16:creationId xmlns:a16="http://schemas.microsoft.com/office/drawing/2014/main" id="{31B3CB24-F55B-3376-F81A-4BACF8AC5D4E}"/>
              </a:ext>
            </a:extLst>
          </p:cNvPr>
          <p:cNvGraphicFramePr>
            <a:graphicFrameLocks noGrp="1"/>
          </p:cNvGraphicFramePr>
          <p:nvPr/>
        </p:nvGraphicFramePr>
        <p:xfrm>
          <a:off x="227827" y="1625158"/>
          <a:ext cx="3068155" cy="2358013"/>
        </p:xfrm>
        <a:graphic>
          <a:graphicData uri="http://schemas.openxmlformats.org/drawingml/2006/table">
            <a:tbl>
              <a:tblPr firstRow="1" firstCol="1" bandRow="1">
                <a:tableStyleId>{5C22544A-7EE6-4342-B048-85BDC9FD1C3A}</a:tableStyleId>
              </a:tblPr>
              <a:tblGrid>
                <a:gridCol w="1752129">
                  <a:extLst>
                    <a:ext uri="{9D8B030D-6E8A-4147-A177-3AD203B41FA5}">
                      <a16:colId xmlns:a16="http://schemas.microsoft.com/office/drawing/2014/main" val="463170641"/>
                    </a:ext>
                  </a:extLst>
                </a:gridCol>
                <a:gridCol w="783592">
                  <a:extLst>
                    <a:ext uri="{9D8B030D-6E8A-4147-A177-3AD203B41FA5}">
                      <a16:colId xmlns:a16="http://schemas.microsoft.com/office/drawing/2014/main" val="2317935381"/>
                    </a:ext>
                  </a:extLst>
                </a:gridCol>
                <a:gridCol w="532434">
                  <a:extLst>
                    <a:ext uri="{9D8B030D-6E8A-4147-A177-3AD203B41FA5}">
                      <a16:colId xmlns:a16="http://schemas.microsoft.com/office/drawing/2014/main" val="783403570"/>
                    </a:ext>
                  </a:extLst>
                </a:gridCol>
              </a:tblGrid>
              <a:tr h="38077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ESPAÑA</a:t>
                      </a:r>
                      <a:endParaRPr lang="es-E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24/23</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1946">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Vehículos automóviles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46.214</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-2,3</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1946">
                <a:tc>
                  <a:txBody>
                    <a:bodyPr/>
                    <a:lstStyle/>
                    <a:p>
                      <a:pPr algn="l"/>
                      <a:r>
                        <a:rPr lang="es-ES" sz="750" b="0" i="0"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Aparatos y material eléctrico</a:t>
                      </a:r>
                      <a:endPar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29.913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Armas y municiones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22.364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-2,2</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20.452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25,1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Aceites esenciales, cosmética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20.049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-14,0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18661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Bebidas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18.340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Aeronaves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15.272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-7,4</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Manufacturas de hierro o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10.652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3,2</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Productos cerámicos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8.425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22,3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8.217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13,5</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Prendas de vestir no de punto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8.211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-5,0</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Prendas de vestir de punto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7.481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9,7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3257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exportaciones a Letonia</a:t>
                      </a:r>
                      <a:endPar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332.745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6,7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520401"/>
                  </a:ext>
                </a:extLst>
              </a:tr>
            </a:tbl>
          </a:graphicData>
        </a:graphic>
      </p:graphicFrame>
      <p:graphicFrame>
        <p:nvGraphicFramePr>
          <p:cNvPr id="13" name="Tabla 12">
            <a:extLst>
              <a:ext uri="{FF2B5EF4-FFF2-40B4-BE49-F238E27FC236}">
                <a16:creationId xmlns:a16="http://schemas.microsoft.com/office/drawing/2014/main" id="{BFF53994-B18A-D027-6588-767A947EA84A}"/>
              </a:ext>
            </a:extLst>
          </p:cNvPr>
          <p:cNvGraphicFramePr>
            <a:graphicFrameLocks noGrp="1"/>
          </p:cNvGraphicFramePr>
          <p:nvPr/>
        </p:nvGraphicFramePr>
        <p:xfrm>
          <a:off x="3571073" y="1621997"/>
          <a:ext cx="3068155" cy="2386974"/>
        </p:xfrm>
        <a:graphic>
          <a:graphicData uri="http://schemas.openxmlformats.org/drawingml/2006/table">
            <a:tbl>
              <a:tblPr firstRow="1" firstCol="1" bandRow="1">
                <a:tableStyleId>{5C22544A-7EE6-4342-B048-85BDC9FD1C3A}</a:tableStyleId>
              </a:tblPr>
              <a:tblGrid>
                <a:gridCol w="1759789">
                  <a:extLst>
                    <a:ext uri="{9D8B030D-6E8A-4147-A177-3AD203B41FA5}">
                      <a16:colId xmlns:a16="http://schemas.microsoft.com/office/drawing/2014/main" val="463170641"/>
                    </a:ext>
                  </a:extLst>
                </a:gridCol>
                <a:gridCol w="704300">
                  <a:extLst>
                    <a:ext uri="{9D8B030D-6E8A-4147-A177-3AD203B41FA5}">
                      <a16:colId xmlns:a16="http://schemas.microsoft.com/office/drawing/2014/main" val="2317935381"/>
                    </a:ext>
                  </a:extLst>
                </a:gridCol>
                <a:gridCol w="604066">
                  <a:extLst>
                    <a:ext uri="{9D8B030D-6E8A-4147-A177-3AD203B41FA5}">
                      <a16:colId xmlns:a16="http://schemas.microsoft.com/office/drawing/2014/main" val="783403570"/>
                    </a:ext>
                  </a:extLst>
                </a:gridCol>
              </a:tblGrid>
              <a:tr h="38077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ESPAÑA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rPr>
                        <a:t>Miles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24/23</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319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Trigo y avena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34.875</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-72,0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1946">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Madera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26.849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20,2</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Hortalizas de vaina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17.328</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-15,7</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14.887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479,2</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12.479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Combustible</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12.315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Residuos industria alimentaria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11.444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-43,3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Filamentos sintéticos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8.822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174,9</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Maquinaria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8.771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-14,3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70871">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Vehículos automóviles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7.306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-58,5</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Plantas y semillas de soja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6.607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52,3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Alcohol etílico y cerveza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6.082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-10,2</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r h="141910">
                <a:tc>
                  <a:txBody>
                    <a:bodyPr/>
                    <a:lstStyle/>
                    <a:p>
                      <a:pPr algn="l"/>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Perfumes y cosmética </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5.903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rPr>
                        <a:t>-12,2</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3257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importaciones de  Letonia</a:t>
                      </a:r>
                      <a:endPar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220.001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-28,7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520401"/>
                  </a:ext>
                </a:extLst>
              </a:tr>
            </a:tbl>
          </a:graphicData>
        </a:graphic>
      </p:graphicFrame>
      <p:grpSp>
        <p:nvGrpSpPr>
          <p:cNvPr id="15" name="Grupo 14">
            <a:extLst>
              <a:ext uri="{FF2B5EF4-FFF2-40B4-BE49-F238E27FC236}">
                <a16:creationId xmlns:a16="http://schemas.microsoft.com/office/drawing/2014/main" id="{DF05F2E7-A66C-00FF-5D57-9FA7028106C8}"/>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3EA9D3EC-0C02-D770-93C4-2D91FA7A8CB0}"/>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59A7C65F-AFC8-4442-D540-B57CBCF8D954}"/>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3EB6B985-A7B3-D420-0DA1-96975FE3096A}"/>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BB0DF2D7-7794-127C-3648-23695C44932F}"/>
              </a:ext>
            </a:extLst>
          </p:cNvPr>
          <p:cNvPicPr>
            <a:picLocks noChangeAspect="1"/>
          </p:cNvPicPr>
          <p:nvPr/>
        </p:nvPicPr>
        <p:blipFill>
          <a:blip r:embed="rId2"/>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AE28C0CB-115F-2959-33C0-073B9A2D29A3}"/>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Octubre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1" name="1 Marcador de número de diapositiva">
            <a:extLst>
              <a:ext uri="{FF2B5EF4-FFF2-40B4-BE49-F238E27FC236}">
                <a16:creationId xmlns:a16="http://schemas.microsoft.com/office/drawing/2014/main" id="{79CB8DDE-10D9-BE0C-3840-9207C77C9DBC}"/>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6</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1A3F27D6-2C7B-448F-455B-4CCFDA82C9A2}"/>
              </a:ext>
            </a:extLst>
          </p:cNvPr>
          <p:cNvSpPr txBox="1"/>
          <p:nvPr/>
        </p:nvSpPr>
        <p:spPr>
          <a:xfrm>
            <a:off x="844215" y="1041473"/>
            <a:ext cx="5189221"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Principales Productos Exportados e Importados con Letonia</a:t>
            </a:r>
          </a:p>
        </p:txBody>
      </p:sp>
      <p:sp>
        <p:nvSpPr>
          <p:cNvPr id="25" name="CuadroTexto 24">
            <a:extLst>
              <a:ext uri="{FF2B5EF4-FFF2-40B4-BE49-F238E27FC236}">
                <a16:creationId xmlns:a16="http://schemas.microsoft.com/office/drawing/2014/main" id="{F44FAF34-CCCA-7400-90BA-4CCA717F99C6}"/>
              </a:ext>
            </a:extLst>
          </p:cNvPr>
          <p:cNvSpPr txBox="1"/>
          <p:nvPr/>
        </p:nvSpPr>
        <p:spPr>
          <a:xfrm>
            <a:off x="2629199" y="1343313"/>
            <a:ext cx="1619252" cy="246221"/>
          </a:xfrm>
          <a:prstGeom prst="rect">
            <a:avLst/>
          </a:prstGeom>
          <a:noFill/>
        </p:spPr>
        <p:txBody>
          <a:bodyPr wrap="square">
            <a:spAutoFit/>
          </a:bodyPr>
          <a:lstStyle/>
          <a:p>
            <a:pPr algn="ctr"/>
            <a:r>
              <a:rPr lang="es-ES_tradnl" sz="1000" b="1" i="1" dirty="0">
                <a:solidFill>
                  <a:schemeClr val="tx1">
                    <a:lumMod val="75000"/>
                    <a:lumOff val="25000"/>
                  </a:schemeClr>
                </a:solidFill>
                <a:latin typeface="Aptos" panose="020B0004020202020204" pitchFamily="34" charset="0"/>
                <a:cs typeface="Calibri" panose="020F0502020204030204" pitchFamily="34" charset="0"/>
              </a:rPr>
              <a:t>Enero – diciembre 2024</a:t>
            </a:r>
          </a:p>
        </p:txBody>
      </p:sp>
      <p:pic>
        <p:nvPicPr>
          <p:cNvPr id="3" name="Gráfico 2" descr="Bombilla y equipo contorno">
            <a:extLst>
              <a:ext uri="{FF2B5EF4-FFF2-40B4-BE49-F238E27FC236}">
                <a16:creationId xmlns:a16="http://schemas.microsoft.com/office/drawing/2014/main" id="{E036E107-BA3F-D18F-26FF-EC80D4B295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9050" y="305001"/>
            <a:ext cx="439209" cy="439209"/>
          </a:xfrm>
          <a:prstGeom prst="rect">
            <a:avLst/>
          </a:prstGeom>
        </p:spPr>
      </p:pic>
      <p:sp>
        <p:nvSpPr>
          <p:cNvPr id="6" name="CuadroTexto 5">
            <a:extLst>
              <a:ext uri="{FF2B5EF4-FFF2-40B4-BE49-F238E27FC236}">
                <a16:creationId xmlns:a16="http://schemas.microsoft.com/office/drawing/2014/main" id="{E114DA2A-7EE4-FA7B-4DE0-B5499807F60A}"/>
              </a:ext>
            </a:extLst>
          </p:cNvPr>
          <p:cNvSpPr txBox="1"/>
          <p:nvPr/>
        </p:nvSpPr>
        <p:spPr>
          <a:xfrm>
            <a:off x="815675" y="402229"/>
            <a:ext cx="4891050" cy="276999"/>
          </a:xfrm>
          <a:prstGeom prst="rect">
            <a:avLst/>
          </a:prstGeom>
          <a:noFill/>
        </p:spPr>
        <p:txBody>
          <a:bodyPr wrap="square">
            <a:spAutoFit/>
          </a:bodyPr>
          <a:lstStyle/>
          <a:p>
            <a:pPr algn="ctr"/>
            <a:r>
              <a:rPr lang="es-ES" sz="1200" b="1" i="1" dirty="0"/>
              <a:t>Alimentación</a:t>
            </a:r>
            <a:r>
              <a:rPr lang="es-ES" sz="1200" i="1" dirty="0"/>
              <a:t>, lo que más exporta la Comunidad Valenciana a Letonia</a:t>
            </a:r>
          </a:p>
        </p:txBody>
      </p:sp>
    </p:spTree>
    <p:extLst>
      <p:ext uri="{BB962C8B-B14F-4D97-AF65-F5344CB8AC3E}">
        <p14:creationId xmlns:p14="http://schemas.microsoft.com/office/powerpoint/2010/main" val="223504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18F0-7E89-E28A-512D-3026F8A7FB48}"/>
            </a:ext>
          </a:extLst>
        </p:cNvPr>
        <p:cNvGrpSpPr/>
        <p:nvPr/>
      </p:nvGrpSpPr>
      <p:grpSpPr>
        <a:xfrm>
          <a:off x="0" y="0"/>
          <a:ext cx="0" cy="0"/>
          <a:chOff x="0" y="0"/>
          <a:chExt cx="0" cy="0"/>
        </a:xfrm>
      </p:grpSpPr>
      <p:sp>
        <p:nvSpPr>
          <p:cNvPr id="35" name="Rectángulo 34">
            <a:extLst>
              <a:ext uri="{FF2B5EF4-FFF2-40B4-BE49-F238E27FC236}">
                <a16:creationId xmlns:a16="http://schemas.microsoft.com/office/drawing/2014/main" id="{0EB1F26F-8CEF-EC9E-9F67-56BCD483BA42}"/>
              </a:ext>
            </a:extLst>
          </p:cNvPr>
          <p:cNvSpPr/>
          <p:nvPr/>
        </p:nvSpPr>
        <p:spPr>
          <a:xfrm>
            <a:off x="0" y="6432432"/>
            <a:ext cx="6858000" cy="2901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ángulo 3">
            <a:extLst>
              <a:ext uri="{FF2B5EF4-FFF2-40B4-BE49-F238E27FC236}">
                <a16:creationId xmlns:a16="http://schemas.microsoft.com/office/drawing/2014/main" id="{23E1A124-2223-4D0B-68CC-D3558CC7F010}"/>
              </a:ext>
            </a:extLst>
          </p:cNvPr>
          <p:cNvSpPr/>
          <p:nvPr/>
        </p:nvSpPr>
        <p:spPr>
          <a:xfrm rot="5400000">
            <a:off x="3324525" y="-1761011"/>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F036E62F-3B71-5611-D7FD-636F032577E6}"/>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Gráfico 5" descr="Bombilla y equipo contorno">
            <a:extLst>
              <a:ext uri="{FF2B5EF4-FFF2-40B4-BE49-F238E27FC236}">
                <a16:creationId xmlns:a16="http://schemas.microsoft.com/office/drawing/2014/main" id="{9C43F3EE-482A-A7D7-1C67-D3008BC0AA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8BCE3483-C663-4CF0-76E5-024DB912AF16}"/>
              </a:ext>
            </a:extLst>
          </p:cNvPr>
          <p:cNvSpPr txBox="1"/>
          <p:nvPr/>
        </p:nvSpPr>
        <p:spPr>
          <a:xfrm>
            <a:off x="531250" y="590774"/>
            <a:ext cx="5257024" cy="276999"/>
          </a:xfrm>
          <a:prstGeom prst="rect">
            <a:avLst/>
          </a:prstGeom>
          <a:noFill/>
        </p:spPr>
        <p:txBody>
          <a:bodyPr wrap="square">
            <a:spAutoFit/>
          </a:bodyPr>
          <a:lstStyle/>
          <a:p>
            <a:pPr algn="ctr"/>
            <a:r>
              <a:rPr lang="es-ES" sz="1200" i="1" dirty="0"/>
              <a:t>La presencia empresarial española en Letonia es reducida</a:t>
            </a:r>
            <a:endParaRPr lang="es-ES" sz="1200" b="1" i="1" dirty="0"/>
          </a:p>
        </p:txBody>
      </p:sp>
      <p:grpSp>
        <p:nvGrpSpPr>
          <p:cNvPr id="15" name="Grupo 14">
            <a:extLst>
              <a:ext uri="{FF2B5EF4-FFF2-40B4-BE49-F238E27FC236}">
                <a16:creationId xmlns:a16="http://schemas.microsoft.com/office/drawing/2014/main" id="{D2FCC251-2BD5-1836-2411-5F0CFED58DD6}"/>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2FE62E4F-8D1A-14AD-93C3-DE78AC2EFEED}"/>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6E371DF4-B975-772A-F364-69F8A2348415}"/>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87DB6624-9F5E-6F2C-131C-F7BEE976024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BCBC433A-5EF9-D578-7F96-74357B20C33B}"/>
              </a:ext>
            </a:extLst>
          </p:cNvPr>
          <p:cNvPicPr>
            <a:picLocks noChangeAspect="1"/>
          </p:cNvPicPr>
          <p:nvPr/>
        </p:nvPicPr>
        <p:blipFill>
          <a:blip r:embed="rId4"/>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94C16FE9-2EB0-FCAD-092A-16D1D3DD5DC0}"/>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Septiembre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1" name="1 Marcador de número de diapositiva">
            <a:extLst>
              <a:ext uri="{FF2B5EF4-FFF2-40B4-BE49-F238E27FC236}">
                <a16:creationId xmlns:a16="http://schemas.microsoft.com/office/drawing/2014/main" id="{8BACB2D6-0AA9-1B81-2B31-DB29E40A6270}"/>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7</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50D770F3-219E-3C21-E777-E31DE68C3A79}"/>
              </a:ext>
            </a:extLst>
          </p:cNvPr>
          <p:cNvSpPr txBox="1"/>
          <p:nvPr/>
        </p:nvSpPr>
        <p:spPr>
          <a:xfrm>
            <a:off x="228598" y="1295326"/>
            <a:ext cx="6400803"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Movimientos de Capital con Letonia</a:t>
            </a:r>
          </a:p>
        </p:txBody>
      </p:sp>
      <p:graphicFrame>
        <p:nvGraphicFramePr>
          <p:cNvPr id="2" name="7 Tabla">
            <a:extLst>
              <a:ext uri="{FF2B5EF4-FFF2-40B4-BE49-F238E27FC236}">
                <a16:creationId xmlns:a16="http://schemas.microsoft.com/office/drawing/2014/main" id="{9E67E1B0-917D-0966-EFE8-246302B227B4}"/>
              </a:ext>
            </a:extLst>
          </p:cNvPr>
          <p:cNvGraphicFramePr>
            <a:graphicFrameLocks noGrp="1"/>
          </p:cNvGraphicFramePr>
          <p:nvPr/>
        </p:nvGraphicFramePr>
        <p:xfrm>
          <a:off x="473630" y="2110762"/>
          <a:ext cx="2513922" cy="2086101"/>
        </p:xfrm>
        <a:graphic>
          <a:graphicData uri="http://schemas.openxmlformats.org/drawingml/2006/table">
            <a:tbl>
              <a:tblPr firstRow="1" firstCol="1" bandRow="1">
                <a:tableStyleId>{5C22544A-7EE6-4342-B048-85BDC9FD1C3A}</a:tableStyleId>
              </a:tblPr>
              <a:tblGrid>
                <a:gridCol w="816051">
                  <a:extLst>
                    <a:ext uri="{9D8B030D-6E8A-4147-A177-3AD203B41FA5}">
                      <a16:colId xmlns:a16="http://schemas.microsoft.com/office/drawing/2014/main" val="20000"/>
                    </a:ext>
                  </a:extLst>
                </a:gridCol>
                <a:gridCol w="795962">
                  <a:extLst>
                    <a:ext uri="{9D8B030D-6E8A-4147-A177-3AD203B41FA5}">
                      <a16:colId xmlns:a16="http://schemas.microsoft.com/office/drawing/2014/main" val="20001"/>
                    </a:ext>
                  </a:extLst>
                </a:gridCol>
                <a:gridCol w="901909">
                  <a:extLst>
                    <a:ext uri="{9D8B030D-6E8A-4147-A177-3AD203B41FA5}">
                      <a16:colId xmlns:a16="http://schemas.microsoft.com/office/drawing/2014/main" val="20002"/>
                    </a:ext>
                  </a:extLst>
                </a:gridCol>
              </a:tblGrid>
              <a:tr h="331366">
                <a:tc>
                  <a:txBody>
                    <a:bodyPr/>
                    <a:lstStyle/>
                    <a:p>
                      <a:pPr lvl="0" algn="l"/>
                      <a:r>
                        <a:rPr lang="es-ES_tradnl" sz="900" dirty="0">
                          <a:solidFill>
                            <a:schemeClr val="tx1">
                              <a:lumMod val="85000"/>
                              <a:lumOff val="15000"/>
                            </a:schemeClr>
                          </a:solidFill>
                          <a:effectLst/>
                        </a:rPr>
                        <a:t>    AÑO</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dirty="0">
                          <a:solidFill>
                            <a:schemeClr val="tx1">
                              <a:lumMod val="85000"/>
                              <a:lumOff val="15000"/>
                            </a:schemeClr>
                          </a:solidFill>
                          <a:effectLst/>
                          <a:latin typeface="+mn-lt"/>
                          <a:ea typeface="+mn-ea"/>
                          <a:cs typeface="+mn-cs"/>
                        </a:rPr>
                        <a:t>España</a:t>
                      </a: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dirty="0">
                          <a:solidFill>
                            <a:schemeClr val="tx1">
                              <a:lumMod val="85000"/>
                              <a:lumOff val="15000"/>
                            </a:schemeClr>
                          </a:solidFill>
                          <a:effectLst/>
                          <a:latin typeface="+mn-lt"/>
                          <a:ea typeface="+mn-ea"/>
                          <a:cs typeface="+mn-cs"/>
                        </a:rPr>
                        <a:t>C. Valenciana</a:t>
                      </a: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47563">
                <a:tc>
                  <a:txBody>
                    <a:bodyPr/>
                    <a:lstStyle/>
                    <a:p>
                      <a:pPr algn="ctr">
                        <a:spcAft>
                          <a:spcPts val="0"/>
                        </a:spcAft>
                      </a:pPr>
                      <a:r>
                        <a:rPr lang="es-ES" sz="900" b="1" dirty="0">
                          <a:solidFill>
                            <a:srgbClr val="404040"/>
                          </a:solidFill>
                          <a:effectLst/>
                          <a:latin typeface="Calibri"/>
                          <a:ea typeface="Times New Roman"/>
                          <a:cs typeface="Times New Roman"/>
                        </a:rPr>
                        <a:t>2019</a:t>
                      </a:r>
                      <a:endParaRPr lang="es-ES" sz="1200" dirty="0">
                        <a:effectLst/>
                        <a:latin typeface="Cambria"/>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3.234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2.898</a:t>
                      </a:r>
                    </a:p>
                  </a:txBody>
                  <a:tcPr marL="44450" marR="44450" marT="0" marB="0" anchor="ctr">
                    <a:lnL w="12700" cmpd="sng">
                      <a:noFill/>
                    </a:lnL>
                    <a:lnR w="952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7563">
                <a:tc>
                  <a:txBody>
                    <a:bodyPr/>
                    <a:lstStyle/>
                    <a:p>
                      <a:pPr algn="ctr">
                        <a:spcAft>
                          <a:spcPts val="0"/>
                        </a:spcAft>
                      </a:pPr>
                      <a:r>
                        <a:rPr lang="es-ES" sz="900" b="1" dirty="0">
                          <a:solidFill>
                            <a:srgbClr val="404040"/>
                          </a:solidFill>
                          <a:effectLst/>
                          <a:latin typeface="Calibri"/>
                          <a:ea typeface="Times New Roman"/>
                          <a:cs typeface="Times New Roman"/>
                        </a:rPr>
                        <a:t>2020</a:t>
                      </a:r>
                      <a:r>
                        <a:rPr lang="es-ES" sz="900" b="1" baseline="0" dirty="0">
                          <a:solidFill>
                            <a:srgbClr val="404040"/>
                          </a:solidFill>
                          <a:effectLst/>
                          <a:latin typeface="Calibri"/>
                          <a:ea typeface="Times New Roman"/>
                          <a:cs typeface="Times New Roman"/>
                        </a:rPr>
                        <a:t> </a:t>
                      </a:r>
                      <a:endParaRPr lang="es-ES" sz="1200" dirty="0">
                        <a:effectLst/>
                        <a:latin typeface="Cambria"/>
                        <a:ea typeface="MS Mincho"/>
                        <a:cs typeface="Times New Roman"/>
                      </a:endParaRP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8</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2021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78</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62</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2022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31</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12</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611821"/>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449</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12</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347556"/>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2024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16.220</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131</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7295720"/>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2025 (I 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29</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10</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644792"/>
                  </a:ext>
                </a:extLst>
              </a:tr>
            </a:tbl>
          </a:graphicData>
        </a:graphic>
      </p:graphicFrame>
      <p:graphicFrame>
        <p:nvGraphicFramePr>
          <p:cNvPr id="3" name="8 Tabla">
            <a:extLst>
              <a:ext uri="{FF2B5EF4-FFF2-40B4-BE49-F238E27FC236}">
                <a16:creationId xmlns:a16="http://schemas.microsoft.com/office/drawing/2014/main" id="{D82C859C-388F-E883-1388-E2F381288380}"/>
              </a:ext>
            </a:extLst>
          </p:cNvPr>
          <p:cNvGraphicFramePr>
            <a:graphicFrameLocks noGrp="1"/>
          </p:cNvGraphicFramePr>
          <p:nvPr/>
        </p:nvGraphicFramePr>
        <p:xfrm>
          <a:off x="3864828" y="2106266"/>
          <a:ext cx="2639420" cy="2059158"/>
        </p:xfrm>
        <a:graphic>
          <a:graphicData uri="http://schemas.openxmlformats.org/drawingml/2006/table">
            <a:tbl>
              <a:tblPr firstRow="1" firstCol="1" bandRow="1">
                <a:tableStyleId>{5C22544A-7EE6-4342-B048-85BDC9FD1C3A}</a:tableStyleId>
              </a:tblPr>
              <a:tblGrid>
                <a:gridCol w="877911">
                  <a:extLst>
                    <a:ext uri="{9D8B030D-6E8A-4147-A177-3AD203B41FA5}">
                      <a16:colId xmlns:a16="http://schemas.microsoft.com/office/drawing/2014/main" val="20000"/>
                    </a:ext>
                  </a:extLst>
                </a:gridCol>
                <a:gridCol w="762281">
                  <a:extLst>
                    <a:ext uri="{9D8B030D-6E8A-4147-A177-3AD203B41FA5}">
                      <a16:colId xmlns:a16="http://schemas.microsoft.com/office/drawing/2014/main" val="20001"/>
                    </a:ext>
                  </a:extLst>
                </a:gridCol>
                <a:gridCol w="999228">
                  <a:extLst>
                    <a:ext uri="{9D8B030D-6E8A-4147-A177-3AD203B41FA5}">
                      <a16:colId xmlns:a16="http://schemas.microsoft.com/office/drawing/2014/main" val="20002"/>
                    </a:ext>
                  </a:extLst>
                </a:gridCol>
              </a:tblGrid>
              <a:tr h="322585">
                <a:tc>
                  <a:txBody>
                    <a:bodyPr/>
                    <a:lstStyle/>
                    <a:p>
                      <a:pPr lvl="0" algn="l"/>
                      <a:r>
                        <a:rPr lang="es-ES_tradnl" sz="900" dirty="0">
                          <a:solidFill>
                            <a:schemeClr val="tx1">
                              <a:lumMod val="85000"/>
                              <a:lumOff val="15000"/>
                            </a:schemeClr>
                          </a:solidFill>
                          <a:effectLst/>
                        </a:rPr>
                        <a:t>AÑO</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00" dirty="0">
                          <a:solidFill>
                            <a:schemeClr val="tx1">
                              <a:lumMod val="85000"/>
                              <a:lumOff val="15000"/>
                            </a:schemeClr>
                          </a:solidFill>
                          <a:effectLst/>
                        </a:rPr>
                        <a:t>España</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00" dirty="0">
                          <a:solidFill>
                            <a:schemeClr val="tx1">
                              <a:lumMod val="85000"/>
                              <a:lumOff val="15000"/>
                            </a:schemeClr>
                          </a:solidFill>
                          <a:effectLst/>
                        </a:rPr>
                        <a:t>C. Valenciana</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43714">
                <a:tc>
                  <a:txBody>
                    <a:bodyPr/>
                    <a:lstStyle/>
                    <a:p>
                      <a:pPr algn="ctr">
                        <a:spcAft>
                          <a:spcPts val="0"/>
                        </a:spcAft>
                      </a:pPr>
                      <a:r>
                        <a:rPr lang="es-ES" sz="900" b="1" dirty="0">
                          <a:solidFill>
                            <a:srgbClr val="404040"/>
                          </a:solidFill>
                          <a:effectLst/>
                          <a:latin typeface="Calibri"/>
                          <a:ea typeface="Times New Roman"/>
                          <a:cs typeface="Times New Roman"/>
                        </a:rPr>
                        <a:t>2019</a:t>
                      </a:r>
                      <a:endParaRPr lang="es-ES" sz="1200" dirty="0">
                        <a:effectLst/>
                        <a:latin typeface="Cambria"/>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b="1" kern="1200" dirty="0">
                          <a:solidFill>
                            <a:srgbClr val="404040"/>
                          </a:solidFill>
                          <a:effectLst/>
                          <a:latin typeface="Calibri"/>
                          <a:ea typeface="Times New Roman"/>
                          <a:cs typeface="Times New Roman"/>
                        </a:rPr>
                        <a:t>2020 </a:t>
                      </a:r>
                      <a:endParaRPr lang="es-ES" sz="1200" dirty="0">
                        <a:effectLst/>
                        <a:latin typeface="Cambria"/>
                        <a:ea typeface="MS Mincho"/>
                        <a:cs typeface="Times New Roman"/>
                      </a:endParaRP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2021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2022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9.886</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305101"/>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2023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835729"/>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2024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513789"/>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2025 (I 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Calibri"/>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902929"/>
                  </a:ext>
                </a:extLst>
              </a:tr>
            </a:tbl>
          </a:graphicData>
        </a:graphic>
      </p:graphicFrame>
      <p:sp>
        <p:nvSpPr>
          <p:cNvPr id="14" name="10 CuadroTexto">
            <a:extLst>
              <a:ext uri="{FF2B5EF4-FFF2-40B4-BE49-F238E27FC236}">
                <a16:creationId xmlns:a16="http://schemas.microsoft.com/office/drawing/2014/main" id="{2FA4B9CC-7026-86EE-B30C-FC2B6ED30A68}"/>
              </a:ext>
            </a:extLst>
          </p:cNvPr>
          <p:cNvSpPr txBox="1"/>
          <p:nvPr/>
        </p:nvSpPr>
        <p:spPr>
          <a:xfrm>
            <a:off x="3730567" y="1759135"/>
            <a:ext cx="2898834" cy="261610"/>
          </a:xfrm>
          <a:prstGeom prst="rect">
            <a:avLst/>
          </a:prstGeom>
          <a:noFill/>
        </p:spPr>
        <p:txBody>
          <a:bodyPr wrap="square" rtlCol="0">
            <a:spAutoFit/>
          </a:bodyPr>
          <a:lstStyle/>
          <a:p>
            <a:pPr lvl="0" algn="r"/>
            <a:r>
              <a:rPr lang="es-ES_tradnl" sz="1100" b="1" dirty="0">
                <a:solidFill>
                  <a:srgbClr val="AF233B"/>
                </a:solidFill>
                <a:ea typeface="MS Mincho" panose="02020609040205080304" pitchFamily="49" charset="-128"/>
                <a:cs typeface="Times New Roman" panose="02020603050405020304" pitchFamily="18" charset="0"/>
              </a:rPr>
              <a:t>Inversión de España en Letonia </a:t>
            </a:r>
            <a:r>
              <a:rPr lang="es-ES_tradnl" sz="1100" dirty="0">
                <a:solidFill>
                  <a:srgbClr val="AF233B"/>
                </a:solidFill>
                <a:ea typeface="MS Mincho" panose="02020609040205080304" pitchFamily="49" charset="-128"/>
                <a:cs typeface="Times New Roman" panose="02020603050405020304" pitchFamily="18" charset="0"/>
              </a:rPr>
              <a:t>(miles €)</a:t>
            </a:r>
            <a:endParaRPr lang="es-ES" sz="1100" dirty="0">
              <a:solidFill>
                <a:srgbClr val="AF233B"/>
              </a:solidFill>
              <a:ea typeface="MS Mincho" panose="02020609040205080304" pitchFamily="49" charset="-128"/>
              <a:cs typeface="Times New Roman" panose="02020603050405020304" pitchFamily="18" charset="0"/>
            </a:endParaRPr>
          </a:p>
        </p:txBody>
      </p:sp>
      <p:sp>
        <p:nvSpPr>
          <p:cNvPr id="29" name="10 CuadroTexto">
            <a:extLst>
              <a:ext uri="{FF2B5EF4-FFF2-40B4-BE49-F238E27FC236}">
                <a16:creationId xmlns:a16="http://schemas.microsoft.com/office/drawing/2014/main" id="{C92011D6-633C-2CDD-AF6A-093B82B6759F}"/>
              </a:ext>
            </a:extLst>
          </p:cNvPr>
          <p:cNvSpPr txBox="1"/>
          <p:nvPr/>
        </p:nvSpPr>
        <p:spPr>
          <a:xfrm>
            <a:off x="410948" y="1755449"/>
            <a:ext cx="2874175" cy="261610"/>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Inversión de Letonia en España </a:t>
            </a:r>
            <a:r>
              <a:rPr lang="es-ES_tradnl" sz="1100" dirty="0">
                <a:solidFill>
                  <a:srgbClr val="AF233B"/>
                </a:solidFill>
                <a:ea typeface="MS Mincho" panose="02020609040205080304" pitchFamily="49" charset="-128"/>
                <a:cs typeface="Times New Roman" panose="02020603050405020304" pitchFamily="18" charset="0"/>
              </a:rPr>
              <a:t>(miles €)</a:t>
            </a:r>
            <a:endParaRPr lang="es-ES" sz="1100" dirty="0">
              <a:solidFill>
                <a:srgbClr val="AF233B"/>
              </a:solidFill>
              <a:ea typeface="MS Mincho" panose="02020609040205080304" pitchFamily="49" charset="-128"/>
              <a:cs typeface="Times New Roman" panose="02020603050405020304" pitchFamily="18" charset="0"/>
            </a:endParaRPr>
          </a:p>
        </p:txBody>
      </p:sp>
      <p:sp>
        <p:nvSpPr>
          <p:cNvPr id="30" name="12 CuadroTexto">
            <a:extLst>
              <a:ext uri="{FF2B5EF4-FFF2-40B4-BE49-F238E27FC236}">
                <a16:creationId xmlns:a16="http://schemas.microsoft.com/office/drawing/2014/main" id="{E509CC5C-284C-0CEF-6953-40A6A223660A}"/>
              </a:ext>
            </a:extLst>
          </p:cNvPr>
          <p:cNvSpPr txBox="1"/>
          <p:nvPr/>
        </p:nvSpPr>
        <p:spPr>
          <a:xfrm>
            <a:off x="451915" y="4216702"/>
            <a:ext cx="2513922" cy="215444"/>
          </a:xfrm>
          <a:prstGeom prst="rect">
            <a:avLst/>
          </a:prstGeom>
          <a:noFill/>
        </p:spPr>
        <p:txBody>
          <a:bodyPr wrap="square" rtlCol="0">
            <a:spAutoFit/>
          </a:bodyPr>
          <a:lstStyle/>
          <a:p>
            <a:pPr lvl="0"/>
            <a:r>
              <a:rPr lang="es-ES" sz="800" dirty="0">
                <a:solidFill>
                  <a:prstClr val="black">
                    <a:lumMod val="50000"/>
                    <a:lumOff val="50000"/>
                  </a:prstClr>
                </a:solidFill>
              </a:rPr>
              <a:t>Fuente: Secretaria de Estado de Comercio</a:t>
            </a:r>
            <a:endParaRPr lang="es-ES" sz="800" dirty="0">
              <a:solidFill>
                <a:prstClr val="white">
                  <a:lumMod val="50000"/>
                </a:prstClr>
              </a:solidFill>
            </a:endParaRPr>
          </a:p>
        </p:txBody>
      </p:sp>
      <p:sp>
        <p:nvSpPr>
          <p:cNvPr id="32" name="20 CuadroTexto">
            <a:extLst>
              <a:ext uri="{FF2B5EF4-FFF2-40B4-BE49-F238E27FC236}">
                <a16:creationId xmlns:a16="http://schemas.microsoft.com/office/drawing/2014/main" id="{5F399D92-1027-9887-72D0-1942C60A7094}"/>
              </a:ext>
            </a:extLst>
          </p:cNvPr>
          <p:cNvSpPr txBox="1"/>
          <p:nvPr/>
        </p:nvSpPr>
        <p:spPr>
          <a:xfrm>
            <a:off x="451915" y="4605397"/>
            <a:ext cx="4663473" cy="384721"/>
          </a:xfrm>
          <a:prstGeom prst="rect">
            <a:avLst/>
          </a:prstGeom>
          <a:noFill/>
        </p:spPr>
        <p:txBody>
          <a:bodyPr wrap="square" rtlCol="0">
            <a:spAutoFit/>
          </a:bodyPr>
          <a:lstStyle/>
          <a:p>
            <a:pPr lvl="0"/>
            <a:r>
              <a:rPr lang="es-ES_tradnl" sz="1100" b="1" dirty="0">
                <a:solidFill>
                  <a:srgbClr val="AF233B"/>
                </a:solidFill>
                <a:latin typeface="Calibri" panose="020F0502020204030204" pitchFamily="34" charset="0"/>
                <a:ea typeface="MS Mincho" panose="02020609040205080304" pitchFamily="49" charset="-128"/>
                <a:cs typeface="Times New Roman" panose="02020603050405020304" pitchFamily="18" charset="0"/>
              </a:rPr>
              <a:t>Empresas implantadas en Letonia</a:t>
            </a:r>
            <a:endParaRPr lang="es-ES" sz="1600" dirty="0">
              <a:solidFill>
                <a:srgbClr val="AF233B"/>
              </a:solidFill>
              <a:latin typeface="Cambria" panose="02040503050406030204" pitchFamily="18" charset="0"/>
              <a:ea typeface="MS Mincho" panose="02020609040205080304" pitchFamily="49" charset="-128"/>
              <a:cs typeface="Times New Roman" panose="02020603050405020304" pitchFamily="18" charset="0"/>
            </a:endParaRPr>
          </a:p>
          <a:p>
            <a:r>
              <a:rPr lang="es-ES" sz="800" dirty="0">
                <a:solidFill>
                  <a:schemeClr val="tx1">
                    <a:lumMod val="50000"/>
                    <a:lumOff val="50000"/>
                  </a:schemeClr>
                </a:solidFill>
              </a:rPr>
              <a:t>Fuente: Informa y elaboración  propia</a:t>
            </a:r>
          </a:p>
        </p:txBody>
      </p:sp>
      <p:pic>
        <p:nvPicPr>
          <p:cNvPr id="36" name="Imagen 35">
            <a:extLst>
              <a:ext uri="{FF2B5EF4-FFF2-40B4-BE49-F238E27FC236}">
                <a16:creationId xmlns:a16="http://schemas.microsoft.com/office/drawing/2014/main" id="{4CFDBD22-A6DC-B34B-8744-FDF6299AE74C}"/>
              </a:ext>
            </a:extLst>
          </p:cNvPr>
          <p:cNvPicPr>
            <a:picLocks noChangeAspect="1"/>
          </p:cNvPicPr>
          <p:nvPr/>
        </p:nvPicPr>
        <p:blipFill rotWithShape="1">
          <a:blip r:embed="rId5"/>
          <a:srcRect r="55032"/>
          <a:stretch/>
        </p:blipFill>
        <p:spPr>
          <a:xfrm>
            <a:off x="470865" y="5081312"/>
            <a:ext cx="660225" cy="1005771"/>
          </a:xfrm>
          <a:prstGeom prst="rect">
            <a:avLst/>
          </a:prstGeom>
        </p:spPr>
      </p:pic>
      <p:pic>
        <p:nvPicPr>
          <p:cNvPr id="37" name="Imagen 36">
            <a:extLst>
              <a:ext uri="{FF2B5EF4-FFF2-40B4-BE49-F238E27FC236}">
                <a16:creationId xmlns:a16="http://schemas.microsoft.com/office/drawing/2014/main" id="{D177B8E6-C46C-D9F7-BC80-6C89EDEB1368}"/>
              </a:ext>
            </a:extLst>
          </p:cNvPr>
          <p:cNvPicPr>
            <a:picLocks noChangeAspect="1"/>
          </p:cNvPicPr>
          <p:nvPr/>
        </p:nvPicPr>
        <p:blipFill rotWithShape="1">
          <a:blip r:embed="rId6"/>
          <a:srcRect b="8311"/>
          <a:stretch/>
        </p:blipFill>
        <p:spPr>
          <a:xfrm>
            <a:off x="2489196" y="5188234"/>
            <a:ext cx="650247" cy="665090"/>
          </a:xfrm>
          <a:prstGeom prst="rect">
            <a:avLst/>
          </a:prstGeom>
        </p:spPr>
      </p:pic>
      <p:sp>
        <p:nvSpPr>
          <p:cNvPr id="38" name="CuadroTexto 37">
            <a:extLst>
              <a:ext uri="{FF2B5EF4-FFF2-40B4-BE49-F238E27FC236}">
                <a16:creationId xmlns:a16="http://schemas.microsoft.com/office/drawing/2014/main" id="{2A2FEB7C-D75F-8E13-5CA0-890CBA825D02}"/>
              </a:ext>
            </a:extLst>
          </p:cNvPr>
          <p:cNvSpPr txBox="1"/>
          <p:nvPr/>
        </p:nvSpPr>
        <p:spPr>
          <a:xfrm>
            <a:off x="3139443" y="5279636"/>
            <a:ext cx="807731" cy="276999"/>
          </a:xfrm>
          <a:prstGeom prst="rect">
            <a:avLst/>
          </a:prstGeom>
          <a:noFill/>
        </p:spPr>
        <p:txBody>
          <a:bodyPr wrap="square" rtlCol="0">
            <a:spAutoFit/>
          </a:bodyPr>
          <a:lstStyle/>
          <a:p>
            <a:r>
              <a:rPr lang="es-ES" sz="1200" b="1" dirty="0">
                <a:solidFill>
                  <a:schemeClr val="tx1">
                    <a:lumMod val="75000"/>
                    <a:lumOff val="25000"/>
                  </a:schemeClr>
                </a:solidFill>
              </a:rPr>
              <a:t>2</a:t>
            </a:r>
          </a:p>
        </p:txBody>
      </p:sp>
      <p:sp>
        <p:nvSpPr>
          <p:cNvPr id="40" name="CuadroTexto 39">
            <a:extLst>
              <a:ext uri="{FF2B5EF4-FFF2-40B4-BE49-F238E27FC236}">
                <a16:creationId xmlns:a16="http://schemas.microsoft.com/office/drawing/2014/main" id="{F84D988A-72F7-7E40-49C0-55F572456DBB}"/>
              </a:ext>
            </a:extLst>
          </p:cNvPr>
          <p:cNvSpPr txBox="1"/>
          <p:nvPr/>
        </p:nvSpPr>
        <p:spPr>
          <a:xfrm>
            <a:off x="1088197" y="5279636"/>
            <a:ext cx="807731" cy="276999"/>
          </a:xfrm>
          <a:prstGeom prst="rect">
            <a:avLst/>
          </a:prstGeom>
          <a:noFill/>
        </p:spPr>
        <p:txBody>
          <a:bodyPr wrap="square" rtlCol="0">
            <a:spAutoFit/>
          </a:bodyPr>
          <a:lstStyle/>
          <a:p>
            <a:r>
              <a:rPr lang="es-ES" sz="1200" b="1" dirty="0">
                <a:solidFill>
                  <a:schemeClr val="tx1">
                    <a:lumMod val="75000"/>
                    <a:lumOff val="25000"/>
                  </a:schemeClr>
                </a:solidFill>
              </a:rPr>
              <a:t>4</a:t>
            </a:r>
          </a:p>
        </p:txBody>
      </p:sp>
      <p:cxnSp>
        <p:nvCxnSpPr>
          <p:cNvPr id="54" name="Conector recto 53">
            <a:extLst>
              <a:ext uri="{FF2B5EF4-FFF2-40B4-BE49-F238E27FC236}">
                <a16:creationId xmlns:a16="http://schemas.microsoft.com/office/drawing/2014/main" id="{49A17543-2D80-AA5E-9AA2-B05102B24FD0}"/>
              </a:ext>
            </a:extLst>
          </p:cNvPr>
          <p:cNvCxnSpPr>
            <a:cxnSpLocks/>
          </p:cNvCxnSpPr>
          <p:nvPr/>
        </p:nvCxnSpPr>
        <p:spPr>
          <a:xfrm>
            <a:off x="906972" y="5520779"/>
            <a:ext cx="448235"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cxnSp>
        <p:nvCxnSpPr>
          <p:cNvPr id="55" name="Conector recto 54">
            <a:extLst>
              <a:ext uri="{FF2B5EF4-FFF2-40B4-BE49-F238E27FC236}">
                <a16:creationId xmlns:a16="http://schemas.microsoft.com/office/drawing/2014/main" id="{6CA07187-F482-A412-816F-B9A25F903D12}"/>
              </a:ext>
            </a:extLst>
          </p:cNvPr>
          <p:cNvCxnSpPr>
            <a:cxnSpLocks/>
          </p:cNvCxnSpPr>
          <p:nvPr/>
        </p:nvCxnSpPr>
        <p:spPr>
          <a:xfrm>
            <a:off x="2980731" y="5520779"/>
            <a:ext cx="448235"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779D6037-3BA4-1128-1FEB-8F17B04CF994}"/>
              </a:ext>
            </a:extLst>
          </p:cNvPr>
          <p:cNvSpPr txBox="1"/>
          <p:nvPr/>
        </p:nvSpPr>
        <p:spPr>
          <a:xfrm>
            <a:off x="393661" y="6461868"/>
            <a:ext cx="5351764" cy="430887"/>
          </a:xfrm>
          <a:prstGeom prst="rect">
            <a:avLst/>
          </a:prstGeom>
          <a:noFill/>
        </p:spPr>
        <p:txBody>
          <a:bodyPr wrap="square" rtlCol="0">
            <a:spAutoFit/>
          </a:bodyPr>
          <a:lstStyle/>
          <a:p>
            <a:r>
              <a:rPr lang="es-ES" sz="1100" b="1" dirty="0">
                <a:solidFill>
                  <a:srgbClr val="AF233B"/>
                </a:solidFill>
                <a:ea typeface="MS Mincho" panose="02020609040205080304" pitchFamily="49" charset="-128"/>
                <a:cs typeface="Times New Roman" panose="02020603050405020304" pitchFamily="18" charset="0"/>
              </a:rPr>
              <a:t>Empresas de la Comunidad Valenciana implantadas en Letonia</a:t>
            </a:r>
          </a:p>
          <a:p>
            <a:endParaRPr lang="es-ES" sz="1100" b="1" dirty="0">
              <a:solidFill>
                <a:srgbClr val="AF233B"/>
              </a:solidFill>
              <a:ea typeface="MS Mincho" panose="02020609040205080304" pitchFamily="49" charset="-128"/>
              <a:cs typeface="Times New Roman" panose="02020603050405020304" pitchFamily="18" charset="0"/>
            </a:endParaRPr>
          </a:p>
        </p:txBody>
      </p:sp>
      <p:sp>
        <p:nvSpPr>
          <p:cNvPr id="9" name="CuadroTexto 8">
            <a:extLst>
              <a:ext uri="{FF2B5EF4-FFF2-40B4-BE49-F238E27FC236}">
                <a16:creationId xmlns:a16="http://schemas.microsoft.com/office/drawing/2014/main" id="{D59C7FAA-37CC-B6B9-FE6C-B636820AD6CC}"/>
              </a:ext>
            </a:extLst>
          </p:cNvPr>
          <p:cNvSpPr txBox="1"/>
          <p:nvPr/>
        </p:nvSpPr>
        <p:spPr>
          <a:xfrm>
            <a:off x="434628" y="6823462"/>
            <a:ext cx="5351763" cy="992579"/>
          </a:xfrm>
          <a:prstGeom prst="rect">
            <a:avLst/>
          </a:prstGeom>
          <a:noFill/>
          <a:ln w="6350">
            <a:noFill/>
          </a:ln>
        </p:spPr>
        <p:txBody>
          <a:bodyPr wrap="square">
            <a:spAutoFit/>
          </a:bodyPr>
          <a:lstStyle/>
          <a:p>
            <a:pPr marL="171450" indent="-171450" algn="just">
              <a:spcAft>
                <a:spcPts val="600"/>
              </a:spcAft>
              <a:buFont typeface="Wingdings" panose="05000000000000000000" pitchFamily="2" charset="2"/>
              <a:buChar char="Ø"/>
            </a:pPr>
            <a:r>
              <a:rPr lang="es-ES" sz="1100" i="1" dirty="0" err="1">
                <a:latin typeface="Aptos" panose="020B0004020202020204" pitchFamily="34" charset="0"/>
              </a:rPr>
              <a:t>Consorfrut</a:t>
            </a:r>
            <a:r>
              <a:rPr lang="es-ES" sz="1100" i="1" dirty="0">
                <a:latin typeface="Aptos" panose="020B0004020202020204" pitchFamily="34" charset="0"/>
              </a:rPr>
              <a:t> SL</a:t>
            </a:r>
          </a:p>
          <a:p>
            <a:pPr marL="171450" indent="-171450" algn="just">
              <a:spcAft>
                <a:spcPts val="600"/>
              </a:spcAft>
              <a:buFont typeface="Wingdings" panose="05000000000000000000" pitchFamily="2" charset="2"/>
              <a:buChar char="Ø"/>
            </a:pPr>
            <a:r>
              <a:rPr lang="es-ES" sz="1100" i="1" dirty="0">
                <a:latin typeface="Aptos" panose="020B0004020202020204" pitchFamily="34" charset="0"/>
              </a:rPr>
              <a:t>Comercial </a:t>
            </a:r>
            <a:r>
              <a:rPr lang="es-ES" sz="1100" i="1" dirty="0" err="1">
                <a:latin typeface="Aptos" panose="020B0004020202020204" pitchFamily="34" charset="0"/>
              </a:rPr>
              <a:t>Projar</a:t>
            </a:r>
            <a:r>
              <a:rPr lang="es-ES" sz="1100" i="1" dirty="0">
                <a:latin typeface="Aptos" panose="020B0004020202020204" pitchFamily="34" charset="0"/>
              </a:rPr>
              <a:t> SA</a:t>
            </a:r>
          </a:p>
          <a:p>
            <a:pPr marL="171450" indent="-171450" algn="just">
              <a:spcAft>
                <a:spcPts val="600"/>
              </a:spcAft>
              <a:buFont typeface="Wingdings" panose="05000000000000000000" pitchFamily="2" charset="2"/>
              <a:buChar char="Ø"/>
            </a:pPr>
            <a:r>
              <a:rPr lang="es-ES" sz="1100" i="1" dirty="0" err="1">
                <a:latin typeface="Aptos" panose="020B0004020202020204" pitchFamily="34" charset="0"/>
              </a:rPr>
              <a:t>Raminatrans</a:t>
            </a:r>
            <a:r>
              <a:rPr lang="es-ES" sz="1100" i="1" dirty="0">
                <a:latin typeface="Aptos" panose="020B0004020202020204" pitchFamily="34" charset="0"/>
              </a:rPr>
              <a:t> Castellón SL</a:t>
            </a:r>
          </a:p>
          <a:p>
            <a:pPr marL="171450" indent="-171450" algn="just">
              <a:spcAft>
                <a:spcPts val="600"/>
              </a:spcAft>
              <a:buFont typeface="Wingdings" panose="05000000000000000000" pitchFamily="2" charset="2"/>
              <a:buChar char="Ø"/>
            </a:pPr>
            <a:r>
              <a:rPr lang="es-ES" sz="1100" i="1" dirty="0" err="1">
                <a:latin typeface="Aptos" panose="020B0004020202020204" pitchFamily="34" charset="0"/>
              </a:rPr>
              <a:t>Germesinvesst</a:t>
            </a:r>
            <a:r>
              <a:rPr lang="es-ES" sz="1100" i="1" dirty="0">
                <a:latin typeface="Aptos" panose="020B0004020202020204" pitchFamily="34" charset="0"/>
              </a:rPr>
              <a:t> SL</a:t>
            </a:r>
            <a:endParaRPr lang="es-ES" sz="1050" dirty="0">
              <a:latin typeface="Aptos" panose="020B0004020202020204" pitchFamily="34" charset="0"/>
            </a:endParaRPr>
          </a:p>
        </p:txBody>
      </p:sp>
    </p:spTree>
    <p:extLst>
      <p:ext uri="{BB962C8B-B14F-4D97-AF65-F5344CB8AC3E}">
        <p14:creationId xmlns:p14="http://schemas.microsoft.com/office/powerpoint/2010/main" val="30835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6385-E65C-2B38-23AA-06836E50DF5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4F6C651-154A-E718-49A8-A981F4CD86ED}"/>
              </a:ext>
            </a:extLst>
          </p:cNvPr>
          <p:cNvSpPr/>
          <p:nvPr/>
        </p:nvSpPr>
        <p:spPr>
          <a:xfrm rot="5400000">
            <a:off x="3324525" y="-1604173"/>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3999D625-1D7A-70DC-3FB8-DBA9AF0B39AA}"/>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5" descr="Bombilla y equipo contorno">
            <a:extLst>
              <a:ext uri="{FF2B5EF4-FFF2-40B4-BE49-F238E27FC236}">
                <a16:creationId xmlns:a16="http://schemas.microsoft.com/office/drawing/2014/main" id="{EBDD8A38-2722-9678-D222-6F3116FDCF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AF4AF5FA-77B5-36B9-A902-3B8FD78DFBA2}"/>
              </a:ext>
            </a:extLst>
          </p:cNvPr>
          <p:cNvSpPr txBox="1"/>
          <p:nvPr/>
        </p:nvSpPr>
        <p:spPr>
          <a:xfrm>
            <a:off x="644773" y="592972"/>
            <a:ext cx="5257024" cy="461665"/>
          </a:xfrm>
          <a:prstGeom prst="rect">
            <a:avLst/>
          </a:prstGeom>
          <a:noFill/>
        </p:spPr>
        <p:txBody>
          <a:bodyPr wrap="square">
            <a:spAutoFit/>
          </a:bodyPr>
          <a:lstStyle/>
          <a:p>
            <a:pPr algn="ctr"/>
            <a:r>
              <a:rPr lang="es-ES" sz="1200" b="1" i="1" dirty="0"/>
              <a:t>Los grandes proyectos de infraestructuras de transporte  </a:t>
            </a:r>
            <a:r>
              <a:rPr lang="es-ES" sz="1200" i="1" dirty="0"/>
              <a:t>ofrecen importantes oportunidades a las empresas valencianas</a:t>
            </a:r>
          </a:p>
        </p:txBody>
      </p:sp>
      <p:grpSp>
        <p:nvGrpSpPr>
          <p:cNvPr id="15" name="Grupo 14">
            <a:extLst>
              <a:ext uri="{FF2B5EF4-FFF2-40B4-BE49-F238E27FC236}">
                <a16:creationId xmlns:a16="http://schemas.microsoft.com/office/drawing/2014/main" id="{3D48ABDA-6B32-E90D-843B-B4B8E159C5DA}"/>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00AA1BE7-8E2B-B622-F331-86D633964B12}"/>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11BC069A-2806-E4AC-5BF3-42B3343ABA88}"/>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069880F8-493F-1312-9F62-F9D4B3616DB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EC1834E5-2AA9-2A75-3E23-AAB77108D3ED}"/>
              </a:ext>
            </a:extLst>
          </p:cNvPr>
          <p:cNvPicPr>
            <a:picLocks noChangeAspect="1"/>
          </p:cNvPicPr>
          <p:nvPr/>
        </p:nvPicPr>
        <p:blipFill>
          <a:blip r:embed="rId4"/>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58A1BF87-467F-0E90-907E-620877264F2C}"/>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Octubre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1" name="1 Marcador de número de diapositiva">
            <a:extLst>
              <a:ext uri="{FF2B5EF4-FFF2-40B4-BE49-F238E27FC236}">
                <a16:creationId xmlns:a16="http://schemas.microsoft.com/office/drawing/2014/main" id="{4E6BA984-F707-325D-80F0-5E6EE6330CD6}"/>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8</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6ACF7D43-3558-2391-E042-DB2BFBFA17AC}"/>
              </a:ext>
            </a:extLst>
          </p:cNvPr>
          <p:cNvSpPr txBox="1"/>
          <p:nvPr/>
        </p:nvSpPr>
        <p:spPr>
          <a:xfrm>
            <a:off x="1731757" y="1452164"/>
            <a:ext cx="3394486"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Sectores de Oportunidad en Letonia</a:t>
            </a:r>
          </a:p>
        </p:txBody>
      </p:sp>
      <p:sp>
        <p:nvSpPr>
          <p:cNvPr id="8" name="6 CuadroTexto">
            <a:extLst>
              <a:ext uri="{FF2B5EF4-FFF2-40B4-BE49-F238E27FC236}">
                <a16:creationId xmlns:a16="http://schemas.microsoft.com/office/drawing/2014/main" id="{6804FF2A-7A98-379D-1F8D-9BDE166D75C9}"/>
              </a:ext>
            </a:extLst>
          </p:cNvPr>
          <p:cNvSpPr txBox="1"/>
          <p:nvPr/>
        </p:nvSpPr>
        <p:spPr>
          <a:xfrm>
            <a:off x="644773" y="1916704"/>
            <a:ext cx="5859475" cy="4862870"/>
          </a:xfrm>
          <a:prstGeom prst="rect">
            <a:avLst/>
          </a:prstGeom>
          <a:noFill/>
        </p:spPr>
        <p:txBody>
          <a:bodyPr wrap="square" rtlCol="0">
            <a:spAutoFit/>
          </a:bodyPr>
          <a:lstStyle/>
          <a:p>
            <a:pPr algn="just"/>
            <a:r>
              <a:rPr lang="es-ES" sz="1000" dirty="0"/>
              <a:t>Letonia es un mercado pequeño, pero forma un conjunto con las otras dos economías bálticas. Letonia constituye un mercado algo menos saturado que el lituano, lo que contribuye a atraer inversión extranjera. Su pertenencia a la zona euro le dota de ventajas como mercado atractivo para el empresario valenciano. </a:t>
            </a:r>
          </a:p>
          <a:p>
            <a:pPr algn="just"/>
            <a:endParaRPr lang="es-ES" sz="1000" dirty="0"/>
          </a:p>
          <a:p>
            <a:pPr algn="just"/>
            <a:endParaRPr lang="es-ES" sz="1000" dirty="0">
              <a:latin typeface="Aptos" panose="020B0004020202020204" pitchFamily="34" charset="0"/>
            </a:endParaRPr>
          </a:p>
          <a:p>
            <a:pPr algn="just">
              <a:spcAft>
                <a:spcPts val="600"/>
              </a:spcAft>
            </a:pPr>
            <a:r>
              <a:rPr lang="es-ES_tradnl" sz="1000" b="1" dirty="0">
                <a:latin typeface="Aptos" panose="020B0004020202020204" pitchFamily="34" charset="0"/>
              </a:rPr>
              <a:t>Bienes de equipo</a:t>
            </a:r>
          </a:p>
          <a:p>
            <a:pPr algn="just">
              <a:spcAft>
                <a:spcPts val="600"/>
              </a:spcAft>
            </a:pPr>
            <a:r>
              <a:rPr lang="es-ES" sz="1000" dirty="0">
                <a:solidFill>
                  <a:schemeClr val="tx1">
                    <a:lumMod val="75000"/>
                    <a:lumOff val="25000"/>
                  </a:schemeClr>
                </a:solidFill>
              </a:rPr>
              <a:t>El desarrollo de energías renovables y la diversificación industrial han impulsado la demanda de equipos mecánicos y eléctricos.</a:t>
            </a:r>
          </a:p>
          <a:p>
            <a:pPr lvl="0" algn="just">
              <a:spcAft>
                <a:spcPts val="600"/>
              </a:spcAft>
            </a:pPr>
            <a:endParaRPr lang="es-ES" sz="1000" b="1" dirty="0">
              <a:latin typeface="Aptos" panose="020B0004020202020204" pitchFamily="34" charset="0"/>
            </a:endParaRPr>
          </a:p>
          <a:p>
            <a:pPr lvl="0" algn="just">
              <a:spcAft>
                <a:spcPts val="600"/>
              </a:spcAft>
            </a:pPr>
            <a:r>
              <a:rPr lang="es-ES" sz="1000" b="1" dirty="0">
                <a:solidFill>
                  <a:srgbClr val="404040"/>
                </a:solidFill>
                <a:ea typeface="MS Mincho"/>
                <a:cs typeface="Times New Roman"/>
              </a:rPr>
              <a:t>Infraestructuras</a:t>
            </a:r>
          </a:p>
          <a:p>
            <a:pPr algn="just">
              <a:spcAft>
                <a:spcPts val="600"/>
              </a:spcAft>
            </a:pPr>
            <a:r>
              <a:rPr lang="es-ES" sz="1000" dirty="0">
                <a:solidFill>
                  <a:srgbClr val="404040"/>
                </a:solidFill>
                <a:ea typeface="MS Mincho"/>
                <a:cs typeface="Times New Roman"/>
              </a:rPr>
              <a:t>Su posición geoestratégica confiere al sector del transporte como uno de los mas desarrollados del país. El ferroviario es la espina dorsal del sistema de transporte en Letonia, ya que garantiza la posibilidad de un transporte eficiente a gran escala. La cuota del transporte de mercancías por ferrocarril se sitúa en torno al 24 % del volumen total del transporte terrestre del país.</a:t>
            </a:r>
          </a:p>
          <a:p>
            <a:pPr lvl="0" algn="just">
              <a:spcAft>
                <a:spcPts val="600"/>
              </a:spcAft>
            </a:pPr>
            <a:r>
              <a:rPr lang="es-ES" sz="1000" dirty="0">
                <a:solidFill>
                  <a:srgbClr val="404040"/>
                </a:solidFill>
                <a:ea typeface="MS Mincho"/>
                <a:cs typeface="Times New Roman"/>
              </a:rPr>
              <a:t>La construcción de la línea ferroviaria Rail Báltica, que  conectará en alta velocidad Polonia con Finlandia a través de los países bálticos, supone una amplia gama de oportunidades para todo negocio vinculado a servicios de ingeniería, telecomunicaciones y construcción. Asimismo, constituye una oportunidad para la venta de maquinaria ligada a la construcción (niveladoras, excavadoras, etc.).</a:t>
            </a:r>
          </a:p>
          <a:p>
            <a:pPr algn="just"/>
            <a:endParaRPr lang="es-ES_tradnl" sz="1000" dirty="0">
              <a:latin typeface="Aptos" panose="020B0004020202020204" pitchFamily="34" charset="0"/>
            </a:endParaRPr>
          </a:p>
          <a:p>
            <a:pPr lvl="0" algn="just">
              <a:spcAft>
                <a:spcPts val="600"/>
              </a:spcAft>
            </a:pPr>
            <a:r>
              <a:rPr lang="es-ES_tradnl" sz="1000" b="1" dirty="0">
                <a:latin typeface="Aptos" panose="020B0004020202020204" pitchFamily="34" charset="0"/>
              </a:rPr>
              <a:t>Bienes de consumo</a:t>
            </a:r>
          </a:p>
          <a:p>
            <a:pPr lvl="0" algn="just">
              <a:spcAft>
                <a:spcPts val="600"/>
              </a:spcAft>
            </a:pPr>
            <a:r>
              <a:rPr lang="es-ES_tradnl" sz="1000" dirty="0">
                <a:solidFill>
                  <a:schemeClr val="tx1">
                    <a:lumMod val="75000"/>
                    <a:lumOff val="25000"/>
                  </a:schemeClr>
                </a:solidFill>
              </a:rPr>
              <a:t>La demanda de productos importados es creciente en Letonia. Alimentos no tradicionales pero saludables, con altas dosis de innovación y de elaboración son muy demandados. Productos de belleza y perfumes.</a:t>
            </a:r>
          </a:p>
          <a:p>
            <a:pPr lvl="0" algn="just">
              <a:spcAft>
                <a:spcPts val="600"/>
              </a:spcAft>
            </a:pPr>
            <a:r>
              <a:rPr lang="es-ES" sz="1000" dirty="0">
                <a:solidFill>
                  <a:schemeClr val="tx1">
                    <a:lumMod val="75000"/>
                    <a:lumOff val="25000"/>
                  </a:schemeClr>
                </a:solidFill>
              </a:rPr>
              <a:t>Donde existe una oportunidad clara para el exportador es en el potente crecimiento </a:t>
            </a:r>
            <a:r>
              <a:rPr lang="es-ES" sz="1000" b="1" dirty="0">
                <a:solidFill>
                  <a:schemeClr val="tx1">
                    <a:lumMod val="75000"/>
                    <a:lumOff val="25000"/>
                  </a:schemeClr>
                </a:solidFill>
              </a:rPr>
              <a:t>del comercio electrónico </a:t>
            </a:r>
            <a:r>
              <a:rPr lang="es-ES" sz="1000" dirty="0">
                <a:solidFill>
                  <a:schemeClr val="tx1">
                    <a:lumMod val="75000"/>
                    <a:lumOff val="25000"/>
                  </a:schemeClr>
                </a:solidFill>
              </a:rPr>
              <a:t>tanto en Letonia como en los otros dos países bálticos. Disponer de una web en letón es importante para trabajar el </a:t>
            </a:r>
            <a:r>
              <a:rPr lang="es-ES" sz="1000" dirty="0" err="1">
                <a:solidFill>
                  <a:schemeClr val="tx1">
                    <a:lumMod val="75000"/>
                    <a:lumOff val="25000"/>
                  </a:schemeClr>
                </a:solidFill>
              </a:rPr>
              <a:t>ecommerce</a:t>
            </a:r>
            <a:r>
              <a:rPr lang="es-ES" sz="1000" dirty="0">
                <a:solidFill>
                  <a:schemeClr val="tx1">
                    <a:lumMod val="75000"/>
                    <a:lumOff val="25000"/>
                  </a:schemeClr>
                </a:solidFill>
              </a:rPr>
              <a:t> en este país.</a:t>
            </a:r>
            <a:endParaRPr lang="es-ES_tradnl" sz="1000" dirty="0">
              <a:solidFill>
                <a:schemeClr val="tx1">
                  <a:lumMod val="75000"/>
                  <a:lumOff val="25000"/>
                </a:schemeClr>
              </a:solidFill>
            </a:endParaRPr>
          </a:p>
        </p:txBody>
      </p:sp>
    </p:spTree>
    <p:extLst>
      <p:ext uri="{BB962C8B-B14F-4D97-AF65-F5344CB8AC3E}">
        <p14:creationId xmlns:p14="http://schemas.microsoft.com/office/powerpoint/2010/main" val="417253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B9B87-3445-3B76-DE79-B8263BD155B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2BFB194E-3CFA-96DC-E5AC-4AA997B871E7}"/>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BDF3248A-8380-9B99-7D0B-BC8E049C65D4}"/>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8557B57A-F52F-EEA5-D6C7-03F251F2162D}"/>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F5B9171E-5A1A-06F4-65AA-5AAB11ED4D88}"/>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2807ECCF-5A2E-BBC6-8BBD-9DD3C05F550F}"/>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6FA4CD9A-0001-AD89-4D17-8904A8F3C263}"/>
              </a:ext>
            </a:extLst>
          </p:cNvPr>
          <p:cNvPicPr>
            <a:picLocks noChangeAspect="1"/>
          </p:cNvPicPr>
          <p:nvPr/>
        </p:nvPicPr>
        <p:blipFill>
          <a:blip r:embed="rId2"/>
          <a:stretch>
            <a:fillRect/>
          </a:stretch>
        </p:blipFill>
        <p:spPr>
          <a:xfrm>
            <a:off x="3623084" y="9402332"/>
            <a:ext cx="735533" cy="238691"/>
          </a:xfrm>
          <a:prstGeom prst="rect">
            <a:avLst/>
          </a:prstGeom>
        </p:spPr>
      </p:pic>
      <p:sp>
        <p:nvSpPr>
          <p:cNvPr id="20" name="Rectángulo 19">
            <a:extLst>
              <a:ext uri="{FF2B5EF4-FFF2-40B4-BE49-F238E27FC236}">
                <a16:creationId xmlns:a16="http://schemas.microsoft.com/office/drawing/2014/main" id="{5AD48CB7-E0DA-DE54-1A9D-8A07E683506A}"/>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Septiembre 2025/ Copyright 2025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Rectángulo 1">
            <a:extLst>
              <a:ext uri="{FF2B5EF4-FFF2-40B4-BE49-F238E27FC236}">
                <a16:creationId xmlns:a16="http://schemas.microsoft.com/office/drawing/2014/main" id="{ECD8C005-7AE9-3283-765A-76B04164A954}"/>
              </a:ext>
            </a:extLst>
          </p:cNvPr>
          <p:cNvSpPr/>
          <p:nvPr/>
        </p:nvSpPr>
        <p:spPr>
          <a:xfrm>
            <a:off x="5812971" y="-7934"/>
            <a:ext cx="1045029" cy="9913934"/>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 name="Conector recto 2">
            <a:extLst>
              <a:ext uri="{FF2B5EF4-FFF2-40B4-BE49-F238E27FC236}">
                <a16:creationId xmlns:a16="http://schemas.microsoft.com/office/drawing/2014/main" id="{FA8FF996-BC4B-37D2-F914-D8B0A490739F}"/>
              </a:ext>
            </a:extLst>
          </p:cNvPr>
          <p:cNvCxnSpPr>
            <a:cxnSpLocks/>
          </p:cNvCxnSpPr>
          <p:nvPr/>
        </p:nvCxnSpPr>
        <p:spPr>
          <a:xfrm>
            <a:off x="6283234" y="1899396"/>
            <a:ext cx="0" cy="6536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ítulo 1">
            <a:extLst>
              <a:ext uri="{FF2B5EF4-FFF2-40B4-BE49-F238E27FC236}">
                <a16:creationId xmlns:a16="http://schemas.microsoft.com/office/drawing/2014/main" id="{4572B727-E35A-BBC9-34EB-02463FA969E1}"/>
              </a:ext>
            </a:extLst>
          </p:cNvPr>
          <p:cNvSpPr txBox="1">
            <a:spLocks/>
          </p:cNvSpPr>
          <p:nvPr/>
        </p:nvSpPr>
        <p:spPr>
          <a:xfrm rot="5400000" flipH="1">
            <a:off x="5455793" y="737762"/>
            <a:ext cx="1654884" cy="3825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Informe País</a:t>
            </a:r>
          </a:p>
        </p:txBody>
      </p:sp>
      <p:sp>
        <p:nvSpPr>
          <p:cNvPr id="6" name="Título 1">
            <a:extLst>
              <a:ext uri="{FF2B5EF4-FFF2-40B4-BE49-F238E27FC236}">
                <a16:creationId xmlns:a16="http://schemas.microsoft.com/office/drawing/2014/main" id="{919283B9-FD8A-637D-F984-5AC88545D8EF}"/>
              </a:ext>
            </a:extLst>
          </p:cNvPr>
          <p:cNvSpPr txBox="1">
            <a:spLocks/>
          </p:cNvSpPr>
          <p:nvPr/>
        </p:nvSpPr>
        <p:spPr>
          <a:xfrm rot="5400000" flipH="1">
            <a:off x="5753564" y="8916953"/>
            <a:ext cx="1059342" cy="38255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LETONIA</a:t>
            </a:r>
            <a:endParaRPr lang="es-ES" sz="2000" dirty="0">
              <a:solidFill>
                <a:schemeClr val="bg1"/>
              </a:solidFill>
              <a:latin typeface="Aptos" panose="020B0004020202020204" pitchFamily="34" charset="0"/>
            </a:endParaRPr>
          </a:p>
        </p:txBody>
      </p:sp>
    </p:spTree>
    <p:extLst>
      <p:ext uri="{BB962C8B-B14F-4D97-AF65-F5344CB8AC3E}">
        <p14:creationId xmlns:p14="http://schemas.microsoft.com/office/powerpoint/2010/main" val="286738288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6A5E809CE759A409F77B06359122895" ma:contentTypeVersion="12" ma:contentTypeDescription="Crear nuevo documento." ma:contentTypeScope="" ma:versionID="b4e7b5de4aa9eca8888ba07349a9b9a8">
  <xsd:schema xmlns:xsd="http://www.w3.org/2001/XMLSchema" xmlns:xs="http://www.w3.org/2001/XMLSchema" xmlns:p="http://schemas.microsoft.com/office/2006/metadata/properties" xmlns:ns2="ff7eb14a-0fa1-49f4-8e3b-d612f5a0e73b" xmlns:ns3="5b75b783-776d-422a-8f2c-55fefc06511d" targetNamespace="http://schemas.microsoft.com/office/2006/metadata/properties" ma:root="true" ma:fieldsID="5d668b0e3e421650fc250e8952a982c0" ns2:_="" ns3:_="">
    <xsd:import namespace="ff7eb14a-0fa1-49f4-8e3b-d612f5a0e73b"/>
    <xsd:import namespace="5b75b783-776d-422a-8f2c-55fefc0651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eb14a-0fa1-49f4-8e3b-d612f5a0e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b202ea04-87be-4d69-87d9-523da7ac833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5b783-776d-422a-8f2c-55fefc06511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69e7fc-1eed-4856-bc12-08fe75ab7540}" ma:internalName="TaxCatchAll" ma:showField="CatchAllData" ma:web="5b75b783-776d-422a-8f2c-55fefc0651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5b783-776d-422a-8f2c-55fefc06511d" xsi:nil="true"/>
    <lcf76f155ced4ddcb4097134ff3c332f xmlns="ff7eb14a-0fa1-49f4-8e3b-d612f5a0e7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9BC19D-2350-4847-936C-49D4A0365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eb14a-0fa1-49f4-8e3b-d612f5a0e73b"/>
    <ds:schemaRef ds:uri="5b75b783-776d-422a-8f2c-55fefc065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F6FE2-B4CF-485F-833C-A3FBEE36C38B}">
  <ds:schemaRefs>
    <ds:schemaRef ds:uri="http://schemas.microsoft.com/sharepoint/v3/contenttype/forms"/>
  </ds:schemaRefs>
</ds:datastoreItem>
</file>

<file path=customXml/itemProps3.xml><?xml version="1.0" encoding="utf-8"?>
<ds:datastoreItem xmlns:ds="http://schemas.openxmlformats.org/officeDocument/2006/customXml" ds:itemID="{5704A48B-7B19-41E3-A773-1BED89FD3A97}">
  <ds:schemaRefs>
    <ds:schemaRef ds:uri="http://www.w3.org/XML/1998/namespace"/>
    <ds:schemaRef ds:uri="http://purl.org/dc/terms/"/>
    <ds:schemaRef ds:uri="5b75b783-776d-422a-8f2c-55fefc06511d"/>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f7eb14a-0fa1-49f4-8e3b-d612f5a0e73b"/>
  </ds:schemaRefs>
</ds:datastoreItem>
</file>

<file path=docProps/app.xml><?xml version="1.0" encoding="utf-8"?>
<Properties xmlns="http://schemas.openxmlformats.org/officeDocument/2006/extended-properties" xmlns:vt="http://schemas.openxmlformats.org/officeDocument/2006/docPropsVTypes">
  <Template>Office Theme</Template>
  <TotalTime>4077</TotalTime>
  <Words>2383</Words>
  <Application>Microsoft Office PowerPoint</Application>
  <PresentationFormat>A4 (210 x 297 mm)</PresentationFormat>
  <Paragraphs>582</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MS Mincho</vt:lpstr>
      <vt:lpstr>Aptos</vt:lpstr>
      <vt:lpstr>Aptos Display</vt:lpstr>
      <vt:lpstr>Arial</vt:lpstr>
      <vt:lpstr>Calibri</vt:lpstr>
      <vt:lpstr>Cambria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Ángela Pérez Poveda</dc:creator>
  <cp:lastModifiedBy>Presen Tarazona</cp:lastModifiedBy>
  <cp:revision>66</cp:revision>
  <cp:lastPrinted>2025-10-02T06:47:48Z</cp:lastPrinted>
  <dcterms:created xsi:type="dcterms:W3CDTF">2025-06-23T15:07:08Z</dcterms:created>
  <dcterms:modified xsi:type="dcterms:W3CDTF">2025-10-02T06:48:19Z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0x01010066A5E809CE759A409F77B06359122895</vt:lpwstr>
  </property>
  <property fmtid="{D5CDD505-2E9C-101B-9397-08002B2CF9AE}" pid="3" name="MediaServiceImageTags">
    <vt:lpwstr/>
  </property>
</Properties>
</file>