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9" r:id="rId5"/>
    <p:sldId id="262" r:id="rId6"/>
    <p:sldId id="261" r:id="rId7"/>
    <p:sldId id="264" r:id="rId8"/>
    <p:sldId id="263" r:id="rId9"/>
    <p:sldId id="265" r:id="rId10"/>
    <p:sldId id="266" r:id="rId11"/>
    <p:sldId id="267" r:id="rId12"/>
    <p:sldId id="270" r:id="rId13"/>
    <p:sldId id="271" r:id="rId14"/>
    <p:sldId id="269" r:id="rId1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C2002F"/>
    <a:srgbClr val="FCFCFC"/>
    <a:srgbClr val="FAFAFA"/>
    <a:srgbClr val="FBFBFB"/>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31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r>
              <a:rPr lang="es-ES" sz="900" b="1" i="0" noProof="0" dirty="0">
                <a:latin typeface="Calibri" panose="020F0502020204030204" pitchFamily="34" charset="0"/>
                <a:cs typeface="Calibri" panose="020F0502020204030204" pitchFamily="34" charset="0"/>
              </a:rPr>
              <a:t>Estructura</a:t>
            </a:r>
            <a:r>
              <a:rPr lang="en-US" sz="900" b="1" i="0" dirty="0">
                <a:latin typeface="Calibri" panose="020F0502020204030204" pitchFamily="34" charset="0"/>
                <a:cs typeface="Calibri" panose="020F0502020204030204" pitchFamily="34" charset="0"/>
              </a:rPr>
              <a:t> sectorial del PIB</a:t>
            </a:r>
          </a:p>
        </c:rich>
      </c:tx>
      <c:layout>
        <c:manualLayout>
          <c:xMode val="edge"/>
          <c:yMode val="edge"/>
          <c:x val="0.4672052877049086"/>
          <c:y val="8.788852365067607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ES"/>
        </a:p>
      </c:txPr>
    </c:title>
    <c:autoTitleDeleted val="0"/>
    <c:plotArea>
      <c:layout>
        <c:manualLayout>
          <c:layoutTarget val="inner"/>
          <c:xMode val="edge"/>
          <c:yMode val="edge"/>
          <c:x val="0.12349750290672415"/>
          <c:y val="0.27520457533169795"/>
          <c:w val="0.52673577256632631"/>
          <c:h val="0.69010548075864586"/>
        </c:manualLayout>
      </c:layout>
      <c:pieChart>
        <c:varyColors val="1"/>
        <c:ser>
          <c:idx val="0"/>
          <c:order val="0"/>
          <c:tx>
            <c:strRef>
              <c:f>Hoja1!$B$1</c:f>
              <c:strCache>
                <c:ptCount val="1"/>
                <c:pt idx="0">
                  <c:v>PIB</c:v>
                </c:pt>
              </c:strCache>
            </c:strRef>
          </c:tx>
          <c:dPt>
            <c:idx val="0"/>
            <c:bubble3D val="0"/>
            <c:explosion val="14"/>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extLst>
              <c:ext xmlns:c16="http://schemas.microsoft.com/office/drawing/2014/chart" uri="{C3380CC4-5D6E-409C-BE32-E72D297353CC}">
                <c16:uniqueId val="{00000001-D4D7-4189-8E53-082AAFD6D9C3}"/>
              </c:ext>
            </c:extLst>
          </c:dPt>
          <c:dPt>
            <c:idx val="1"/>
            <c:bubble3D val="0"/>
            <c:explosion val="12"/>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extLst>
              <c:ext xmlns:c16="http://schemas.microsoft.com/office/drawing/2014/chart" uri="{C3380CC4-5D6E-409C-BE32-E72D297353CC}">
                <c16:uniqueId val="{00000003-D4D7-4189-8E53-082AAFD6D9C3}"/>
              </c:ext>
            </c:extLst>
          </c:dPt>
          <c:dPt>
            <c:idx val="2"/>
            <c:bubble3D val="0"/>
            <c:explosion val="8"/>
            <c:spPr>
              <a:solidFill>
                <a:srgbClr val="AF233B"/>
              </a:solidFill>
              <a:ln>
                <a:noFill/>
              </a:ln>
              <a:effectLst/>
            </c:spPr>
            <c:extLst>
              <c:ext xmlns:c16="http://schemas.microsoft.com/office/drawing/2014/chart" uri="{C3380CC4-5D6E-409C-BE32-E72D297353CC}">
                <c16:uniqueId val="{00000005-D4D7-4189-8E53-082AAFD6D9C3}"/>
              </c:ext>
            </c:extLst>
          </c:dPt>
          <c:dLbls>
            <c:dLbl>
              <c:idx val="0"/>
              <c:layout>
                <c:manualLayout>
                  <c:x val="9.0814124913129578E-3"/>
                  <c:y val="2.20060554630124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D7-4189-8E53-082AAFD6D9C3}"/>
                </c:ext>
              </c:extLst>
            </c:dLbl>
            <c:dLbl>
              <c:idx val="2"/>
              <c:layout>
                <c:manualLayout>
                  <c:x val="0.15455600673381445"/>
                  <c:y val="-5.3122534286734573E-2"/>
                </c:manualLayout>
              </c:layout>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j-lt"/>
                      <a:ea typeface="+mn-ea"/>
                      <a:cs typeface="+mn-cs"/>
                    </a:defRPr>
                  </a:pPr>
                  <a:endParaRPr lang="es-E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D7-4189-8E53-082AAFD6D9C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s-E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Hoja1!$A$2:$A$4</c:f>
              <c:strCache>
                <c:ptCount val="3"/>
                <c:pt idx="0">
                  <c:v>Agricultura</c:v>
                </c:pt>
                <c:pt idx="1">
                  <c:v>Industria y minería</c:v>
                </c:pt>
                <c:pt idx="2">
                  <c:v>Servicios</c:v>
                </c:pt>
              </c:strCache>
            </c:strRef>
          </c:cat>
          <c:val>
            <c:numRef>
              <c:f>Hoja1!$B$2:$B$4</c:f>
              <c:numCache>
                <c:formatCode>General</c:formatCode>
                <c:ptCount val="3"/>
                <c:pt idx="0">
                  <c:v>2</c:v>
                </c:pt>
                <c:pt idx="1">
                  <c:v>29</c:v>
                </c:pt>
                <c:pt idx="2">
                  <c:v>69</c:v>
                </c:pt>
              </c:numCache>
            </c:numRef>
          </c:val>
          <c:extLst>
            <c:ext xmlns:c16="http://schemas.microsoft.com/office/drawing/2014/chart" uri="{C3380CC4-5D6E-409C-BE32-E72D297353CC}">
              <c16:uniqueId val="{00000006-D4D7-4189-8E53-082AAFD6D9C3}"/>
            </c:ext>
          </c:extLst>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76281000421048117"/>
          <c:y val="0.44587560871308551"/>
          <c:w val="0.23048059582039354"/>
          <c:h val="0.4762386412447701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s-ES"/>
        </a:p>
      </c:txPr>
    </c:legend>
    <c:plotVisOnly val="1"/>
    <c:dispBlanksAs val="gap"/>
    <c:showDLblsOverMax val="0"/>
  </c:chart>
  <c:spPr>
    <a:noFill/>
    <a:ln w="12700" cap="flat" cmpd="sng" algn="ctr">
      <a:noFill/>
      <a:prstDash val="solid"/>
      <a:miter lim="800000"/>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900">
                <a:solidFill>
                  <a:schemeClr val="tx1">
                    <a:lumMod val="65000"/>
                    <a:lumOff val="35000"/>
                  </a:schemeClr>
                </a:solidFill>
                <a:latin typeface="+mj-lt"/>
              </a:defRPr>
            </a:pPr>
            <a:r>
              <a:rPr lang="en-US" sz="900">
                <a:solidFill>
                  <a:schemeClr val="tx1">
                    <a:lumMod val="65000"/>
                    <a:lumOff val="35000"/>
                  </a:schemeClr>
                </a:solidFill>
                <a:latin typeface="+mj-lt"/>
              </a:rPr>
              <a:t>Evolución del PIB </a:t>
            </a:r>
          </a:p>
          <a:p>
            <a:pPr>
              <a:defRPr sz="900">
                <a:solidFill>
                  <a:schemeClr val="tx1">
                    <a:lumMod val="65000"/>
                    <a:lumOff val="35000"/>
                  </a:schemeClr>
                </a:solidFill>
                <a:latin typeface="+mj-lt"/>
              </a:defRPr>
            </a:pPr>
            <a:r>
              <a:rPr lang="en-US" sz="900" b="0">
                <a:solidFill>
                  <a:schemeClr val="tx1">
                    <a:lumMod val="65000"/>
                    <a:lumOff val="35000"/>
                  </a:schemeClr>
                </a:solidFill>
                <a:latin typeface="+mj-lt"/>
              </a:rPr>
              <a:t>(% var. anual)</a:t>
            </a:r>
          </a:p>
        </c:rich>
      </c:tx>
      <c:layout>
        <c:manualLayout>
          <c:xMode val="edge"/>
          <c:yMode val="edge"/>
          <c:x val="0.30622406639004152"/>
          <c:y val="0"/>
        </c:manualLayout>
      </c:layout>
      <c:overlay val="0"/>
    </c:title>
    <c:autoTitleDeleted val="0"/>
    <c:plotArea>
      <c:layout>
        <c:manualLayout>
          <c:layoutTarget val="inner"/>
          <c:xMode val="edge"/>
          <c:yMode val="edge"/>
          <c:x val="9.1530695592511521E-2"/>
          <c:y val="0.17708500627891666"/>
          <c:w val="0.84761176637152724"/>
          <c:h val="0.61337992986814571"/>
        </c:manualLayout>
      </c:layout>
      <c:lineChart>
        <c:grouping val="standard"/>
        <c:varyColors val="0"/>
        <c:ser>
          <c:idx val="0"/>
          <c:order val="0"/>
          <c:tx>
            <c:strRef>
              <c:f>Hoja1!$B$1</c:f>
              <c:strCache>
                <c:ptCount val="1"/>
                <c:pt idx="0">
                  <c:v>PIB</c:v>
                </c:pt>
              </c:strCache>
            </c:strRef>
          </c:tx>
          <c:spPr>
            <a:ln>
              <a:solidFill>
                <a:srgbClr val="AF233B"/>
              </a:solidFill>
            </a:ln>
          </c:spPr>
          <c:marker>
            <c:symbol val="none"/>
          </c:marker>
          <c:cat>
            <c:numRef>
              <c:f>Hoja1!$A$2:$A$11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Hoja1!$B$2:$B$11</c:f>
              <c:numCache>
                <c:formatCode>General</c:formatCode>
                <c:ptCount val="10"/>
                <c:pt idx="0">
                  <c:v>2.7</c:v>
                </c:pt>
                <c:pt idx="1">
                  <c:v>1.9</c:v>
                </c:pt>
                <c:pt idx="2">
                  <c:v>-5</c:v>
                </c:pt>
                <c:pt idx="3">
                  <c:v>6</c:v>
                </c:pt>
                <c:pt idx="4">
                  <c:v>4.7</c:v>
                </c:pt>
                <c:pt idx="5">
                  <c:v>2</c:v>
                </c:pt>
                <c:pt idx="6">
                  <c:v>2</c:v>
                </c:pt>
                <c:pt idx="7">
                  <c:v>1.7</c:v>
                </c:pt>
                <c:pt idx="8">
                  <c:v>1.5</c:v>
                </c:pt>
                <c:pt idx="9">
                  <c:v>1.9</c:v>
                </c:pt>
              </c:numCache>
            </c:numRef>
          </c:val>
          <c:smooth val="0"/>
          <c:extLst>
            <c:ext xmlns:c16="http://schemas.microsoft.com/office/drawing/2014/chart" uri="{C3380CC4-5D6E-409C-BE32-E72D297353CC}">
              <c16:uniqueId val="{00000000-8719-4B20-8935-1EF72FFFA1F2}"/>
            </c:ext>
          </c:extLst>
        </c:ser>
        <c:dLbls>
          <c:showLegendKey val="0"/>
          <c:showVal val="0"/>
          <c:showCatName val="0"/>
          <c:showSerName val="0"/>
          <c:showPercent val="0"/>
          <c:showBubbleSize val="0"/>
        </c:dLbls>
        <c:smooth val="0"/>
        <c:axId val="127524864"/>
        <c:axId val="127526400"/>
      </c:lineChart>
      <c:catAx>
        <c:axId val="127524864"/>
        <c:scaling>
          <c:orientation val="minMax"/>
        </c:scaling>
        <c:delete val="0"/>
        <c:axPos val="b"/>
        <c:numFmt formatCode="General" sourceLinked="1"/>
        <c:majorTickMark val="none"/>
        <c:minorTickMark val="none"/>
        <c:tickLblPos val="low"/>
        <c:spPr>
          <a:ln>
            <a:solidFill>
              <a:schemeClr val="bg2">
                <a:lumMod val="50000"/>
              </a:schemeClr>
            </a:solidFill>
          </a:ln>
        </c:spPr>
        <c:txPr>
          <a:bodyPr rot="-5400000" vert="horz"/>
          <a:lstStyle/>
          <a:p>
            <a:pPr>
              <a:defRPr sz="600">
                <a:solidFill>
                  <a:schemeClr val="tx1">
                    <a:lumMod val="75000"/>
                    <a:lumOff val="25000"/>
                  </a:schemeClr>
                </a:solidFill>
                <a:latin typeface="+mj-lt"/>
              </a:defRPr>
            </a:pPr>
            <a:endParaRPr lang="es-ES"/>
          </a:p>
        </c:txPr>
        <c:crossAx val="127526400"/>
        <c:crosses val="autoZero"/>
        <c:auto val="1"/>
        <c:lblAlgn val="ctr"/>
        <c:lblOffset val="100"/>
        <c:noMultiLvlLbl val="0"/>
      </c:catAx>
      <c:valAx>
        <c:axId val="127526400"/>
        <c:scaling>
          <c:orientation val="minMax"/>
        </c:scaling>
        <c:delete val="0"/>
        <c:axPos val="l"/>
        <c:majorGridlines>
          <c:spPr>
            <a:ln>
              <a:solidFill>
                <a:schemeClr val="bg1">
                  <a:lumMod val="85000"/>
                </a:schemeClr>
              </a:solidFill>
              <a:prstDash val="solid"/>
            </a:ln>
          </c:spPr>
        </c:majorGridlines>
        <c:numFmt formatCode="General" sourceLinked="1"/>
        <c:majorTickMark val="out"/>
        <c:minorTickMark val="none"/>
        <c:tickLblPos val="nextTo"/>
        <c:spPr>
          <a:ln>
            <a:noFill/>
          </a:ln>
        </c:spPr>
        <c:txPr>
          <a:bodyPr/>
          <a:lstStyle/>
          <a:p>
            <a:pPr>
              <a:defRPr sz="700">
                <a:solidFill>
                  <a:schemeClr val="tx1">
                    <a:lumMod val="75000"/>
                    <a:lumOff val="25000"/>
                  </a:schemeClr>
                </a:solidFill>
                <a:latin typeface="+mj-lt"/>
              </a:defRPr>
            </a:pPr>
            <a:endParaRPr lang="es-ES"/>
          </a:p>
        </c:txPr>
        <c:crossAx val="127524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900">
                <a:solidFill>
                  <a:schemeClr val="tx1">
                    <a:lumMod val="65000"/>
                    <a:lumOff val="35000"/>
                  </a:schemeClr>
                </a:solidFill>
                <a:latin typeface="+mj-lt"/>
              </a:defRPr>
            </a:pPr>
            <a:r>
              <a:rPr lang="en-US" sz="900">
                <a:solidFill>
                  <a:schemeClr val="tx1">
                    <a:lumMod val="65000"/>
                    <a:lumOff val="35000"/>
                  </a:schemeClr>
                </a:solidFill>
                <a:latin typeface="+mj-lt"/>
              </a:rPr>
              <a:t>Evolución de la Inflación</a:t>
            </a:r>
          </a:p>
          <a:p>
            <a:pPr>
              <a:defRPr sz="900">
                <a:solidFill>
                  <a:schemeClr val="tx1">
                    <a:lumMod val="65000"/>
                    <a:lumOff val="35000"/>
                  </a:schemeClr>
                </a:solidFill>
                <a:latin typeface="+mj-lt"/>
              </a:defRPr>
            </a:pPr>
            <a:r>
              <a:rPr lang="en-US" sz="900" b="0">
                <a:solidFill>
                  <a:schemeClr val="tx1">
                    <a:lumMod val="65000"/>
                    <a:lumOff val="35000"/>
                  </a:schemeClr>
                </a:solidFill>
                <a:latin typeface="+mj-lt"/>
              </a:rPr>
              <a:t> (% var. anual)</a:t>
            </a:r>
          </a:p>
        </c:rich>
      </c:tx>
      <c:layout>
        <c:manualLayout>
          <c:xMode val="edge"/>
          <c:yMode val="edge"/>
          <c:x val="0.23257250520033543"/>
          <c:y val="0"/>
        </c:manualLayout>
      </c:layout>
      <c:overlay val="0"/>
    </c:title>
    <c:autoTitleDeleted val="0"/>
    <c:plotArea>
      <c:layout>
        <c:manualLayout>
          <c:layoutTarget val="inner"/>
          <c:xMode val="edge"/>
          <c:yMode val="edge"/>
          <c:x val="0.10339813332462074"/>
          <c:y val="0.21471682513435303"/>
          <c:w val="0.83574432863941794"/>
          <c:h val="0.57574777109041608"/>
        </c:manualLayout>
      </c:layout>
      <c:lineChart>
        <c:grouping val="standard"/>
        <c:varyColors val="0"/>
        <c:ser>
          <c:idx val="0"/>
          <c:order val="0"/>
          <c:tx>
            <c:strRef>
              <c:f>Hoja1!$B$1</c:f>
              <c:strCache>
                <c:ptCount val="1"/>
                <c:pt idx="0">
                  <c:v>ipc</c:v>
                </c:pt>
              </c:strCache>
            </c:strRef>
          </c:tx>
          <c:spPr>
            <a:ln>
              <a:solidFill>
                <a:srgbClr val="AF233B"/>
              </a:solidFill>
            </a:ln>
          </c:spPr>
          <c:marker>
            <c:symbol val="none"/>
          </c:marker>
          <c:cat>
            <c:numRef>
              <c:f>Hoja1!$A$2:$A$11</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Hoja1!$B$2:$B$11</c:f>
              <c:numCache>
                <c:formatCode>General</c:formatCode>
                <c:ptCount val="10"/>
                <c:pt idx="0">
                  <c:v>2.2999999999999998</c:v>
                </c:pt>
                <c:pt idx="1">
                  <c:v>1.9</c:v>
                </c:pt>
                <c:pt idx="2">
                  <c:v>0.7</c:v>
                </c:pt>
                <c:pt idx="3">
                  <c:v>3.4</c:v>
                </c:pt>
                <c:pt idx="4">
                  <c:v>6.8</c:v>
                </c:pt>
                <c:pt idx="5">
                  <c:v>3.9</c:v>
                </c:pt>
                <c:pt idx="6">
                  <c:v>2.4</c:v>
                </c:pt>
                <c:pt idx="7">
                  <c:v>2.1</c:v>
                </c:pt>
                <c:pt idx="8">
                  <c:v>2.5</c:v>
                </c:pt>
                <c:pt idx="9">
                  <c:v>2.1</c:v>
                </c:pt>
              </c:numCache>
            </c:numRef>
          </c:val>
          <c:smooth val="0"/>
          <c:extLst>
            <c:ext xmlns:c16="http://schemas.microsoft.com/office/drawing/2014/chart" uri="{C3380CC4-5D6E-409C-BE32-E72D297353CC}">
              <c16:uniqueId val="{00000000-E8C1-4723-83F8-FDA843038B50}"/>
            </c:ext>
          </c:extLst>
        </c:ser>
        <c:dLbls>
          <c:showLegendKey val="0"/>
          <c:showVal val="0"/>
          <c:showCatName val="0"/>
          <c:showSerName val="0"/>
          <c:showPercent val="0"/>
          <c:showBubbleSize val="0"/>
        </c:dLbls>
        <c:smooth val="0"/>
        <c:axId val="128202240"/>
        <c:axId val="128203776"/>
      </c:lineChart>
      <c:catAx>
        <c:axId val="128202240"/>
        <c:scaling>
          <c:orientation val="minMax"/>
        </c:scaling>
        <c:delete val="0"/>
        <c:axPos val="b"/>
        <c:numFmt formatCode="General" sourceLinked="1"/>
        <c:majorTickMark val="none"/>
        <c:minorTickMark val="none"/>
        <c:tickLblPos val="low"/>
        <c:spPr>
          <a:ln>
            <a:solidFill>
              <a:schemeClr val="tx1">
                <a:lumMod val="65000"/>
                <a:lumOff val="35000"/>
              </a:schemeClr>
            </a:solidFill>
          </a:ln>
        </c:spPr>
        <c:txPr>
          <a:bodyPr rot="-5400000" vert="horz"/>
          <a:lstStyle/>
          <a:p>
            <a:pPr>
              <a:defRPr sz="600">
                <a:solidFill>
                  <a:schemeClr val="tx1">
                    <a:lumMod val="75000"/>
                    <a:lumOff val="25000"/>
                  </a:schemeClr>
                </a:solidFill>
                <a:latin typeface="+mj-lt"/>
              </a:defRPr>
            </a:pPr>
            <a:endParaRPr lang="es-ES"/>
          </a:p>
        </c:txPr>
        <c:crossAx val="128203776"/>
        <c:crosses val="autoZero"/>
        <c:auto val="1"/>
        <c:lblAlgn val="ctr"/>
        <c:lblOffset val="100"/>
        <c:noMultiLvlLbl val="0"/>
      </c:catAx>
      <c:valAx>
        <c:axId val="128203776"/>
        <c:scaling>
          <c:orientation val="minMax"/>
        </c:scaling>
        <c:delete val="0"/>
        <c:axPos val="l"/>
        <c:majorGridlines>
          <c:spPr>
            <a:ln cmpd="sng">
              <a:solidFill>
                <a:schemeClr val="bg1">
                  <a:lumMod val="85000"/>
                </a:schemeClr>
              </a:solidFill>
              <a:prstDash val="solid"/>
            </a:ln>
          </c:spPr>
        </c:majorGridlines>
        <c:numFmt formatCode="General" sourceLinked="1"/>
        <c:majorTickMark val="none"/>
        <c:minorTickMark val="none"/>
        <c:tickLblPos val="nextTo"/>
        <c:spPr>
          <a:ln>
            <a:noFill/>
          </a:ln>
        </c:spPr>
        <c:txPr>
          <a:bodyPr/>
          <a:lstStyle/>
          <a:p>
            <a:pPr>
              <a:defRPr sz="700">
                <a:solidFill>
                  <a:schemeClr val="tx1">
                    <a:lumMod val="75000"/>
                    <a:lumOff val="25000"/>
                  </a:schemeClr>
                </a:solidFill>
                <a:latin typeface="+mj-lt"/>
              </a:defRPr>
            </a:pPr>
            <a:endParaRPr lang="es-ES"/>
          </a:p>
        </c:txPr>
        <c:crossAx val="128202240"/>
        <c:crosses val="autoZero"/>
        <c:crossBetween val="between"/>
      </c:valAx>
      <c:spPr>
        <a:ln>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ES" sz="900" baseline="0" dirty="0">
                <a:solidFill>
                  <a:schemeClr val="tx1">
                    <a:lumMod val="65000"/>
                    <a:lumOff val="35000"/>
                  </a:schemeClr>
                </a:solidFill>
                <a:latin typeface="+mj-lt"/>
              </a:rPr>
              <a:t>Comercio exterior  de Canadá</a:t>
            </a:r>
          </a:p>
          <a:p>
            <a:pPr>
              <a:defRPr sz="900">
                <a:solidFill>
                  <a:schemeClr val="tx1">
                    <a:lumMod val="65000"/>
                    <a:lumOff val="35000"/>
                  </a:schemeClr>
                </a:solidFill>
              </a:defRPr>
            </a:pPr>
            <a:r>
              <a:rPr lang="es-ES" sz="900" baseline="0" dirty="0">
                <a:solidFill>
                  <a:schemeClr val="tx1">
                    <a:lumMod val="65000"/>
                    <a:lumOff val="35000"/>
                  </a:schemeClr>
                </a:solidFill>
                <a:latin typeface="+mj-lt"/>
              </a:rPr>
              <a:t> </a:t>
            </a:r>
            <a:r>
              <a:rPr lang="es-ES" sz="900" b="0" baseline="0" dirty="0">
                <a:solidFill>
                  <a:schemeClr val="tx1">
                    <a:lumMod val="65000"/>
                    <a:lumOff val="35000"/>
                  </a:schemeClr>
                </a:solidFill>
                <a:latin typeface="+mj-lt"/>
              </a:rPr>
              <a:t>(miles $)</a:t>
            </a:r>
            <a:endParaRPr lang="es-ES" sz="900" b="0" dirty="0">
              <a:solidFill>
                <a:schemeClr val="tx1">
                  <a:lumMod val="65000"/>
                  <a:lumOff val="35000"/>
                </a:schemeClr>
              </a:solidFill>
              <a:latin typeface="+mj-lt"/>
            </a:endParaRPr>
          </a:p>
        </c:rich>
      </c:tx>
      <c:layout>
        <c:manualLayout>
          <c:xMode val="edge"/>
          <c:yMode val="edge"/>
          <c:x val="0.20297221345440289"/>
          <c:y val="2.9578894454806409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8709481484305546"/>
          <c:y val="0.1923154701718908"/>
          <c:w val="0.81290518515694454"/>
          <c:h val="0.51419844005849114"/>
        </c:manualLayout>
      </c:layout>
      <c:lineChart>
        <c:grouping val="standard"/>
        <c:varyColors val="0"/>
        <c:ser>
          <c:idx val="0"/>
          <c:order val="0"/>
          <c:tx>
            <c:strRef>
              <c:f>Hoja1!$B$1</c:f>
              <c:strCache>
                <c:ptCount val="1"/>
                <c:pt idx="0">
                  <c:v>Importaciones</c:v>
                </c:pt>
              </c:strCache>
            </c:strRef>
          </c:tx>
          <c:spPr>
            <a:ln w="19050" cap="rnd" cmpd="sng" algn="ctr">
              <a:solidFill>
                <a:schemeClr val="tx1">
                  <a:lumMod val="50000"/>
                  <a:lumOff val="50000"/>
                </a:schemeClr>
              </a:solidFill>
              <a:prstDash val="solid"/>
              <a:round/>
            </a:ln>
            <a:effectLst/>
          </c:spPr>
          <c:marker>
            <c:symbol val="none"/>
          </c:marker>
          <c:cat>
            <c:numRef>
              <c:f>Hoja1!$A$2:$A$10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Hoja1!$B$2:$B$10</c:f>
              <c:numCache>
                <c:formatCode>#,##0.000</c:formatCode>
                <c:ptCount val="9"/>
                <c:pt idx="0">
                  <c:v>433334160</c:v>
                </c:pt>
                <c:pt idx="1">
                  <c:v>460065801</c:v>
                </c:pt>
                <c:pt idx="2">
                  <c:v>453653678</c:v>
                </c:pt>
                <c:pt idx="3">
                  <c:v>405666523</c:v>
                </c:pt>
                <c:pt idx="4">
                  <c:v>491713789</c:v>
                </c:pt>
                <c:pt idx="5">
                  <c:v>570189759</c:v>
                </c:pt>
                <c:pt idx="6">
                  <c:v>559231481</c:v>
                </c:pt>
                <c:pt idx="7">
                  <c:v>554263254</c:v>
                </c:pt>
                <c:pt idx="8" formatCode="General">
                  <c:v>563857213</c:v>
                </c:pt>
              </c:numCache>
            </c:numRef>
          </c:val>
          <c:smooth val="0"/>
          <c:extLst>
            <c:ext xmlns:c16="http://schemas.microsoft.com/office/drawing/2014/chart" uri="{C3380CC4-5D6E-409C-BE32-E72D297353CC}">
              <c16:uniqueId val="{00000000-A058-4969-A08D-AF0AB69D9A9C}"/>
            </c:ext>
          </c:extLst>
        </c:ser>
        <c:ser>
          <c:idx val="1"/>
          <c:order val="1"/>
          <c:tx>
            <c:strRef>
              <c:f>Hoja1!$C$1</c:f>
              <c:strCache>
                <c:ptCount val="1"/>
                <c:pt idx="0">
                  <c:v>Exportaciones</c:v>
                </c:pt>
              </c:strCache>
            </c:strRef>
          </c:tx>
          <c:spPr>
            <a:ln w="19050" cap="rnd" cmpd="sng" algn="ctr">
              <a:solidFill>
                <a:srgbClr val="AF233B"/>
              </a:solidFill>
              <a:prstDash val="solid"/>
              <a:round/>
            </a:ln>
            <a:effectLst/>
          </c:spPr>
          <c:marker>
            <c:symbol val="none"/>
          </c:marker>
          <c:cat>
            <c:numRef>
              <c:f>Hoja1!$A$2:$A$10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Hoja1!$C$2:$C$10</c:f>
              <c:numCache>
                <c:formatCode>#,##0.000</c:formatCode>
                <c:ptCount val="9"/>
                <c:pt idx="0">
                  <c:v>421042162</c:v>
                </c:pt>
                <c:pt idx="1">
                  <c:v>451116723</c:v>
                </c:pt>
                <c:pt idx="2">
                  <c:v>446207751</c:v>
                </c:pt>
                <c:pt idx="3">
                  <c:v>389926388</c:v>
                </c:pt>
                <c:pt idx="4">
                  <c:v>503963502</c:v>
                </c:pt>
                <c:pt idx="5">
                  <c:v>598582866</c:v>
                </c:pt>
                <c:pt idx="6">
                  <c:v>568413103</c:v>
                </c:pt>
                <c:pt idx="7">
                  <c:v>569244052</c:v>
                </c:pt>
                <c:pt idx="8" formatCode="General">
                  <c:v>557097803</c:v>
                </c:pt>
              </c:numCache>
            </c:numRef>
          </c:val>
          <c:smooth val="0"/>
          <c:extLst>
            <c:ext xmlns:c16="http://schemas.microsoft.com/office/drawing/2014/chart" uri="{C3380CC4-5D6E-409C-BE32-E72D297353CC}">
              <c16:uniqueId val="{00000001-A058-4969-A08D-AF0AB69D9A9C}"/>
            </c:ext>
          </c:extLst>
        </c:ser>
        <c:dLbls>
          <c:showLegendKey val="0"/>
          <c:showVal val="0"/>
          <c:showCatName val="0"/>
          <c:showSerName val="0"/>
          <c:showPercent val="0"/>
          <c:showBubbleSize val="0"/>
        </c:dLbls>
        <c:smooth val="0"/>
        <c:axId val="123907072"/>
        <c:axId val="123921152"/>
      </c:lineChart>
      <c:catAx>
        <c:axId val="123907072"/>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5400000" spcFirstLastPara="1" vertOverflow="ellipsis" wrap="square" anchor="ctr" anchorCtr="1"/>
          <a:lstStyle/>
          <a:p>
            <a:pPr>
              <a:defRPr sz="700" b="0" i="0" u="none" strike="noStrike" kern="1200" baseline="0">
                <a:solidFill>
                  <a:schemeClr val="tx1">
                    <a:lumMod val="85000"/>
                    <a:lumOff val="15000"/>
                  </a:schemeClr>
                </a:solidFill>
                <a:latin typeface="+mj-lt"/>
                <a:ea typeface="+mn-ea"/>
                <a:cs typeface="+mn-cs"/>
              </a:defRPr>
            </a:pPr>
            <a:endParaRPr lang="es-ES"/>
          </a:p>
        </c:txPr>
        <c:crossAx val="123921152"/>
        <c:crosses val="autoZero"/>
        <c:auto val="1"/>
        <c:lblAlgn val="ctr"/>
        <c:lblOffset val="100"/>
        <c:noMultiLvlLbl val="0"/>
      </c:catAx>
      <c:valAx>
        <c:axId val="123921152"/>
        <c:scaling>
          <c:orientation val="minMax"/>
          <c:min val="300000000"/>
        </c:scaling>
        <c:delete val="0"/>
        <c:axPos val="l"/>
        <c:majorGridlines>
          <c:spPr>
            <a:ln w="6350" cap="flat" cmpd="sng" algn="ctr">
              <a:solidFill>
                <a:sysClr val="window" lastClr="FFFFFF">
                  <a:lumMod val="85000"/>
                </a:sysClr>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700" b="0" i="0" u="none" strike="noStrike" kern="1200" baseline="0">
                <a:solidFill>
                  <a:schemeClr val="tx1">
                    <a:lumMod val="85000"/>
                    <a:lumOff val="15000"/>
                  </a:schemeClr>
                </a:solidFill>
                <a:latin typeface="+mj-lt"/>
                <a:ea typeface="+mn-ea"/>
                <a:cs typeface="+mn-cs"/>
              </a:defRPr>
            </a:pPr>
            <a:endParaRPr lang="es-ES"/>
          </a:p>
        </c:txPr>
        <c:crossAx val="123907072"/>
        <c:crosses val="autoZero"/>
        <c:crossBetween val="between"/>
      </c:valAx>
      <c:spPr>
        <a:noFill/>
        <a:ln>
          <a:noFill/>
        </a:ln>
        <a:effectLst/>
      </c:spPr>
    </c:plotArea>
    <c:legend>
      <c:legendPos val="b"/>
      <c:layout>
        <c:manualLayout>
          <c:xMode val="edge"/>
          <c:yMode val="edge"/>
          <c:x val="0.16057851819318272"/>
          <c:y val="0.87748866632758382"/>
          <c:w val="0.78465802028061771"/>
          <c:h val="5.323326886126609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s-ES"/>
        </a:p>
      </c:txPr>
    </c:legend>
    <c:plotVisOnly val="1"/>
    <c:dispBlanksAs val="gap"/>
    <c:showDLblsOverMax val="0"/>
  </c:chart>
  <c:spPr>
    <a:noFill/>
    <a:ln w="12700" cap="flat" cmpd="sng" algn="ctr">
      <a:noFill/>
      <a:prstDash val="solid"/>
      <a:miter lim="800000"/>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sz="900" dirty="0">
                <a:solidFill>
                  <a:schemeClr val="tx1">
                    <a:lumMod val="65000"/>
                    <a:lumOff val="35000"/>
                  </a:schemeClr>
                </a:solidFill>
              </a:rPr>
              <a:t>Comercio exterior España – Canadá</a:t>
            </a:r>
            <a:endParaRPr lang="es-ES" sz="900" b="0" dirty="0">
              <a:solidFill>
                <a:schemeClr val="tx1">
                  <a:lumMod val="65000"/>
                  <a:lumOff val="35000"/>
                </a:schemeClr>
              </a:solidFill>
            </a:endParaRPr>
          </a:p>
        </c:rich>
      </c:tx>
      <c:layout>
        <c:manualLayout>
          <c:xMode val="edge"/>
          <c:yMode val="edge"/>
          <c:x val="0.20297221345440289"/>
          <c:y val="2.9578894454806409E-2"/>
        </c:manualLayout>
      </c:layout>
      <c:overlay val="0"/>
    </c:title>
    <c:autoTitleDeleted val="0"/>
    <c:plotArea>
      <c:layout>
        <c:manualLayout>
          <c:layoutTarget val="inner"/>
          <c:xMode val="edge"/>
          <c:yMode val="edge"/>
          <c:x val="0.16905219862784326"/>
          <c:y val="0.1923154701718908"/>
          <c:w val="0.79030626653522229"/>
          <c:h val="0.51419844005849114"/>
        </c:manualLayout>
      </c:layout>
      <c:lineChart>
        <c:grouping val="standard"/>
        <c:varyColors val="0"/>
        <c:ser>
          <c:idx val="0"/>
          <c:order val="0"/>
          <c:tx>
            <c:strRef>
              <c:f>Hoja1!$B$1</c:f>
              <c:strCache>
                <c:ptCount val="1"/>
                <c:pt idx="0">
                  <c:v>Exportaciones</c:v>
                </c:pt>
              </c:strCache>
            </c:strRef>
          </c:tx>
          <c:marker>
            <c:symbol val="none"/>
          </c:marker>
          <c:cat>
            <c:numRef>
              <c:f>Hoja1!$A$2:$A$25</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Hoja1!$B$2:$B$25</c:f>
              <c:numCache>
                <c:formatCode>#,##0.00</c:formatCode>
                <c:ptCount val="24"/>
                <c:pt idx="0">
                  <c:v>652938.09</c:v>
                </c:pt>
                <c:pt idx="1">
                  <c:v>643265.01</c:v>
                </c:pt>
                <c:pt idx="2">
                  <c:v>661387.9</c:v>
                </c:pt>
                <c:pt idx="3">
                  <c:v>708529.19</c:v>
                </c:pt>
                <c:pt idx="4">
                  <c:v>781800.69</c:v>
                </c:pt>
                <c:pt idx="5">
                  <c:v>745998.98</c:v>
                </c:pt>
                <c:pt idx="6">
                  <c:v>832820.1</c:v>
                </c:pt>
                <c:pt idx="7">
                  <c:v>724341.42</c:v>
                </c:pt>
                <c:pt idx="8">
                  <c:v>906125.4</c:v>
                </c:pt>
                <c:pt idx="9">
                  <c:v>1179164.76</c:v>
                </c:pt>
                <c:pt idx="10">
                  <c:v>1285243</c:v>
                </c:pt>
                <c:pt idx="11">
                  <c:v>1114348.03</c:v>
                </c:pt>
                <c:pt idx="12">
                  <c:v>1315553.3899999999</c:v>
                </c:pt>
                <c:pt idx="13">
                  <c:v>1371247.57</c:v>
                </c:pt>
                <c:pt idx="14">
                  <c:v>1488701.14</c:v>
                </c:pt>
                <c:pt idx="15">
                  <c:v>1644571.52</c:v>
                </c:pt>
                <c:pt idx="16" formatCode="[$-10C0A]#,##0.00;\-#,##0.00">
                  <c:v>1786223.4</c:v>
                </c:pt>
                <c:pt idx="17" formatCode="[$-10C0A]#,##0.00;\-#,##0.00">
                  <c:v>2017812.38</c:v>
                </c:pt>
                <c:pt idx="18" formatCode="[$-10C0A]#,##0.00;\-#,##0.00">
                  <c:v>1884467.57</c:v>
                </c:pt>
                <c:pt idx="19" formatCode="[$-10C0A]#,##0.00;\-#,##0.00">
                  <c:v>2029206.84</c:v>
                </c:pt>
                <c:pt idx="20" formatCode="[$-10C0A]#,##0.00;\-#,##0.00">
                  <c:v>2372851.9</c:v>
                </c:pt>
                <c:pt idx="21" formatCode="[$-10C0A]#,##0.00;\-#,##0.00">
                  <c:v>2177617.81</c:v>
                </c:pt>
                <c:pt idx="22" formatCode="[$-10C0A]#,##0.00;\-#,##0.00">
                  <c:v>2204716.79</c:v>
                </c:pt>
                <c:pt idx="23" formatCode="[$-10C0A]#,##0.00;\-#,##0.00">
                  <c:v>2235165.56</c:v>
                </c:pt>
              </c:numCache>
            </c:numRef>
          </c:val>
          <c:smooth val="0"/>
          <c:extLst>
            <c:ext xmlns:c16="http://schemas.microsoft.com/office/drawing/2014/chart" uri="{C3380CC4-5D6E-409C-BE32-E72D297353CC}">
              <c16:uniqueId val="{00000000-3A46-415A-9AD4-1ED4D69F1229}"/>
            </c:ext>
          </c:extLst>
        </c:ser>
        <c:ser>
          <c:idx val="1"/>
          <c:order val="1"/>
          <c:tx>
            <c:strRef>
              <c:f>Hoja1!$C$1</c:f>
              <c:strCache>
                <c:ptCount val="1"/>
                <c:pt idx="0">
                  <c:v>Importaciones</c:v>
                </c:pt>
              </c:strCache>
            </c:strRef>
          </c:tx>
          <c:spPr>
            <a:ln>
              <a:solidFill>
                <a:srgbClr val="AF233B"/>
              </a:solidFill>
            </a:ln>
          </c:spPr>
          <c:marker>
            <c:symbol val="none"/>
          </c:marker>
          <c:cat>
            <c:numRef>
              <c:f>Hoja1!$A$2:$A$25</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Hoja1!$C$2:$C$25</c:f>
              <c:numCache>
                <c:formatCode>#,##0.00</c:formatCode>
                <c:ptCount val="24"/>
                <c:pt idx="0">
                  <c:v>741803.47</c:v>
                </c:pt>
                <c:pt idx="1">
                  <c:v>622760.23</c:v>
                </c:pt>
                <c:pt idx="2">
                  <c:v>918062.29</c:v>
                </c:pt>
                <c:pt idx="3">
                  <c:v>980270.34</c:v>
                </c:pt>
                <c:pt idx="4">
                  <c:v>762144.41</c:v>
                </c:pt>
                <c:pt idx="5">
                  <c:v>897790.76</c:v>
                </c:pt>
                <c:pt idx="6">
                  <c:v>1416722.65</c:v>
                </c:pt>
                <c:pt idx="7">
                  <c:v>818360.49</c:v>
                </c:pt>
                <c:pt idx="8">
                  <c:v>950277.62</c:v>
                </c:pt>
                <c:pt idx="9">
                  <c:v>1090547.79</c:v>
                </c:pt>
                <c:pt idx="10">
                  <c:v>1150977.1299999999</c:v>
                </c:pt>
                <c:pt idx="11">
                  <c:v>1089935.22</c:v>
                </c:pt>
                <c:pt idx="12">
                  <c:v>956637.39</c:v>
                </c:pt>
                <c:pt idx="13">
                  <c:v>983108.69</c:v>
                </c:pt>
                <c:pt idx="14">
                  <c:v>1302320.82</c:v>
                </c:pt>
                <c:pt idx="15">
                  <c:v>1712084.81</c:v>
                </c:pt>
                <c:pt idx="16" formatCode="[$-10C0A]#,##0.00;\-#,##0.00">
                  <c:v>1739475.6</c:v>
                </c:pt>
                <c:pt idx="17" formatCode="[$-10C0A]#,##0.00;\-#,##0.00">
                  <c:v>1561778.86</c:v>
                </c:pt>
                <c:pt idx="18" formatCode="[$-10C0A]#,##0.00;\-#,##0.00">
                  <c:v>1344418.98</c:v>
                </c:pt>
                <c:pt idx="19" formatCode="[$-10C0A]#,##0.00;\-#,##0.00">
                  <c:v>1993882.03</c:v>
                </c:pt>
                <c:pt idx="20" formatCode="[$-10C0A]#,##0.00;\-#,##0.00">
                  <c:v>3010986.83</c:v>
                </c:pt>
                <c:pt idx="21" formatCode="[$-10C0A]#,##0.00;\-#,##0.00">
                  <c:v>2832581.48</c:v>
                </c:pt>
                <c:pt idx="22" formatCode="[$-10C0A]#,##0.00;\-#,##0.00">
                  <c:v>2306270.85</c:v>
                </c:pt>
                <c:pt idx="23" formatCode="[$-10C0A]#,##0.00;\-#,##0.00">
                  <c:v>2931833.58</c:v>
                </c:pt>
              </c:numCache>
            </c:numRef>
          </c:val>
          <c:smooth val="0"/>
          <c:extLst>
            <c:ext xmlns:c16="http://schemas.microsoft.com/office/drawing/2014/chart" uri="{C3380CC4-5D6E-409C-BE32-E72D297353CC}">
              <c16:uniqueId val="{00000001-3A46-415A-9AD4-1ED4D69F1229}"/>
            </c:ext>
          </c:extLst>
        </c:ser>
        <c:dLbls>
          <c:showLegendKey val="0"/>
          <c:showVal val="0"/>
          <c:showCatName val="0"/>
          <c:showSerName val="0"/>
          <c:showPercent val="0"/>
          <c:showBubbleSize val="0"/>
        </c:dLbls>
        <c:smooth val="0"/>
        <c:axId val="128361216"/>
        <c:axId val="128362752"/>
      </c:lineChart>
      <c:catAx>
        <c:axId val="128361216"/>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128362752"/>
        <c:crosses val="autoZero"/>
        <c:auto val="1"/>
        <c:lblAlgn val="ctr"/>
        <c:lblOffset val="100"/>
        <c:noMultiLvlLbl val="0"/>
      </c:catAx>
      <c:valAx>
        <c:axId val="128362752"/>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128361216"/>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effectLst>
      <a:outerShdw blurRad="50800" dist="38100" dir="5400000" algn="t" rotWithShape="0">
        <a:prstClr val="black">
          <a:alpha val="40000"/>
        </a:prstClr>
      </a:outerShdw>
    </a:effectLst>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sz="900" dirty="0">
                <a:solidFill>
                  <a:schemeClr val="tx1">
                    <a:lumMod val="65000"/>
                    <a:lumOff val="35000"/>
                  </a:schemeClr>
                </a:solidFill>
              </a:rPr>
              <a:t>Comercio exterior C.</a:t>
            </a:r>
            <a:r>
              <a:rPr lang="es-ES" sz="900" baseline="0" dirty="0">
                <a:solidFill>
                  <a:schemeClr val="tx1">
                    <a:lumMod val="65000"/>
                    <a:lumOff val="35000"/>
                  </a:schemeClr>
                </a:solidFill>
              </a:rPr>
              <a:t> Valenciana </a:t>
            </a:r>
            <a:r>
              <a:rPr lang="es-ES" sz="900" dirty="0">
                <a:solidFill>
                  <a:schemeClr val="tx1">
                    <a:lumMod val="65000"/>
                    <a:lumOff val="35000"/>
                  </a:schemeClr>
                </a:solidFill>
              </a:rPr>
              <a:t>– Canadá</a:t>
            </a:r>
            <a:endParaRPr lang="es-ES" sz="900" b="0" dirty="0">
              <a:solidFill>
                <a:schemeClr val="tx1">
                  <a:lumMod val="65000"/>
                  <a:lumOff val="35000"/>
                </a:schemeClr>
              </a:solidFill>
            </a:endParaRPr>
          </a:p>
        </c:rich>
      </c:tx>
      <c:layout>
        <c:manualLayout>
          <c:xMode val="edge"/>
          <c:yMode val="edge"/>
          <c:x val="0.21177351141850767"/>
          <c:y val="2.957892104550738E-2"/>
        </c:manualLayout>
      </c:layout>
      <c:overlay val="0"/>
    </c:title>
    <c:autoTitleDeleted val="0"/>
    <c:plotArea>
      <c:layout>
        <c:manualLayout>
          <c:layoutTarget val="inner"/>
          <c:xMode val="edge"/>
          <c:yMode val="edge"/>
          <c:x val="0.16905219862784326"/>
          <c:y val="0.1923154701718908"/>
          <c:w val="0.79513909944436456"/>
          <c:h val="0.51419844005849114"/>
        </c:manualLayout>
      </c:layout>
      <c:lineChart>
        <c:grouping val="standard"/>
        <c:varyColors val="0"/>
        <c:ser>
          <c:idx val="0"/>
          <c:order val="0"/>
          <c:tx>
            <c:strRef>
              <c:f>Hoja1!$B$1</c:f>
              <c:strCache>
                <c:ptCount val="1"/>
                <c:pt idx="0">
                  <c:v>Exportaciones</c:v>
                </c:pt>
              </c:strCache>
            </c:strRef>
          </c:tx>
          <c:marker>
            <c:symbol val="none"/>
          </c:marker>
          <c:cat>
            <c:numRef>
              <c:f>Hoja1!$A$2:$A$25</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Hoja1!$B$2:$B$25</c:f>
              <c:numCache>
                <c:formatCode>[$-10C0A]#,##0.00;\-#,##0.00</c:formatCode>
                <c:ptCount val="24"/>
                <c:pt idx="0">
                  <c:v>111644.83</c:v>
                </c:pt>
                <c:pt idx="1">
                  <c:v>107426.73</c:v>
                </c:pt>
                <c:pt idx="2">
                  <c:v>98172.68</c:v>
                </c:pt>
                <c:pt idx="3">
                  <c:v>102277.58</c:v>
                </c:pt>
                <c:pt idx="4">
                  <c:v>110700.5</c:v>
                </c:pt>
                <c:pt idx="5">
                  <c:v>106703.67</c:v>
                </c:pt>
                <c:pt idx="6">
                  <c:v>90543.85</c:v>
                </c:pt>
                <c:pt idx="7">
                  <c:v>70913.16</c:v>
                </c:pt>
                <c:pt idx="8">
                  <c:v>89764.6</c:v>
                </c:pt>
                <c:pt idx="9">
                  <c:v>156789.32999999999</c:v>
                </c:pt>
                <c:pt idx="10">
                  <c:v>150437.25</c:v>
                </c:pt>
                <c:pt idx="11">
                  <c:v>134884.51999999999</c:v>
                </c:pt>
                <c:pt idx="12">
                  <c:v>189561.58</c:v>
                </c:pt>
                <c:pt idx="13">
                  <c:v>207359.22</c:v>
                </c:pt>
                <c:pt idx="14">
                  <c:v>149808.01</c:v>
                </c:pt>
                <c:pt idx="15">
                  <c:v>163347.07999999999</c:v>
                </c:pt>
                <c:pt idx="16">
                  <c:v>375299.83</c:v>
                </c:pt>
                <c:pt idx="17">
                  <c:v>569608.24</c:v>
                </c:pt>
                <c:pt idx="18">
                  <c:v>443853.74</c:v>
                </c:pt>
                <c:pt idx="19">
                  <c:v>422057.29</c:v>
                </c:pt>
                <c:pt idx="20">
                  <c:v>530093.56999999995</c:v>
                </c:pt>
                <c:pt idx="21">
                  <c:v>537689.55000000005</c:v>
                </c:pt>
                <c:pt idx="22">
                  <c:v>337645.37</c:v>
                </c:pt>
                <c:pt idx="23">
                  <c:v>285153.18</c:v>
                </c:pt>
              </c:numCache>
            </c:numRef>
          </c:val>
          <c:smooth val="0"/>
          <c:extLst>
            <c:ext xmlns:c16="http://schemas.microsoft.com/office/drawing/2014/chart" uri="{C3380CC4-5D6E-409C-BE32-E72D297353CC}">
              <c16:uniqueId val="{00000000-30FB-48F3-9F57-5AE49A3385CF}"/>
            </c:ext>
          </c:extLst>
        </c:ser>
        <c:ser>
          <c:idx val="1"/>
          <c:order val="1"/>
          <c:tx>
            <c:strRef>
              <c:f>Hoja1!$C$1</c:f>
              <c:strCache>
                <c:ptCount val="1"/>
                <c:pt idx="0">
                  <c:v>Importaciones</c:v>
                </c:pt>
              </c:strCache>
            </c:strRef>
          </c:tx>
          <c:spPr>
            <a:ln>
              <a:solidFill>
                <a:srgbClr val="AF233B"/>
              </a:solidFill>
            </a:ln>
          </c:spPr>
          <c:marker>
            <c:symbol val="none"/>
          </c:marker>
          <c:cat>
            <c:numRef>
              <c:f>Hoja1!$A$2:$A$25</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Hoja1!$C$2:$C$25</c:f>
              <c:numCache>
                <c:formatCode>[$-10C0A]#,##0.00;\-#,##0.00</c:formatCode>
                <c:ptCount val="24"/>
                <c:pt idx="0">
                  <c:v>212343.47</c:v>
                </c:pt>
                <c:pt idx="1">
                  <c:v>103943.87</c:v>
                </c:pt>
                <c:pt idx="2">
                  <c:v>94480.56</c:v>
                </c:pt>
                <c:pt idx="3">
                  <c:v>69058.17</c:v>
                </c:pt>
                <c:pt idx="4">
                  <c:v>50381.22</c:v>
                </c:pt>
                <c:pt idx="5">
                  <c:v>87626.87</c:v>
                </c:pt>
                <c:pt idx="6">
                  <c:v>224864.03</c:v>
                </c:pt>
                <c:pt idx="7">
                  <c:v>48112.24</c:v>
                </c:pt>
                <c:pt idx="8">
                  <c:v>93872.09</c:v>
                </c:pt>
                <c:pt idx="9">
                  <c:v>171450.28</c:v>
                </c:pt>
                <c:pt idx="10">
                  <c:v>62178.98</c:v>
                </c:pt>
                <c:pt idx="11">
                  <c:v>36767.54</c:v>
                </c:pt>
                <c:pt idx="12">
                  <c:v>44239.78</c:v>
                </c:pt>
                <c:pt idx="13">
                  <c:v>77714.06</c:v>
                </c:pt>
                <c:pt idx="14">
                  <c:v>260783.63</c:v>
                </c:pt>
                <c:pt idx="15">
                  <c:v>285045.81</c:v>
                </c:pt>
                <c:pt idx="16">
                  <c:v>204684.88</c:v>
                </c:pt>
                <c:pt idx="17">
                  <c:v>81203.73</c:v>
                </c:pt>
                <c:pt idx="18">
                  <c:v>189138.8</c:v>
                </c:pt>
                <c:pt idx="19">
                  <c:v>598812.9</c:v>
                </c:pt>
                <c:pt idx="20">
                  <c:v>910377.87</c:v>
                </c:pt>
                <c:pt idx="21">
                  <c:v>314425.21000000002</c:v>
                </c:pt>
                <c:pt idx="22">
                  <c:v>167455.22</c:v>
                </c:pt>
                <c:pt idx="23">
                  <c:v>482839.42</c:v>
                </c:pt>
              </c:numCache>
            </c:numRef>
          </c:val>
          <c:smooth val="0"/>
          <c:extLst>
            <c:ext xmlns:c16="http://schemas.microsoft.com/office/drawing/2014/chart" uri="{C3380CC4-5D6E-409C-BE32-E72D297353CC}">
              <c16:uniqueId val="{00000001-30FB-48F3-9F57-5AE49A3385CF}"/>
            </c:ext>
          </c:extLst>
        </c:ser>
        <c:dLbls>
          <c:showLegendKey val="0"/>
          <c:showVal val="0"/>
          <c:showCatName val="0"/>
          <c:showSerName val="0"/>
          <c:showPercent val="0"/>
          <c:showBubbleSize val="0"/>
        </c:dLbls>
        <c:smooth val="0"/>
        <c:axId val="128690048"/>
        <c:axId val="128691584"/>
      </c:lineChart>
      <c:catAx>
        <c:axId val="128690048"/>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128691584"/>
        <c:crosses val="autoZero"/>
        <c:auto val="1"/>
        <c:lblAlgn val="ctr"/>
        <c:lblOffset val="100"/>
        <c:noMultiLvlLbl val="0"/>
      </c:catAx>
      <c:valAx>
        <c:axId val="128691584"/>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128690048"/>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effectLst>
      <a:outerShdw blurRad="50800" dist="38100" dir="5400000" algn="t" rotWithShape="0">
        <a:prstClr val="black">
          <a:alpha val="40000"/>
        </a:prstClr>
      </a:outerShdw>
    </a:effectLst>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900">
                <a:solidFill>
                  <a:schemeClr val="tx1">
                    <a:lumMod val="65000"/>
                    <a:lumOff val="35000"/>
                  </a:schemeClr>
                </a:solidFill>
              </a:defRPr>
            </a:pPr>
            <a:r>
              <a:rPr lang="es-ES" sz="900" dirty="0">
                <a:solidFill>
                  <a:schemeClr val="tx1">
                    <a:lumMod val="65000"/>
                    <a:lumOff val="35000"/>
                  </a:schemeClr>
                </a:solidFill>
              </a:rPr>
              <a:t>Comercio exterior C.</a:t>
            </a:r>
            <a:r>
              <a:rPr lang="es-ES" sz="900" baseline="0" dirty="0">
                <a:solidFill>
                  <a:schemeClr val="tx1">
                    <a:lumMod val="65000"/>
                    <a:lumOff val="35000"/>
                  </a:schemeClr>
                </a:solidFill>
              </a:rPr>
              <a:t> Valenciana </a:t>
            </a:r>
            <a:r>
              <a:rPr lang="es-ES" sz="900" dirty="0">
                <a:solidFill>
                  <a:schemeClr val="tx1">
                    <a:lumMod val="65000"/>
                    <a:lumOff val="35000"/>
                  </a:schemeClr>
                </a:solidFill>
              </a:rPr>
              <a:t>– Canadá</a:t>
            </a:r>
            <a:endParaRPr lang="es-ES" sz="900" b="0" dirty="0">
              <a:solidFill>
                <a:schemeClr val="tx1">
                  <a:lumMod val="65000"/>
                  <a:lumOff val="35000"/>
                </a:schemeClr>
              </a:solidFill>
            </a:endParaRPr>
          </a:p>
        </c:rich>
      </c:tx>
      <c:layout>
        <c:manualLayout>
          <c:xMode val="edge"/>
          <c:yMode val="edge"/>
          <c:x val="0.26996996132023549"/>
          <c:y val="2.9579041845127878E-2"/>
        </c:manualLayout>
      </c:layout>
      <c:overlay val="0"/>
    </c:title>
    <c:autoTitleDeleted val="0"/>
    <c:plotArea>
      <c:layout>
        <c:manualLayout>
          <c:layoutTarget val="inner"/>
          <c:xMode val="edge"/>
          <c:yMode val="edge"/>
          <c:x val="0.16905219862784326"/>
          <c:y val="0.1923154701718908"/>
          <c:w val="0.79513909944436456"/>
          <c:h val="0.51419844005849114"/>
        </c:manualLayout>
      </c:layout>
      <c:lineChart>
        <c:grouping val="standard"/>
        <c:varyColors val="0"/>
        <c:ser>
          <c:idx val="0"/>
          <c:order val="0"/>
          <c:tx>
            <c:strRef>
              <c:f>Hoja1!$B$1</c:f>
              <c:strCache>
                <c:ptCount val="1"/>
                <c:pt idx="0">
                  <c:v>Exportaciones</c:v>
                </c:pt>
              </c:strCache>
            </c:strRef>
          </c:tx>
          <c:marker>
            <c:symbol val="none"/>
          </c:marker>
          <c:cat>
            <c:numRef>
              <c:f>Hoja1!$A$2:$A$25</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Hoja1!$B$2:$B$25</c:f>
              <c:numCache>
                <c:formatCode>[$-10C0A]#,##0.00;\-#,##0.00</c:formatCode>
                <c:ptCount val="24"/>
                <c:pt idx="0">
                  <c:v>111644.83</c:v>
                </c:pt>
                <c:pt idx="1">
                  <c:v>107426.73</c:v>
                </c:pt>
                <c:pt idx="2">
                  <c:v>98172.68</c:v>
                </c:pt>
                <c:pt idx="3">
                  <c:v>102277.58</c:v>
                </c:pt>
                <c:pt idx="4">
                  <c:v>110700.5</c:v>
                </c:pt>
                <c:pt idx="5">
                  <c:v>106703.67</c:v>
                </c:pt>
                <c:pt idx="6">
                  <c:v>90543.85</c:v>
                </c:pt>
                <c:pt idx="7">
                  <c:v>70913.16</c:v>
                </c:pt>
                <c:pt idx="8">
                  <c:v>89764.6</c:v>
                </c:pt>
                <c:pt idx="9">
                  <c:v>156789.32999999999</c:v>
                </c:pt>
                <c:pt idx="10">
                  <c:v>150437.25</c:v>
                </c:pt>
                <c:pt idx="11">
                  <c:v>134884.51999999999</c:v>
                </c:pt>
                <c:pt idx="12">
                  <c:v>189561.58</c:v>
                </c:pt>
                <c:pt idx="13">
                  <c:v>207359.22</c:v>
                </c:pt>
                <c:pt idx="14">
                  <c:v>149808.01</c:v>
                </c:pt>
                <c:pt idx="15">
                  <c:v>163347.07999999999</c:v>
                </c:pt>
                <c:pt idx="16">
                  <c:v>375299.83</c:v>
                </c:pt>
                <c:pt idx="17">
                  <c:v>569608.24</c:v>
                </c:pt>
                <c:pt idx="18">
                  <c:v>443853.74</c:v>
                </c:pt>
                <c:pt idx="19">
                  <c:v>422057.29</c:v>
                </c:pt>
                <c:pt idx="20">
                  <c:v>530093.56999999995</c:v>
                </c:pt>
                <c:pt idx="21">
                  <c:v>537689.55000000005</c:v>
                </c:pt>
                <c:pt idx="22">
                  <c:v>337645.37</c:v>
                </c:pt>
                <c:pt idx="23">
                  <c:v>285153.18</c:v>
                </c:pt>
              </c:numCache>
            </c:numRef>
          </c:val>
          <c:smooth val="0"/>
          <c:extLst>
            <c:ext xmlns:c16="http://schemas.microsoft.com/office/drawing/2014/chart" uri="{C3380CC4-5D6E-409C-BE32-E72D297353CC}">
              <c16:uniqueId val="{00000000-A332-4C76-BCE4-90432C2B51AE}"/>
            </c:ext>
          </c:extLst>
        </c:ser>
        <c:ser>
          <c:idx val="1"/>
          <c:order val="1"/>
          <c:tx>
            <c:strRef>
              <c:f>Hoja1!$C$1</c:f>
              <c:strCache>
                <c:ptCount val="1"/>
                <c:pt idx="0">
                  <c:v>Importaciones</c:v>
                </c:pt>
              </c:strCache>
            </c:strRef>
          </c:tx>
          <c:spPr>
            <a:ln>
              <a:solidFill>
                <a:srgbClr val="AF233B"/>
              </a:solidFill>
            </a:ln>
          </c:spPr>
          <c:marker>
            <c:symbol val="none"/>
          </c:marker>
          <c:cat>
            <c:numRef>
              <c:f>Hoja1!$A$2:$A$25</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Hoja1!$C$2:$C$25</c:f>
              <c:numCache>
                <c:formatCode>[$-10C0A]#,##0.00;\-#,##0.00</c:formatCode>
                <c:ptCount val="24"/>
                <c:pt idx="0">
                  <c:v>212343.47</c:v>
                </c:pt>
                <c:pt idx="1">
                  <c:v>103943.87</c:v>
                </c:pt>
                <c:pt idx="2">
                  <c:v>94480.56</c:v>
                </c:pt>
                <c:pt idx="3">
                  <c:v>69058.17</c:v>
                </c:pt>
                <c:pt idx="4">
                  <c:v>50381.22</c:v>
                </c:pt>
                <c:pt idx="5">
                  <c:v>87626.87</c:v>
                </c:pt>
                <c:pt idx="6">
                  <c:v>224864.03</c:v>
                </c:pt>
                <c:pt idx="7">
                  <c:v>48112.24</c:v>
                </c:pt>
                <c:pt idx="8">
                  <c:v>93872.09</c:v>
                </c:pt>
                <c:pt idx="9">
                  <c:v>171450.28</c:v>
                </c:pt>
                <c:pt idx="10">
                  <c:v>62178.98</c:v>
                </c:pt>
                <c:pt idx="11">
                  <c:v>36767.54</c:v>
                </c:pt>
                <c:pt idx="12">
                  <c:v>44239.78</c:v>
                </c:pt>
                <c:pt idx="13">
                  <c:v>77714.06</c:v>
                </c:pt>
                <c:pt idx="14">
                  <c:v>260783.63</c:v>
                </c:pt>
                <c:pt idx="15">
                  <c:v>285045.81</c:v>
                </c:pt>
                <c:pt idx="16">
                  <c:v>204684.88</c:v>
                </c:pt>
                <c:pt idx="17">
                  <c:v>81203.73</c:v>
                </c:pt>
                <c:pt idx="18">
                  <c:v>189138.8</c:v>
                </c:pt>
                <c:pt idx="19">
                  <c:v>598812.9</c:v>
                </c:pt>
                <c:pt idx="20">
                  <c:v>910377.87</c:v>
                </c:pt>
                <c:pt idx="21">
                  <c:v>314425.21000000002</c:v>
                </c:pt>
                <c:pt idx="22">
                  <c:v>167455.22</c:v>
                </c:pt>
                <c:pt idx="23">
                  <c:v>482839.42</c:v>
                </c:pt>
              </c:numCache>
            </c:numRef>
          </c:val>
          <c:smooth val="0"/>
          <c:extLst>
            <c:ext xmlns:c16="http://schemas.microsoft.com/office/drawing/2014/chart" uri="{C3380CC4-5D6E-409C-BE32-E72D297353CC}">
              <c16:uniqueId val="{00000001-A332-4C76-BCE4-90432C2B51AE}"/>
            </c:ext>
          </c:extLst>
        </c:ser>
        <c:dLbls>
          <c:showLegendKey val="0"/>
          <c:showVal val="0"/>
          <c:showCatName val="0"/>
          <c:showSerName val="0"/>
          <c:showPercent val="0"/>
          <c:showBubbleSize val="0"/>
        </c:dLbls>
        <c:smooth val="0"/>
        <c:axId val="128690048"/>
        <c:axId val="128691584"/>
      </c:lineChart>
      <c:catAx>
        <c:axId val="128690048"/>
        <c:scaling>
          <c:orientation val="minMax"/>
        </c:scaling>
        <c:delete val="0"/>
        <c:axPos val="b"/>
        <c:numFmt formatCode="General" sourceLinked="1"/>
        <c:majorTickMark val="out"/>
        <c:minorTickMark val="none"/>
        <c:tickLblPos val="nextTo"/>
        <c:spPr>
          <a:noFill/>
          <a:ln>
            <a:noFill/>
          </a:ln>
        </c:spPr>
        <c:txPr>
          <a:bodyPr rot="-5400000" vert="horz"/>
          <a:lstStyle/>
          <a:p>
            <a:pPr>
              <a:defRPr sz="600">
                <a:solidFill>
                  <a:schemeClr val="tx1">
                    <a:lumMod val="85000"/>
                    <a:lumOff val="15000"/>
                  </a:schemeClr>
                </a:solidFill>
                <a:latin typeface="+mj-lt"/>
              </a:defRPr>
            </a:pPr>
            <a:endParaRPr lang="es-ES"/>
          </a:p>
        </c:txPr>
        <c:crossAx val="128691584"/>
        <c:crosses val="autoZero"/>
        <c:auto val="1"/>
        <c:lblAlgn val="ctr"/>
        <c:lblOffset val="100"/>
        <c:noMultiLvlLbl val="0"/>
      </c:catAx>
      <c:valAx>
        <c:axId val="128691584"/>
        <c:scaling>
          <c:orientation val="minMax"/>
        </c:scaling>
        <c:delete val="0"/>
        <c:axPos val="l"/>
        <c:majorGridlines>
          <c:spPr>
            <a:ln>
              <a:solidFill>
                <a:sysClr val="window" lastClr="FFFFFF">
                  <a:lumMod val="85000"/>
                </a:sysClr>
              </a:solidFill>
              <a:prstDash val="solid"/>
            </a:ln>
          </c:spPr>
        </c:majorGridlines>
        <c:numFmt formatCode="#,##0" sourceLinked="0"/>
        <c:majorTickMark val="out"/>
        <c:minorTickMark val="none"/>
        <c:tickLblPos val="nextTo"/>
        <c:spPr>
          <a:noFill/>
          <a:ln>
            <a:noFill/>
          </a:ln>
        </c:spPr>
        <c:txPr>
          <a:bodyPr/>
          <a:lstStyle/>
          <a:p>
            <a:pPr>
              <a:defRPr sz="700">
                <a:solidFill>
                  <a:schemeClr val="tx1">
                    <a:lumMod val="85000"/>
                    <a:lumOff val="15000"/>
                  </a:schemeClr>
                </a:solidFill>
                <a:latin typeface="+mj-lt"/>
              </a:defRPr>
            </a:pPr>
            <a:endParaRPr lang="es-ES"/>
          </a:p>
        </c:txPr>
        <c:crossAx val="128690048"/>
        <c:crosses val="autoZero"/>
        <c:crossBetween val="between"/>
      </c:valAx>
    </c:plotArea>
    <c:legend>
      <c:legendPos val="b"/>
      <c:layout>
        <c:manualLayout>
          <c:xMode val="edge"/>
          <c:yMode val="edge"/>
          <c:x val="0.16534181078675864"/>
          <c:y val="0.87188545110813953"/>
          <c:w val="0.78465802028061771"/>
          <c:h val="5.3233268861266093E-2"/>
        </c:manualLayout>
      </c:layout>
      <c:overlay val="0"/>
      <c:txPr>
        <a:bodyPr/>
        <a:lstStyle/>
        <a:p>
          <a:pPr>
            <a:defRPr sz="800">
              <a:latin typeface="+mj-lt"/>
            </a:defRPr>
          </a:pPr>
          <a:endParaRPr lang="es-ES"/>
        </a:p>
      </c:txPr>
    </c:legend>
    <c:plotVisOnly val="1"/>
    <c:dispBlanksAs val="gap"/>
    <c:showDLblsOverMax val="0"/>
  </c:chart>
  <c:spPr>
    <a:effectLst>
      <a:outerShdw blurRad="50800" dist="38100" dir="5400000" algn="t" rotWithShape="0">
        <a:prstClr val="black">
          <a:alpha val="40000"/>
        </a:prstClr>
      </a:outerShdw>
    </a:effectLst>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2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0.01237</cdr:x>
      <cdr:y>0.09733</cdr:y>
    </cdr:from>
    <cdr:to>
      <cdr:x>0.15984</cdr:x>
      <cdr:y>0.1526</cdr:y>
    </cdr:to>
    <cdr:sp macro="" textlink="">
      <cdr:nvSpPr>
        <cdr:cNvPr id="2" name="CuadroTexto 13">
          <a:extLst xmlns:a="http://schemas.openxmlformats.org/drawingml/2006/main">
            <a:ext uri="{FF2B5EF4-FFF2-40B4-BE49-F238E27FC236}">
              <a16:creationId xmlns:a16="http://schemas.microsoft.com/office/drawing/2014/main" id="{B8FB581D-93B3-C24D-85E4-D794BEB3F4F4}"/>
            </a:ext>
          </a:extLst>
        </cdr:cNvPr>
        <cdr:cNvSpPr txBox="1"/>
      </cdr:nvSpPr>
      <cdr:spPr>
        <a:xfrm xmlns:a="http://schemas.openxmlformats.org/drawingml/2006/main">
          <a:off x="35704" y="216796"/>
          <a:ext cx="425589"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7938" algn="just">
            <a:spcBef>
              <a:spcPts val="600"/>
            </a:spcBef>
            <a:buSzPct val="100000"/>
          </a:pPr>
          <a:r>
            <a:rPr lang="es-ES_tradnl" sz="800" dirty="0">
              <a:solidFill>
                <a:schemeClr val="tx1">
                  <a:lumMod val="85000"/>
                  <a:lumOff val="15000"/>
                </a:schemeClr>
              </a:solidFill>
              <a:latin typeface="Calibri" panose="020F0502020204030204" pitchFamily="34" charset="0"/>
              <a:cs typeface="Calibri" panose="020F0502020204030204" pitchFamily="34" charset="0"/>
            </a:rPr>
            <a:t>Miles €</a:t>
          </a:r>
        </a:p>
      </cdr:txBody>
    </cdr:sp>
  </cdr:relSizeAnchor>
</c:userShapes>
</file>

<file path=ppt/drawings/drawing2.xml><?xml version="1.0" encoding="utf-8"?>
<c:userShapes xmlns:c="http://schemas.openxmlformats.org/drawingml/2006/chart">
  <cdr:relSizeAnchor xmlns:cdr="http://schemas.openxmlformats.org/drawingml/2006/chartDrawing">
    <cdr:from>
      <cdr:x>0.02162</cdr:x>
      <cdr:y>0.10211</cdr:y>
    </cdr:from>
    <cdr:to>
      <cdr:x>0.16909</cdr:x>
      <cdr:y>0.15738</cdr:y>
    </cdr:to>
    <cdr:sp macro="" textlink="">
      <cdr:nvSpPr>
        <cdr:cNvPr id="2" name="CuadroTexto 13">
          <a:extLst xmlns:a="http://schemas.openxmlformats.org/drawingml/2006/main">
            <a:ext uri="{FF2B5EF4-FFF2-40B4-BE49-F238E27FC236}">
              <a16:creationId xmlns:a16="http://schemas.microsoft.com/office/drawing/2014/main" id="{B8FB581D-93B3-C24D-85E4-D794BEB3F4F4}"/>
            </a:ext>
          </a:extLst>
        </cdr:cNvPr>
        <cdr:cNvSpPr txBox="1"/>
      </cdr:nvSpPr>
      <cdr:spPr>
        <a:xfrm xmlns:a="http://schemas.openxmlformats.org/drawingml/2006/main">
          <a:off x="62396" y="227429"/>
          <a:ext cx="425589"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7938" algn="just">
            <a:spcBef>
              <a:spcPts val="600"/>
            </a:spcBef>
            <a:buSzPct val="100000"/>
          </a:pPr>
          <a:r>
            <a:rPr lang="es-ES_tradnl" sz="800" dirty="0">
              <a:solidFill>
                <a:schemeClr val="tx1">
                  <a:lumMod val="85000"/>
                  <a:lumOff val="15000"/>
                </a:schemeClr>
              </a:solidFill>
              <a:latin typeface="Calibri" panose="020F0502020204030204" pitchFamily="34" charset="0"/>
              <a:cs typeface="Calibri" panose="020F0502020204030204" pitchFamily="34" charset="0"/>
            </a:rPr>
            <a:t>Miles €</a:t>
          </a:r>
        </a:p>
      </cdr:txBody>
    </cdr:sp>
  </cdr:relSizeAnchor>
</c:userShapes>
</file>

<file path=ppt/drawings/drawing3.xml><?xml version="1.0" encoding="utf-8"?>
<c:userShapes xmlns:c="http://schemas.openxmlformats.org/drawingml/2006/chart">
  <cdr:relSizeAnchor xmlns:cdr="http://schemas.openxmlformats.org/drawingml/2006/chartDrawing">
    <cdr:from>
      <cdr:x>0.02162</cdr:x>
      <cdr:y>0.10211</cdr:y>
    </cdr:from>
    <cdr:to>
      <cdr:x>0.16909</cdr:x>
      <cdr:y>0.15738</cdr:y>
    </cdr:to>
    <cdr:sp macro="" textlink="">
      <cdr:nvSpPr>
        <cdr:cNvPr id="2" name="CuadroTexto 13">
          <a:extLst xmlns:a="http://schemas.openxmlformats.org/drawingml/2006/main">
            <a:ext uri="{FF2B5EF4-FFF2-40B4-BE49-F238E27FC236}">
              <a16:creationId xmlns:a16="http://schemas.microsoft.com/office/drawing/2014/main" id="{B8FB581D-93B3-C24D-85E4-D794BEB3F4F4}"/>
            </a:ext>
          </a:extLst>
        </cdr:cNvPr>
        <cdr:cNvSpPr txBox="1"/>
      </cdr:nvSpPr>
      <cdr:spPr>
        <a:xfrm xmlns:a="http://schemas.openxmlformats.org/drawingml/2006/main">
          <a:off x="62396" y="227429"/>
          <a:ext cx="425589" cy="12311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7938" algn="just">
            <a:spcBef>
              <a:spcPts val="600"/>
            </a:spcBef>
            <a:buSzPct val="100000"/>
          </a:pPr>
          <a:r>
            <a:rPr lang="es-ES_tradnl" sz="800" dirty="0">
              <a:solidFill>
                <a:schemeClr val="tx1">
                  <a:lumMod val="85000"/>
                  <a:lumOff val="15000"/>
                </a:schemeClr>
              </a:solidFill>
              <a:latin typeface="Calibri" panose="020F0502020204030204" pitchFamily="34" charset="0"/>
              <a:cs typeface="Calibri" panose="020F0502020204030204" pitchFamily="34" charset="0"/>
            </a:rPr>
            <a:t>Miles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05/06/2026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144278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05/06/2026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88454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05/06/2026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400644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BC53B-ACC5-4D2D-A4C8-16CFA9098BC0}" type="datetimeFigureOut">
              <a:rPr lang="es-ES" smtClean="0"/>
              <a:t>05/06/2026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35838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0BC53B-ACC5-4D2D-A4C8-16CFA9098BC0}" type="datetimeFigureOut">
              <a:rPr lang="es-ES" smtClean="0"/>
              <a:t>05/06/2026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63986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0BC53B-ACC5-4D2D-A4C8-16CFA9098BC0}" type="datetimeFigureOut">
              <a:rPr lang="es-ES" smtClean="0"/>
              <a:t>05/06/2026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416200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0BC53B-ACC5-4D2D-A4C8-16CFA9098BC0}" type="datetimeFigureOut">
              <a:rPr lang="es-ES" smtClean="0"/>
              <a:t>05/06/2026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91779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0BC53B-ACC5-4D2D-A4C8-16CFA9098BC0}" type="datetimeFigureOut">
              <a:rPr lang="es-ES" smtClean="0"/>
              <a:t>05/06/2026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332858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BC53B-ACC5-4D2D-A4C8-16CFA9098BC0}" type="datetimeFigureOut">
              <a:rPr lang="es-ES" smtClean="0"/>
              <a:t>05/06/2026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0283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0BC53B-ACC5-4D2D-A4C8-16CFA9098BC0}" type="datetimeFigureOut">
              <a:rPr lang="es-ES" smtClean="0"/>
              <a:t>05/06/2026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4217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0BC53B-ACC5-4D2D-A4C8-16CFA9098BC0}" type="datetimeFigureOut">
              <a:rPr lang="es-ES" smtClean="0"/>
              <a:t>05/06/2026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575FB8-565E-427F-9BEB-1B4DECCAC9F8}" type="slidenum">
              <a:rPr lang="es-ES" smtClean="0"/>
              <a:t>‹Nº›</a:t>
            </a:fld>
            <a:endParaRPr lang="es-ES"/>
          </a:p>
        </p:txBody>
      </p:sp>
    </p:spTree>
    <p:extLst>
      <p:ext uri="{BB962C8B-B14F-4D97-AF65-F5344CB8AC3E}">
        <p14:creationId xmlns:p14="http://schemas.microsoft.com/office/powerpoint/2010/main" val="294258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6E0BC53B-ACC5-4D2D-A4C8-16CFA9098BC0}" type="datetimeFigureOut">
              <a:rPr lang="es-ES" smtClean="0"/>
              <a:t>05/06/2026</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69575FB8-565E-427F-9BEB-1B4DECCAC9F8}" type="slidenum">
              <a:rPr lang="es-ES" smtClean="0"/>
              <a:t>‹Nº›</a:t>
            </a:fld>
            <a:endParaRPr lang="es-ES"/>
          </a:p>
        </p:txBody>
      </p:sp>
    </p:spTree>
    <p:extLst>
      <p:ext uri="{BB962C8B-B14F-4D97-AF65-F5344CB8AC3E}">
        <p14:creationId xmlns:p14="http://schemas.microsoft.com/office/powerpoint/2010/main" val="140399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image" Target="../media/image6.sv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30000D0-A13B-248E-BF65-4432A75CB4C4}"/>
              </a:ext>
            </a:extLst>
          </p:cNvPr>
          <p:cNvSpPr/>
          <p:nvPr/>
        </p:nvSpPr>
        <p:spPr>
          <a:xfrm>
            <a:off x="0" y="7695049"/>
            <a:ext cx="6858000" cy="13716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5B97AC2C-F209-0E98-89E0-BE9EB95DD333}"/>
              </a:ext>
            </a:extLst>
          </p:cNvPr>
          <p:cNvSpPr/>
          <p:nvPr/>
        </p:nvSpPr>
        <p:spPr>
          <a:xfrm>
            <a:off x="0" y="9013371"/>
            <a:ext cx="6858000" cy="900564"/>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Gráfico de planeta abstracto">
            <a:extLst>
              <a:ext uri="{FF2B5EF4-FFF2-40B4-BE49-F238E27FC236}">
                <a16:creationId xmlns:a16="http://schemas.microsoft.com/office/drawing/2014/main" id="{0098BB95-530A-36FF-B0AA-8DDBCD8AEA0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14387" t="-142" r="18905" b="142"/>
          <a:stretch>
            <a:fillRect/>
          </a:stretch>
        </p:blipFill>
        <p:spPr>
          <a:xfrm>
            <a:off x="1" y="1912507"/>
            <a:ext cx="6858000" cy="5774607"/>
          </a:xfrm>
          <a:prstGeom prst="rect">
            <a:avLst/>
          </a:prstGeom>
        </p:spPr>
      </p:pic>
      <p:sp>
        <p:nvSpPr>
          <p:cNvPr id="6" name="Rectángulo 5">
            <a:extLst>
              <a:ext uri="{FF2B5EF4-FFF2-40B4-BE49-F238E27FC236}">
                <a16:creationId xmlns:a16="http://schemas.microsoft.com/office/drawing/2014/main" id="{B56C6419-7E0B-C3A4-6FA6-6DD3CD67151C}"/>
              </a:ext>
            </a:extLst>
          </p:cNvPr>
          <p:cNvSpPr/>
          <p:nvPr/>
        </p:nvSpPr>
        <p:spPr>
          <a:xfrm>
            <a:off x="-1" y="1"/>
            <a:ext cx="6858000" cy="1912506"/>
          </a:xfrm>
          <a:prstGeom prst="rect">
            <a:avLst/>
          </a:prstGeom>
          <a:solidFill>
            <a:srgbClr val="FAFAFA"/>
          </a:solidFill>
          <a:ln>
            <a:solidFill>
              <a:srgbClr val="FCF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9F99C2B-6958-38E1-08E5-19D0A07BA9A7}"/>
              </a:ext>
            </a:extLst>
          </p:cNvPr>
          <p:cNvSpPr/>
          <p:nvPr/>
        </p:nvSpPr>
        <p:spPr>
          <a:xfrm>
            <a:off x="0" y="-7934"/>
            <a:ext cx="1045029" cy="9913934"/>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a:extLst>
              <a:ext uri="{FF2B5EF4-FFF2-40B4-BE49-F238E27FC236}">
                <a16:creationId xmlns:a16="http://schemas.microsoft.com/office/drawing/2014/main" id="{9613B327-7188-47B0-817F-0E49CA03F799}"/>
              </a:ext>
            </a:extLst>
          </p:cNvPr>
          <p:cNvCxnSpPr>
            <a:cxnSpLocks/>
          </p:cNvCxnSpPr>
          <p:nvPr/>
        </p:nvCxnSpPr>
        <p:spPr>
          <a:xfrm>
            <a:off x="470263" y="1899396"/>
            <a:ext cx="0" cy="6536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ítulo 1">
            <a:extLst>
              <a:ext uri="{FF2B5EF4-FFF2-40B4-BE49-F238E27FC236}">
                <a16:creationId xmlns:a16="http://schemas.microsoft.com/office/drawing/2014/main" id="{7F451C85-EDF6-1826-E93F-9E47782037D9}"/>
              </a:ext>
            </a:extLst>
          </p:cNvPr>
          <p:cNvSpPr txBox="1">
            <a:spLocks/>
          </p:cNvSpPr>
          <p:nvPr/>
        </p:nvSpPr>
        <p:spPr>
          <a:xfrm rot="16200000">
            <a:off x="-357178" y="737762"/>
            <a:ext cx="1654884" cy="3825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Informe País</a:t>
            </a:r>
          </a:p>
        </p:txBody>
      </p:sp>
      <p:sp>
        <p:nvSpPr>
          <p:cNvPr id="10" name="Título 1">
            <a:extLst>
              <a:ext uri="{FF2B5EF4-FFF2-40B4-BE49-F238E27FC236}">
                <a16:creationId xmlns:a16="http://schemas.microsoft.com/office/drawing/2014/main" id="{8E0F5DD5-6AB7-2EDD-D54E-25745FDA2FA3}"/>
              </a:ext>
            </a:extLst>
          </p:cNvPr>
          <p:cNvSpPr txBox="1">
            <a:spLocks/>
          </p:cNvSpPr>
          <p:nvPr/>
        </p:nvSpPr>
        <p:spPr>
          <a:xfrm rot="16200000">
            <a:off x="-59407" y="8916953"/>
            <a:ext cx="1059342" cy="38255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CANADÁ</a:t>
            </a:r>
            <a:endParaRPr lang="es-ES" sz="2000" dirty="0">
              <a:solidFill>
                <a:schemeClr val="bg1"/>
              </a:solidFill>
              <a:latin typeface="Aptos" panose="020B0004020202020204" pitchFamily="34" charset="0"/>
            </a:endParaRPr>
          </a:p>
        </p:txBody>
      </p:sp>
      <p:sp>
        <p:nvSpPr>
          <p:cNvPr id="11" name="Título 1">
            <a:extLst>
              <a:ext uri="{FF2B5EF4-FFF2-40B4-BE49-F238E27FC236}">
                <a16:creationId xmlns:a16="http://schemas.microsoft.com/office/drawing/2014/main" id="{BF5C90F9-CDBA-CDBE-E25D-96FA3AD757F6}"/>
              </a:ext>
            </a:extLst>
          </p:cNvPr>
          <p:cNvSpPr txBox="1">
            <a:spLocks/>
          </p:cNvSpPr>
          <p:nvPr/>
        </p:nvSpPr>
        <p:spPr>
          <a:xfrm>
            <a:off x="2661286" y="411010"/>
            <a:ext cx="3809456" cy="6808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s-ES" sz="3600" b="1" dirty="0">
                <a:solidFill>
                  <a:schemeClr val="bg2">
                    <a:lumMod val="25000"/>
                  </a:schemeClr>
                </a:solidFill>
                <a:latin typeface="Aptos" panose="020B0004020202020204" pitchFamily="34" charset="0"/>
              </a:rPr>
              <a:t>Canadá</a:t>
            </a:r>
          </a:p>
        </p:txBody>
      </p:sp>
      <p:sp>
        <p:nvSpPr>
          <p:cNvPr id="12" name="Título 1">
            <a:extLst>
              <a:ext uri="{FF2B5EF4-FFF2-40B4-BE49-F238E27FC236}">
                <a16:creationId xmlns:a16="http://schemas.microsoft.com/office/drawing/2014/main" id="{D0777E8D-DC07-53EB-B12B-3BC19BC1BDF0}"/>
              </a:ext>
            </a:extLst>
          </p:cNvPr>
          <p:cNvSpPr txBox="1">
            <a:spLocks/>
          </p:cNvSpPr>
          <p:nvPr/>
        </p:nvSpPr>
        <p:spPr>
          <a:xfrm>
            <a:off x="4284618" y="970234"/>
            <a:ext cx="2186124" cy="4652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2400" dirty="0">
                <a:solidFill>
                  <a:schemeClr val="bg2">
                    <a:lumMod val="25000"/>
                  </a:schemeClr>
                </a:solidFill>
                <a:latin typeface="Aptos" panose="020B0004020202020204" pitchFamily="34" charset="0"/>
              </a:rPr>
              <a:t>Informe país</a:t>
            </a:r>
          </a:p>
        </p:txBody>
      </p:sp>
      <p:sp>
        <p:nvSpPr>
          <p:cNvPr id="13" name="Título 1">
            <a:extLst>
              <a:ext uri="{FF2B5EF4-FFF2-40B4-BE49-F238E27FC236}">
                <a16:creationId xmlns:a16="http://schemas.microsoft.com/office/drawing/2014/main" id="{900C23AA-F168-A04C-19A4-2C3F35B2518C}"/>
              </a:ext>
            </a:extLst>
          </p:cNvPr>
          <p:cNvSpPr txBox="1">
            <a:spLocks/>
          </p:cNvSpPr>
          <p:nvPr/>
        </p:nvSpPr>
        <p:spPr>
          <a:xfrm>
            <a:off x="4284618" y="1435517"/>
            <a:ext cx="2186124" cy="2828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1600" dirty="0">
                <a:solidFill>
                  <a:schemeClr val="bg2">
                    <a:lumMod val="25000"/>
                  </a:schemeClr>
                </a:solidFill>
                <a:latin typeface="Aptos" panose="020B0004020202020204" pitchFamily="34" charset="0"/>
              </a:rPr>
              <a:t>Mayo 2026</a:t>
            </a:r>
          </a:p>
        </p:txBody>
      </p:sp>
      <p:pic>
        <p:nvPicPr>
          <p:cNvPr id="15" name="Imagen 14" descr="Logotipo&#10;&#10;El contenido generado por IA puede ser incorrecto.">
            <a:extLst>
              <a:ext uri="{FF2B5EF4-FFF2-40B4-BE49-F238E27FC236}">
                <a16:creationId xmlns:a16="http://schemas.microsoft.com/office/drawing/2014/main" id="{7F5684E4-7A14-DD72-F8F1-D985E5C0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574" y="9176915"/>
            <a:ext cx="1522442" cy="566348"/>
          </a:xfrm>
          <a:prstGeom prst="rect">
            <a:avLst/>
          </a:prstGeom>
        </p:spPr>
      </p:pic>
      <p:sp>
        <p:nvSpPr>
          <p:cNvPr id="17" name="CuadroTexto 16">
            <a:extLst>
              <a:ext uri="{FF2B5EF4-FFF2-40B4-BE49-F238E27FC236}">
                <a16:creationId xmlns:a16="http://schemas.microsoft.com/office/drawing/2014/main" id="{C56D1EA4-F971-7387-97F6-AA7D2678DC3C}"/>
              </a:ext>
            </a:extLst>
          </p:cNvPr>
          <p:cNvSpPr txBox="1"/>
          <p:nvPr/>
        </p:nvSpPr>
        <p:spPr>
          <a:xfrm>
            <a:off x="1324013" y="8149942"/>
            <a:ext cx="4914083" cy="338554"/>
          </a:xfrm>
          <a:prstGeom prst="rect">
            <a:avLst/>
          </a:prstGeom>
          <a:noFill/>
        </p:spPr>
        <p:txBody>
          <a:bodyPr wrap="square">
            <a:spAutoFit/>
          </a:bodyPr>
          <a:lstStyle/>
          <a:p>
            <a:pPr algn="ctr"/>
            <a:r>
              <a:rPr lang="es-ES" sz="1600" i="1" dirty="0">
                <a:solidFill>
                  <a:schemeClr val="bg2">
                    <a:lumMod val="25000"/>
                  </a:schemeClr>
                </a:solidFill>
                <a:effectLst>
                  <a:outerShdw blurRad="38100" dist="38100" dir="2700000" algn="tl">
                    <a:srgbClr val="000000">
                      <a:alpha val="43137"/>
                    </a:srgbClr>
                  </a:outerShdw>
                </a:effectLst>
                <a:latin typeface="Aptos" panose="020B0004020202020204" pitchFamily="34" charset="0"/>
              </a:rPr>
              <a:t>Mercado en expansión para la UE</a:t>
            </a:r>
          </a:p>
        </p:txBody>
      </p:sp>
    </p:spTree>
    <p:extLst>
      <p:ext uri="{BB962C8B-B14F-4D97-AF65-F5344CB8AC3E}">
        <p14:creationId xmlns:p14="http://schemas.microsoft.com/office/powerpoint/2010/main" val="223463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D7FA4-0F8B-0640-EEEA-17EC86E1763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77368AE-D876-12E9-E0B0-C429D125B841}"/>
              </a:ext>
            </a:extLst>
          </p:cNvPr>
          <p:cNvSpPr/>
          <p:nvPr/>
        </p:nvSpPr>
        <p:spPr>
          <a:xfrm rot="5400000">
            <a:off x="3256262" y="-1535909"/>
            <a:ext cx="365126"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C21CBAFA-F153-A247-3F50-C7B6083F4948}"/>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5" descr="Bombilla y equipo contorno">
            <a:extLst>
              <a:ext uri="{FF2B5EF4-FFF2-40B4-BE49-F238E27FC236}">
                <a16:creationId xmlns:a16="http://schemas.microsoft.com/office/drawing/2014/main" id="{8FF448F8-8954-3FBD-1388-FDA20968000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CA13EF76-6B48-801A-92DA-298DE176EDD4}"/>
              </a:ext>
            </a:extLst>
          </p:cNvPr>
          <p:cNvSpPr txBox="1"/>
          <p:nvPr/>
        </p:nvSpPr>
        <p:spPr>
          <a:xfrm>
            <a:off x="451915" y="465616"/>
            <a:ext cx="5257024" cy="461665"/>
          </a:xfrm>
          <a:prstGeom prst="rect">
            <a:avLst/>
          </a:prstGeom>
          <a:noFill/>
        </p:spPr>
        <p:txBody>
          <a:bodyPr wrap="square">
            <a:spAutoFit/>
          </a:bodyPr>
          <a:lstStyle/>
          <a:p>
            <a:pPr algn="ctr"/>
            <a:r>
              <a:rPr lang="es-ES" sz="1200" b="1" i="1" dirty="0"/>
              <a:t>El sector agroindustrial, infraestructuras y el de energía</a:t>
            </a:r>
            <a:r>
              <a:rPr lang="es-ES" sz="1200" i="1" dirty="0"/>
              <a:t>, ofrecen importantes oportunidades a las empresas valencianas</a:t>
            </a:r>
          </a:p>
        </p:txBody>
      </p:sp>
      <p:grpSp>
        <p:nvGrpSpPr>
          <p:cNvPr id="15" name="Grupo 14">
            <a:extLst>
              <a:ext uri="{FF2B5EF4-FFF2-40B4-BE49-F238E27FC236}">
                <a16:creationId xmlns:a16="http://schemas.microsoft.com/office/drawing/2014/main" id="{539E168F-F6DA-B3D9-7F57-9CBEAFF06DFD}"/>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A7ECAEB6-0A55-2567-8879-01933060711E}"/>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6272B813-7C06-0FDE-AB94-88F774F397CF}"/>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26220D0A-6FE9-58D7-E00D-9E33D99AE426}"/>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86E3EC80-EF75-F2B7-7FCD-D19D10D3A77A}"/>
              </a:ext>
            </a:extLst>
          </p:cNvPr>
          <p:cNvPicPr>
            <a:picLocks noChangeAspect="1"/>
          </p:cNvPicPr>
          <p:nvPr/>
        </p:nvPicPr>
        <p:blipFill>
          <a:blip r:embed="rId3"/>
          <a:stretch>
            <a:fillRect/>
          </a:stretch>
        </p:blipFill>
        <p:spPr>
          <a:xfrm>
            <a:off x="3623084" y="9402332"/>
            <a:ext cx="735533" cy="238691"/>
          </a:xfrm>
          <a:prstGeom prst="rect">
            <a:avLst/>
          </a:prstGeom>
        </p:spPr>
      </p:pic>
      <p:sp>
        <p:nvSpPr>
          <p:cNvPr id="21" name="1 Marcador de número de diapositiva">
            <a:extLst>
              <a:ext uri="{FF2B5EF4-FFF2-40B4-BE49-F238E27FC236}">
                <a16:creationId xmlns:a16="http://schemas.microsoft.com/office/drawing/2014/main" id="{C6667DBB-97A4-49DA-0F5D-BBFA619E0EFC}"/>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10</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6B8410A0-EA98-D5DF-CBFB-41169EB104B8}"/>
              </a:ext>
            </a:extLst>
          </p:cNvPr>
          <p:cNvSpPr txBox="1"/>
          <p:nvPr/>
        </p:nvSpPr>
        <p:spPr>
          <a:xfrm>
            <a:off x="1684409" y="1515781"/>
            <a:ext cx="3394486"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ACUERDO CETA, una década después</a:t>
            </a:r>
          </a:p>
        </p:txBody>
      </p:sp>
      <p:sp>
        <p:nvSpPr>
          <p:cNvPr id="2" name="Rectángulo 1">
            <a:extLst>
              <a:ext uri="{FF2B5EF4-FFF2-40B4-BE49-F238E27FC236}">
                <a16:creationId xmlns:a16="http://schemas.microsoft.com/office/drawing/2014/main" id="{037E6BDB-83B3-258E-52F2-E4DB9695385E}"/>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3" name="Tabla 2">
            <a:extLst>
              <a:ext uri="{FF2B5EF4-FFF2-40B4-BE49-F238E27FC236}">
                <a16:creationId xmlns:a16="http://schemas.microsoft.com/office/drawing/2014/main" id="{01184DA4-06FE-F780-526E-DB0B05A42807}"/>
              </a:ext>
            </a:extLst>
          </p:cNvPr>
          <p:cNvGraphicFramePr>
            <a:graphicFrameLocks noGrp="1"/>
          </p:cNvGraphicFramePr>
          <p:nvPr>
            <p:extLst>
              <p:ext uri="{D42A27DB-BD31-4B8C-83A1-F6EECF244321}">
                <p14:modId xmlns:p14="http://schemas.microsoft.com/office/powerpoint/2010/main" val="3662103548"/>
              </p:ext>
            </p:extLst>
          </p:nvPr>
        </p:nvGraphicFramePr>
        <p:xfrm>
          <a:off x="1045466" y="2892281"/>
          <a:ext cx="4502785" cy="2084896"/>
        </p:xfrm>
        <a:graphic>
          <a:graphicData uri="http://schemas.openxmlformats.org/drawingml/2006/table">
            <a:tbl>
              <a:tblPr firstRow="1" firstCol="1" bandRow="1">
                <a:tableStyleId>{5C22544A-7EE6-4342-B048-85BDC9FD1C3A}</a:tableStyleId>
              </a:tblPr>
              <a:tblGrid>
                <a:gridCol w="861695">
                  <a:extLst>
                    <a:ext uri="{9D8B030D-6E8A-4147-A177-3AD203B41FA5}">
                      <a16:colId xmlns:a16="http://schemas.microsoft.com/office/drawing/2014/main" val="971159666"/>
                    </a:ext>
                  </a:extLst>
                </a:gridCol>
                <a:gridCol w="1236980">
                  <a:extLst>
                    <a:ext uri="{9D8B030D-6E8A-4147-A177-3AD203B41FA5}">
                      <a16:colId xmlns:a16="http://schemas.microsoft.com/office/drawing/2014/main" val="3157950338"/>
                    </a:ext>
                  </a:extLst>
                </a:gridCol>
                <a:gridCol w="1238250">
                  <a:extLst>
                    <a:ext uri="{9D8B030D-6E8A-4147-A177-3AD203B41FA5}">
                      <a16:colId xmlns:a16="http://schemas.microsoft.com/office/drawing/2014/main" val="2446124777"/>
                    </a:ext>
                  </a:extLst>
                </a:gridCol>
                <a:gridCol w="1165860">
                  <a:extLst>
                    <a:ext uri="{9D8B030D-6E8A-4147-A177-3AD203B41FA5}">
                      <a16:colId xmlns:a16="http://schemas.microsoft.com/office/drawing/2014/main" val="3139724152"/>
                    </a:ext>
                  </a:extLst>
                </a:gridCol>
              </a:tblGrid>
              <a:tr h="239395">
                <a:tc>
                  <a:txBody>
                    <a:bodyPr/>
                    <a:lstStyle/>
                    <a:p>
                      <a:pPr>
                        <a:lnSpc>
                          <a:spcPct val="107000"/>
                        </a:lnSpc>
                        <a:spcAft>
                          <a:spcPts val="800"/>
                        </a:spcAft>
                        <a:buNone/>
                      </a:pPr>
                      <a:r>
                        <a:rPr lang="es-ES" sz="1100" kern="100" dirty="0">
                          <a:effectLst/>
                        </a:rPr>
                        <a:t> </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0000"/>
                    </a:solidFill>
                  </a:tcPr>
                </a:tc>
                <a:tc>
                  <a:txBody>
                    <a:bodyPr/>
                    <a:lstStyle/>
                    <a:p>
                      <a:pPr algn="ctr">
                        <a:lnSpc>
                          <a:spcPct val="107000"/>
                        </a:lnSpc>
                        <a:spcAft>
                          <a:spcPts val="800"/>
                        </a:spcAft>
                        <a:buNone/>
                      </a:pPr>
                      <a:r>
                        <a:rPr lang="es-ES" sz="1100" kern="100" dirty="0">
                          <a:effectLst/>
                        </a:rPr>
                        <a:t>Exportadoras</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0000"/>
                    </a:solidFill>
                  </a:tcPr>
                </a:tc>
                <a:tc>
                  <a:txBody>
                    <a:bodyPr/>
                    <a:lstStyle/>
                    <a:p>
                      <a:pPr algn="ctr">
                        <a:lnSpc>
                          <a:spcPct val="107000"/>
                        </a:lnSpc>
                        <a:spcAft>
                          <a:spcPts val="800"/>
                        </a:spcAft>
                        <a:buNone/>
                      </a:pPr>
                      <a:r>
                        <a:rPr lang="es-ES" sz="1100" kern="100" dirty="0">
                          <a:effectLst/>
                        </a:rPr>
                        <a:t>Importadoras</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0000"/>
                    </a:solidFill>
                  </a:tcPr>
                </a:tc>
                <a:tc>
                  <a:txBody>
                    <a:bodyPr/>
                    <a:lstStyle/>
                    <a:p>
                      <a:pPr algn="ctr">
                        <a:lnSpc>
                          <a:spcPct val="107000"/>
                        </a:lnSpc>
                        <a:spcAft>
                          <a:spcPts val="800"/>
                        </a:spcAft>
                        <a:buNone/>
                      </a:pPr>
                      <a:r>
                        <a:rPr lang="es-ES" sz="1100" kern="100" dirty="0">
                          <a:effectLst/>
                        </a:rPr>
                        <a:t>Importadoras &gt;50.000€</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0000"/>
                    </a:solidFill>
                  </a:tcPr>
                </a:tc>
                <a:extLst>
                  <a:ext uri="{0D108BD9-81ED-4DB2-BD59-A6C34878D82A}">
                    <a16:rowId xmlns:a16="http://schemas.microsoft.com/office/drawing/2014/main" val="4010914767"/>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2016</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1.228</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465</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237</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83950205"/>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2017</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1.273</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479</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243</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40219635"/>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2018</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1.372</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588</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286</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155341875"/>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2019</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1.419</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622</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295</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458089024"/>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2020</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1.492</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633</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259</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802195558"/>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2021</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1.608</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758</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295</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75867146"/>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2022</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1.359</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799</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355</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945758328"/>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2023</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1.289</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814</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356</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60400245"/>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2024</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1.292</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867</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800"/>
                        </a:spcAft>
                        <a:buNone/>
                      </a:pPr>
                      <a:r>
                        <a:rPr lang="es-ES" sz="1100" kern="100" dirty="0">
                          <a:effectLst/>
                        </a:rPr>
                        <a:t>360</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80229323"/>
                  </a:ext>
                </a:extLst>
              </a:tr>
              <a:tr h="0">
                <a:tc>
                  <a:txBody>
                    <a:bodyPr/>
                    <a:lstStyle/>
                    <a:p>
                      <a:pPr>
                        <a:lnSpc>
                          <a:spcPct val="107000"/>
                        </a:lnSpc>
                        <a:spcAft>
                          <a:spcPts val="800"/>
                        </a:spcAft>
                        <a:buNone/>
                      </a:pPr>
                      <a:r>
                        <a:rPr lang="es-ES" sz="1100" kern="100" dirty="0">
                          <a:solidFill>
                            <a:schemeClr val="tx1">
                              <a:lumMod val="75000"/>
                              <a:lumOff val="25000"/>
                            </a:schemeClr>
                          </a:solidFill>
                          <a:effectLst/>
                        </a:rPr>
                        <a:t>2025</a:t>
                      </a:r>
                      <a:endParaRPr lang="es-ES" sz="11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1.191</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950</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800"/>
                        </a:spcAft>
                        <a:buNone/>
                      </a:pPr>
                      <a:r>
                        <a:rPr lang="es-ES" sz="1100" kern="100" dirty="0">
                          <a:effectLst/>
                        </a:rPr>
                        <a:t>378</a:t>
                      </a:r>
                      <a:endParaRPr lang="es-E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9327988"/>
                  </a:ext>
                </a:extLst>
              </a:tr>
            </a:tbl>
          </a:graphicData>
        </a:graphic>
      </p:graphicFrame>
      <p:sp>
        <p:nvSpPr>
          <p:cNvPr id="9" name="Rectangle 1">
            <a:extLst>
              <a:ext uri="{FF2B5EF4-FFF2-40B4-BE49-F238E27FC236}">
                <a16:creationId xmlns:a16="http://schemas.microsoft.com/office/drawing/2014/main" id="{0C74A448-E43D-F7D1-A22F-0A2EE743A6A4}"/>
              </a:ext>
            </a:extLst>
          </p:cNvPr>
          <p:cNvSpPr>
            <a:spLocks noChangeArrowheads="1"/>
          </p:cNvSpPr>
          <p:nvPr/>
        </p:nvSpPr>
        <p:spPr bwMode="auto">
          <a:xfrm>
            <a:off x="451915" y="5084013"/>
            <a:ext cx="608100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000" dirty="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000" dirty="0">
                <a:solidFill>
                  <a:schemeClr val="tx1">
                    <a:lumMod val="75000"/>
                    <a:lumOff val="25000"/>
                  </a:schemeClr>
                </a:solidFill>
              </a:rPr>
              <a:t>Sin embargo, desde 2022, el número de exportadores se ha ido reduciendo progresivamente, hasta alcanzar en 2025 un número inferior al registrado cuando se firmó el acuerdo. Por el contario, los importadores han mantenido la senda de crecimiento, duplicándose en la última década.</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000" dirty="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000" dirty="0">
                <a:solidFill>
                  <a:schemeClr val="tx1">
                    <a:lumMod val="75000"/>
                    <a:lumOff val="25000"/>
                  </a:schemeClr>
                </a:solidFill>
              </a:rPr>
              <a:t>Si segmentamos por empresas importadoras con valor importado anual superior a los 50.000 euros, el crecimiento desde 2022 ha sido mucho menor. Por lo tanto, lo que se ha producido en los últimos años ha sido un notable incremento de importaciones de reducido volumen por un mayor número de empresas valencianas que optan por importar desde Canadá como mercado proveedor alternativo para el que existe un acuerdo comercial. </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000" dirty="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ts val="600"/>
              </a:spcAft>
              <a:buClrTx/>
              <a:buSzTx/>
              <a:buFontTx/>
              <a:buNone/>
              <a:tabLst/>
            </a:pPr>
            <a:r>
              <a:rPr lang="es-ES" altLang="es-ES" sz="1000" b="1" dirty="0">
                <a:solidFill>
                  <a:schemeClr val="tx1">
                    <a:lumMod val="75000"/>
                    <a:lumOff val="25000"/>
                  </a:schemeClr>
                </a:solidFill>
              </a:rPr>
              <a:t>Los productos que en mayor medida han aumento las importaciones son</a:t>
            </a:r>
            <a:r>
              <a:rPr lang="es-ES" altLang="es-ES" sz="1000" dirty="0">
                <a:solidFill>
                  <a:schemeClr val="tx1">
                    <a:lumMod val="75000"/>
                    <a:lumOff val="25000"/>
                  </a:schemeClr>
                </a:solidFill>
              </a:rPr>
              <a:t>:</a:t>
            </a:r>
          </a:p>
          <a:p>
            <a:pPr marL="171450" marR="0" lvl="0" indent="-1714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s-ES" altLang="es-ES" sz="1000" dirty="0">
                <a:solidFill>
                  <a:schemeClr val="tx1">
                    <a:lumMod val="75000"/>
                    <a:lumOff val="25000"/>
                  </a:schemeClr>
                </a:solidFill>
              </a:rPr>
              <a:t>polímeros de etilenos, </a:t>
            </a:r>
          </a:p>
          <a:p>
            <a:pPr marL="171450" marR="0" lvl="0" indent="-1714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s-ES" altLang="es-ES" sz="1000" dirty="0">
                <a:solidFill>
                  <a:schemeClr val="tx1">
                    <a:lumMod val="75000"/>
                    <a:lumOff val="25000"/>
                  </a:schemeClr>
                </a:solidFill>
              </a:rPr>
              <a:t>láminas de plástico, </a:t>
            </a:r>
          </a:p>
          <a:p>
            <a:pPr marL="171450" marR="0" lvl="0" indent="-1714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s-ES" altLang="es-ES" sz="1000" dirty="0">
                <a:solidFill>
                  <a:schemeClr val="tx1">
                    <a:lumMod val="75000"/>
                    <a:lumOff val="25000"/>
                  </a:schemeClr>
                </a:solidFill>
              </a:rPr>
              <a:t>medicamentos, </a:t>
            </a:r>
          </a:p>
          <a:p>
            <a:pPr marL="171450" marR="0" lvl="0" indent="-1714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s-ES" altLang="es-ES" sz="1000" dirty="0">
                <a:solidFill>
                  <a:schemeClr val="tx1">
                    <a:lumMod val="75000"/>
                    <a:lumOff val="25000"/>
                  </a:schemeClr>
                </a:solidFill>
              </a:rPr>
              <a:t>trigo, </a:t>
            </a:r>
          </a:p>
          <a:p>
            <a:pPr marL="171450" marR="0" lvl="0" indent="-1714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s-ES" altLang="es-ES" sz="1000" dirty="0">
                <a:solidFill>
                  <a:schemeClr val="tx1">
                    <a:lumMod val="75000"/>
                    <a:lumOff val="25000"/>
                  </a:schemeClr>
                </a:solidFill>
              </a:rPr>
              <a:t>aparatos eléctricos (baterías, señalización, telefonía y consolas eléctricas).</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000" dirty="0">
                <a:solidFill>
                  <a:schemeClr val="tx1">
                    <a:lumMod val="75000"/>
                    <a:lumOff val="25000"/>
                  </a:schemeClr>
                </a:solidFill>
              </a:rPr>
              <a:t> </a:t>
            </a:r>
          </a:p>
        </p:txBody>
      </p:sp>
      <p:sp>
        <p:nvSpPr>
          <p:cNvPr id="10" name="20 CuadroTexto">
            <a:extLst>
              <a:ext uri="{FF2B5EF4-FFF2-40B4-BE49-F238E27FC236}">
                <a16:creationId xmlns:a16="http://schemas.microsoft.com/office/drawing/2014/main" id="{C362640B-9B19-8B44-4594-671379C73342}"/>
              </a:ext>
            </a:extLst>
          </p:cNvPr>
          <p:cNvSpPr txBox="1"/>
          <p:nvPr/>
        </p:nvSpPr>
        <p:spPr>
          <a:xfrm>
            <a:off x="1045466" y="2537979"/>
            <a:ext cx="4663473" cy="384721"/>
          </a:xfrm>
          <a:prstGeom prst="rect">
            <a:avLst/>
          </a:prstGeom>
          <a:noFill/>
        </p:spPr>
        <p:txBody>
          <a:bodyPr wrap="square" rtlCol="0">
            <a:spAutoFit/>
          </a:bodyPr>
          <a:lstStyle/>
          <a:p>
            <a:pPr lvl="0"/>
            <a:r>
              <a:rPr lang="es-ES_tradnl" sz="1100" b="1" dirty="0">
                <a:solidFill>
                  <a:schemeClr val="tx1">
                    <a:lumMod val="75000"/>
                    <a:lumOff val="25000"/>
                  </a:schemeClr>
                </a:solidFill>
                <a:latin typeface="Calibri" panose="020F0502020204030204" pitchFamily="34" charset="0"/>
                <a:ea typeface="MS Mincho" panose="02020609040205080304" pitchFamily="49" charset="-128"/>
                <a:cs typeface="Times New Roman" panose="02020603050405020304" pitchFamily="18" charset="0"/>
              </a:rPr>
              <a:t>Empresas de la Comunidad Valenciana que comercian con Canadá</a:t>
            </a:r>
            <a:endParaRPr lang="es-ES" sz="1600" dirty="0">
              <a:solidFill>
                <a:schemeClr val="tx1">
                  <a:lumMod val="75000"/>
                  <a:lumOff val="25000"/>
                </a:schemeClr>
              </a:solidFill>
              <a:latin typeface="Cambria" panose="02040503050406030204" pitchFamily="18" charset="0"/>
              <a:ea typeface="MS Mincho" panose="02020609040205080304" pitchFamily="49" charset="-128"/>
              <a:cs typeface="Times New Roman" panose="02020603050405020304" pitchFamily="18" charset="0"/>
            </a:endParaRPr>
          </a:p>
          <a:p>
            <a:r>
              <a:rPr lang="es-ES" sz="800" dirty="0">
                <a:solidFill>
                  <a:schemeClr val="tx1">
                    <a:lumMod val="75000"/>
                    <a:lumOff val="25000"/>
                  </a:schemeClr>
                </a:solidFill>
              </a:rPr>
              <a:t>Fuente: </a:t>
            </a:r>
            <a:r>
              <a:rPr lang="es-ES" sz="800" dirty="0" err="1">
                <a:solidFill>
                  <a:schemeClr val="tx1">
                    <a:lumMod val="75000"/>
                    <a:lumOff val="25000"/>
                  </a:schemeClr>
                </a:solidFill>
              </a:rPr>
              <a:t>Datacomex</a:t>
            </a:r>
            <a:r>
              <a:rPr lang="es-ES" sz="800" dirty="0">
                <a:solidFill>
                  <a:schemeClr val="tx1">
                    <a:lumMod val="75000"/>
                    <a:lumOff val="25000"/>
                  </a:schemeClr>
                </a:solidFill>
              </a:rPr>
              <a:t> e ICEX</a:t>
            </a:r>
          </a:p>
        </p:txBody>
      </p:sp>
      <p:sp>
        <p:nvSpPr>
          <p:cNvPr id="13" name="CuadroTexto 12">
            <a:extLst>
              <a:ext uri="{FF2B5EF4-FFF2-40B4-BE49-F238E27FC236}">
                <a16:creationId xmlns:a16="http://schemas.microsoft.com/office/drawing/2014/main" id="{885B5BF0-4205-8567-5A0A-8AE66011F5FB}"/>
              </a:ext>
            </a:extLst>
          </p:cNvPr>
          <p:cNvSpPr txBox="1"/>
          <p:nvPr/>
        </p:nvSpPr>
        <p:spPr>
          <a:xfrm>
            <a:off x="311971" y="2031033"/>
            <a:ext cx="6220947" cy="4001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000" dirty="0">
                <a:solidFill>
                  <a:schemeClr val="tx1">
                    <a:lumMod val="75000"/>
                    <a:lumOff val="25000"/>
                  </a:schemeClr>
                </a:solidFill>
              </a:rPr>
              <a:t>El aumento de las relaciones comerciales han venido acompañada por un aumento del número de empresas que exportaban e importaban con Canadá. </a:t>
            </a:r>
          </a:p>
        </p:txBody>
      </p:sp>
    </p:spTree>
    <p:extLst>
      <p:ext uri="{BB962C8B-B14F-4D97-AF65-F5344CB8AC3E}">
        <p14:creationId xmlns:p14="http://schemas.microsoft.com/office/powerpoint/2010/main" val="302265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B9B87-3445-3B76-DE79-B8263BD155B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2BFB194E-3CFA-96DC-E5AC-4AA997B871E7}"/>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BDF3248A-8380-9B99-7D0B-BC8E049C65D4}"/>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8557B57A-F52F-EEA5-D6C7-03F251F2162D}"/>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F5B9171E-5A1A-06F4-65AA-5AAB11ED4D88}"/>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2807ECCF-5A2E-BBC6-8BBD-9DD3C05F550F}"/>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6FA4CD9A-0001-AD89-4D17-8904A8F3C263}"/>
              </a:ext>
            </a:extLst>
          </p:cNvPr>
          <p:cNvPicPr>
            <a:picLocks noChangeAspect="1"/>
          </p:cNvPicPr>
          <p:nvPr/>
        </p:nvPicPr>
        <p:blipFill>
          <a:blip r:embed="rId2"/>
          <a:stretch>
            <a:fillRect/>
          </a:stretch>
        </p:blipFill>
        <p:spPr>
          <a:xfrm>
            <a:off x="3623084" y="9402332"/>
            <a:ext cx="735533" cy="238691"/>
          </a:xfrm>
          <a:prstGeom prst="rect">
            <a:avLst/>
          </a:prstGeom>
        </p:spPr>
      </p:pic>
      <p:sp>
        <p:nvSpPr>
          <p:cNvPr id="2" name="Rectángulo 1">
            <a:extLst>
              <a:ext uri="{FF2B5EF4-FFF2-40B4-BE49-F238E27FC236}">
                <a16:creationId xmlns:a16="http://schemas.microsoft.com/office/drawing/2014/main" id="{ECD8C005-7AE9-3283-765A-76B04164A954}"/>
              </a:ext>
            </a:extLst>
          </p:cNvPr>
          <p:cNvSpPr/>
          <p:nvPr/>
        </p:nvSpPr>
        <p:spPr>
          <a:xfrm>
            <a:off x="5812971" y="-7934"/>
            <a:ext cx="1045029" cy="9913934"/>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 name="Conector recto 2">
            <a:extLst>
              <a:ext uri="{FF2B5EF4-FFF2-40B4-BE49-F238E27FC236}">
                <a16:creationId xmlns:a16="http://schemas.microsoft.com/office/drawing/2014/main" id="{FA8FF996-BC4B-37D2-F914-D8B0A490739F}"/>
              </a:ext>
            </a:extLst>
          </p:cNvPr>
          <p:cNvCxnSpPr>
            <a:cxnSpLocks/>
          </p:cNvCxnSpPr>
          <p:nvPr/>
        </p:nvCxnSpPr>
        <p:spPr>
          <a:xfrm>
            <a:off x="6283234" y="1899396"/>
            <a:ext cx="0" cy="6536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ítulo 1">
            <a:extLst>
              <a:ext uri="{FF2B5EF4-FFF2-40B4-BE49-F238E27FC236}">
                <a16:creationId xmlns:a16="http://schemas.microsoft.com/office/drawing/2014/main" id="{4572B727-E35A-BBC9-34EB-02463FA969E1}"/>
              </a:ext>
            </a:extLst>
          </p:cNvPr>
          <p:cNvSpPr txBox="1">
            <a:spLocks/>
          </p:cNvSpPr>
          <p:nvPr/>
        </p:nvSpPr>
        <p:spPr>
          <a:xfrm rot="5400000" flipH="1">
            <a:off x="5455793" y="737762"/>
            <a:ext cx="1654884" cy="3825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Informe País</a:t>
            </a:r>
          </a:p>
        </p:txBody>
      </p:sp>
      <p:sp>
        <p:nvSpPr>
          <p:cNvPr id="6" name="Título 1">
            <a:extLst>
              <a:ext uri="{FF2B5EF4-FFF2-40B4-BE49-F238E27FC236}">
                <a16:creationId xmlns:a16="http://schemas.microsoft.com/office/drawing/2014/main" id="{919283B9-FD8A-637D-F984-5AC88545D8EF}"/>
              </a:ext>
            </a:extLst>
          </p:cNvPr>
          <p:cNvSpPr txBox="1">
            <a:spLocks/>
          </p:cNvSpPr>
          <p:nvPr/>
        </p:nvSpPr>
        <p:spPr>
          <a:xfrm rot="5400000" flipH="1">
            <a:off x="5753564" y="8916953"/>
            <a:ext cx="1059342" cy="382559"/>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1600" dirty="0">
                <a:solidFill>
                  <a:schemeClr val="bg1"/>
                </a:solidFill>
                <a:latin typeface="Aptos" panose="020B0004020202020204" pitchFamily="34" charset="0"/>
              </a:rPr>
              <a:t>CANADÁ</a:t>
            </a:r>
            <a:endParaRPr lang="es-ES" sz="2000" dirty="0">
              <a:solidFill>
                <a:schemeClr val="bg1"/>
              </a:solidFill>
              <a:latin typeface="Aptos" panose="020B0004020202020204" pitchFamily="34" charset="0"/>
            </a:endParaRPr>
          </a:p>
        </p:txBody>
      </p:sp>
      <p:sp>
        <p:nvSpPr>
          <p:cNvPr id="7" name="Rectángulo 6">
            <a:extLst>
              <a:ext uri="{FF2B5EF4-FFF2-40B4-BE49-F238E27FC236}">
                <a16:creationId xmlns:a16="http://schemas.microsoft.com/office/drawing/2014/main" id="{D45EE1BC-56E6-FC43-6C83-62A1323EA29F}"/>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6738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4480C-32E0-C3E3-B803-C55F4879694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E74913B-61C4-C888-5EDC-6CB56B86AFF3}"/>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5">
            <a:extLst>
              <a:ext uri="{FF2B5EF4-FFF2-40B4-BE49-F238E27FC236}">
                <a16:creationId xmlns:a16="http://schemas.microsoft.com/office/drawing/2014/main" id="{419579DC-D134-E163-2852-1262442AD091}"/>
              </a:ext>
            </a:extLst>
          </p:cNvPr>
          <p:cNvSpPr txBox="1"/>
          <p:nvPr/>
        </p:nvSpPr>
        <p:spPr>
          <a:xfrm>
            <a:off x="615673" y="792103"/>
            <a:ext cx="2587424" cy="830997"/>
          </a:xfrm>
          <a:prstGeom prst="rect">
            <a:avLst/>
          </a:prstGeom>
          <a:noFill/>
        </p:spPr>
        <p:txBody>
          <a:bodyPr wrap="square" rtlCol="0">
            <a:spAutoFit/>
          </a:bodyPr>
          <a:lstStyle/>
          <a:p>
            <a:r>
              <a:rPr lang="es-ES_tradnl" sz="2400" b="1" dirty="0">
                <a:solidFill>
                  <a:schemeClr val="bg1">
                    <a:lumMod val="50000"/>
                  </a:schemeClr>
                </a:solidFill>
                <a:cs typeface="Calibri" panose="020F0502020204030204" pitchFamily="34" charset="0"/>
              </a:rPr>
              <a:t>CANADÁ</a:t>
            </a:r>
          </a:p>
          <a:p>
            <a:r>
              <a:rPr lang="es-ES_tradnl" sz="2400" i="1" dirty="0">
                <a:solidFill>
                  <a:schemeClr val="bg1">
                    <a:lumMod val="50000"/>
                  </a:schemeClr>
                </a:solidFill>
                <a:cs typeface="Calibri" panose="020F0502020204030204" pitchFamily="34" charset="0"/>
              </a:rPr>
              <a:t>Informe País</a:t>
            </a:r>
          </a:p>
        </p:txBody>
      </p:sp>
      <p:sp>
        <p:nvSpPr>
          <p:cNvPr id="18" name="CuadroTexto 17">
            <a:extLst>
              <a:ext uri="{FF2B5EF4-FFF2-40B4-BE49-F238E27FC236}">
                <a16:creationId xmlns:a16="http://schemas.microsoft.com/office/drawing/2014/main" id="{48BCC2BB-7F26-EEC7-C9B8-2A6B1B6B3DA0}"/>
              </a:ext>
            </a:extLst>
          </p:cNvPr>
          <p:cNvSpPr txBox="1"/>
          <p:nvPr/>
        </p:nvSpPr>
        <p:spPr>
          <a:xfrm>
            <a:off x="707114" y="1623100"/>
            <a:ext cx="2880636" cy="1160446"/>
          </a:xfrm>
          <a:prstGeom prst="rect">
            <a:avLst/>
          </a:prstGeom>
          <a:noFill/>
        </p:spPr>
        <p:txBody>
          <a:bodyPr wrap="square" lIns="0" tIns="0" rIns="0" bIns="0" rtlCol="0" anchor="t">
            <a:spAutoFit/>
          </a:bodyPr>
          <a:lstStyle/>
          <a:p>
            <a:pPr>
              <a:lnSpc>
                <a:spcPts val="1300"/>
              </a:lnSpc>
              <a:buSzPct val="100000"/>
              <a:tabLst>
                <a:tab pos="571500" algn="l"/>
              </a:tabLst>
            </a:pPr>
            <a:r>
              <a:rPr lang="es-ES_tradnl" sz="1000" b="1" i="1" dirty="0">
                <a:solidFill>
                  <a:srgbClr val="AF233B"/>
                </a:solidFill>
                <a:cs typeface="Calibri" panose="020F0502020204030204" pitchFamily="34" charset="0"/>
              </a:rPr>
              <a:t>Superficie:</a:t>
            </a:r>
            <a:r>
              <a:rPr lang="es-ES_tradnl" sz="1000" b="1" i="1" dirty="0">
                <a:solidFill>
                  <a:srgbClr val="AF233B"/>
                </a:solidFill>
                <a:latin typeface="Calibri" panose="020F0502020204030204" pitchFamily="34" charset="0"/>
                <a:cs typeface="Calibri" panose="020F0502020204030204" pitchFamily="34" charset="0"/>
              </a:rPr>
              <a:t> 15.634.410</a:t>
            </a:r>
            <a:r>
              <a:rPr lang="es-ES" sz="1000" i="1" dirty="0">
                <a:solidFill>
                  <a:srgbClr val="AF233B"/>
                </a:solidFill>
                <a:latin typeface="Calibri" panose="020F0502020204030204" pitchFamily="34" charset="0"/>
                <a:cs typeface="Calibri" panose="020F0502020204030204" pitchFamily="34" charset="0"/>
              </a:rPr>
              <a:t> </a:t>
            </a:r>
            <a:r>
              <a:rPr lang="es-ES_tradnl" sz="1000" i="1" dirty="0">
                <a:solidFill>
                  <a:srgbClr val="AF233B"/>
                </a:solidFill>
                <a:cs typeface="Calibri" panose="020F0502020204030204" pitchFamily="34" charset="0"/>
              </a:rPr>
              <a:t>km²  </a:t>
            </a:r>
          </a:p>
          <a:p>
            <a:pPr>
              <a:lnSpc>
                <a:spcPts val="1300"/>
              </a:lnSpc>
              <a:buSzPct val="100000"/>
              <a:tabLst>
                <a:tab pos="571500" algn="l"/>
              </a:tabLst>
            </a:pPr>
            <a:r>
              <a:rPr lang="es-ES_tradnl" sz="1000" b="1" i="1" dirty="0">
                <a:solidFill>
                  <a:srgbClr val="AF233B"/>
                </a:solidFill>
                <a:cs typeface="Calibri" panose="020F0502020204030204" pitchFamily="34" charset="0"/>
              </a:rPr>
              <a:t>Población (2025): </a:t>
            </a:r>
            <a:r>
              <a:rPr lang="es-ES_tradnl" sz="1000" i="1" dirty="0">
                <a:solidFill>
                  <a:srgbClr val="AF233B"/>
                </a:solidFill>
                <a:cs typeface="Calibri" panose="020F0502020204030204" pitchFamily="34" charset="0"/>
              </a:rPr>
              <a:t> 41,3 millones de habitantes  </a:t>
            </a:r>
          </a:p>
          <a:p>
            <a:pPr>
              <a:lnSpc>
                <a:spcPts val="1300"/>
              </a:lnSpc>
              <a:buSzPct val="100000"/>
              <a:tabLst>
                <a:tab pos="571500" algn="l"/>
              </a:tabLst>
            </a:pPr>
            <a:r>
              <a:rPr lang="es-ES_tradnl" sz="1000" b="1" i="1" dirty="0">
                <a:solidFill>
                  <a:srgbClr val="AF233B"/>
                </a:solidFill>
                <a:cs typeface="Calibri" panose="020F0502020204030204" pitchFamily="34" charset="0"/>
              </a:rPr>
              <a:t>Capital:</a:t>
            </a:r>
            <a:r>
              <a:rPr lang="es-ES_tradnl" sz="1000" i="1" dirty="0">
                <a:solidFill>
                  <a:srgbClr val="AF233B"/>
                </a:solidFill>
                <a:cs typeface="Calibri" panose="020F0502020204030204" pitchFamily="34" charset="0"/>
              </a:rPr>
              <a:t> Ottawa  / </a:t>
            </a:r>
            <a:r>
              <a:rPr lang="es-ES_tradnl" sz="1000" b="1" i="1" dirty="0">
                <a:solidFill>
                  <a:srgbClr val="AF233B"/>
                </a:solidFill>
                <a:cs typeface="Calibri" panose="020F0502020204030204" pitchFamily="34" charset="0"/>
              </a:rPr>
              <a:t>Moneda:</a:t>
            </a:r>
            <a:r>
              <a:rPr lang="es-ES_tradnl" sz="1000" i="1" dirty="0">
                <a:solidFill>
                  <a:srgbClr val="AF233B"/>
                </a:solidFill>
                <a:cs typeface="Calibri" panose="020F0502020204030204" pitchFamily="34" charset="0"/>
              </a:rPr>
              <a:t> </a:t>
            </a:r>
            <a:r>
              <a:rPr lang="es-ES_tradnl" sz="1000" i="1" dirty="0">
                <a:solidFill>
                  <a:srgbClr val="AF233B"/>
                </a:solidFill>
                <a:latin typeface="Calibri" panose="020F0502020204030204" pitchFamily="34" charset="0"/>
                <a:cs typeface="Calibri" panose="020F0502020204030204" pitchFamily="34" charset="0"/>
              </a:rPr>
              <a:t>Dólar Canadiense (CAD)</a:t>
            </a:r>
            <a:endParaRPr lang="es-ES_tradnl" sz="1000" i="1" dirty="0">
              <a:solidFill>
                <a:srgbClr val="AF233B"/>
              </a:solidFill>
              <a:cs typeface="Calibri" panose="020F0502020204030204" pitchFamily="34" charset="0"/>
            </a:endParaRPr>
          </a:p>
          <a:p>
            <a:pPr>
              <a:lnSpc>
                <a:spcPts val="1300"/>
              </a:lnSpc>
              <a:buSzPct val="100000"/>
              <a:tabLst>
                <a:tab pos="571500" algn="l"/>
              </a:tabLst>
            </a:pPr>
            <a:r>
              <a:rPr lang="es-ES_tradnl" sz="1000" b="1" i="1" dirty="0">
                <a:solidFill>
                  <a:srgbClr val="AF233B"/>
                </a:solidFill>
                <a:cs typeface="Calibri" panose="020F0502020204030204" pitchFamily="34" charset="0"/>
              </a:rPr>
              <a:t>PIB (2024): </a:t>
            </a:r>
            <a:r>
              <a:rPr lang="es-ES_tradnl" sz="1000" i="1" dirty="0">
                <a:solidFill>
                  <a:srgbClr val="AF233B"/>
                </a:solidFill>
                <a:cs typeface="Calibri" panose="020F0502020204030204" pitchFamily="34" charset="0"/>
              </a:rPr>
              <a:t> 2,2 Billones $ </a:t>
            </a:r>
          </a:p>
          <a:p>
            <a:pPr>
              <a:lnSpc>
                <a:spcPts val="1300"/>
              </a:lnSpc>
              <a:buSzPct val="100000"/>
              <a:tabLst>
                <a:tab pos="571500" algn="l"/>
              </a:tabLst>
            </a:pPr>
            <a:r>
              <a:rPr lang="es-ES_tradnl" sz="1000" b="1" i="1" dirty="0">
                <a:solidFill>
                  <a:srgbClr val="AF233B"/>
                </a:solidFill>
                <a:cs typeface="Calibri" panose="020F0502020204030204" pitchFamily="34" charset="0"/>
              </a:rPr>
              <a:t>PIB per cápita (2024): </a:t>
            </a:r>
            <a:r>
              <a:rPr lang="es-ES_tradnl" sz="1000" i="1" dirty="0">
                <a:solidFill>
                  <a:srgbClr val="AF233B"/>
                </a:solidFill>
                <a:cs typeface="Calibri" panose="020F0502020204030204" pitchFamily="34" charset="0"/>
              </a:rPr>
              <a:t> 54,340 $ </a:t>
            </a:r>
          </a:p>
          <a:p>
            <a:pPr>
              <a:lnSpc>
                <a:spcPts val="1300"/>
              </a:lnSpc>
              <a:buSzPct val="100000"/>
              <a:tabLst>
                <a:tab pos="571500" algn="l"/>
              </a:tabLst>
            </a:pPr>
            <a:r>
              <a:rPr lang="es-ES_tradnl" sz="1000" b="1" i="1" dirty="0">
                <a:solidFill>
                  <a:srgbClr val="AF233B"/>
                </a:solidFill>
                <a:cs typeface="Calibri" panose="020F0502020204030204" pitchFamily="34" charset="0"/>
              </a:rPr>
              <a:t>Forma de Estado:</a:t>
            </a:r>
            <a:r>
              <a:rPr lang="es-ES_tradnl" sz="1000" i="1" dirty="0">
                <a:solidFill>
                  <a:srgbClr val="AF233B"/>
                </a:solidFill>
                <a:latin typeface="Calibri" panose="020F0502020204030204" pitchFamily="34" charset="0"/>
                <a:cs typeface="Calibri" panose="020F0502020204030204" pitchFamily="34" charset="0"/>
              </a:rPr>
              <a:t> Monarquía (Reino Unido), democracia parlamentaria</a:t>
            </a:r>
            <a:endParaRPr lang="es-ES" sz="1000" i="1" dirty="0">
              <a:solidFill>
                <a:srgbClr val="AF233B"/>
              </a:solidFill>
              <a:cs typeface="Calibri" panose="020F0502020204030204" pitchFamily="34" charset="0"/>
            </a:endParaRPr>
          </a:p>
        </p:txBody>
      </p:sp>
      <p:sp>
        <p:nvSpPr>
          <p:cNvPr id="21" name="Rectángulo 20">
            <a:extLst>
              <a:ext uri="{FF2B5EF4-FFF2-40B4-BE49-F238E27FC236}">
                <a16:creationId xmlns:a16="http://schemas.microsoft.com/office/drawing/2014/main" id="{93BC8FBD-FACE-E4D0-8696-BF21B44C9F79}"/>
              </a:ext>
            </a:extLst>
          </p:cNvPr>
          <p:cNvSpPr/>
          <p:nvPr/>
        </p:nvSpPr>
        <p:spPr>
          <a:xfrm rot="5400000">
            <a:off x="3324526" y="-254955"/>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ABE6A0E4-A629-01BD-087B-8473F0C6E1FD}"/>
              </a:ext>
            </a:extLst>
          </p:cNvPr>
          <p:cNvSpPr txBox="1"/>
          <p:nvPr/>
        </p:nvSpPr>
        <p:spPr>
          <a:xfrm>
            <a:off x="1724325" y="2814777"/>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Estructura Económica</a:t>
            </a:r>
            <a:endParaRPr lang="es-ES" sz="1400" b="1" dirty="0">
              <a:solidFill>
                <a:schemeClr val="bg1"/>
              </a:solidFill>
              <a:latin typeface="Aptos" panose="020B0004020202020204" pitchFamily="34" charset="0"/>
            </a:endParaRPr>
          </a:p>
        </p:txBody>
      </p:sp>
      <p:sp>
        <p:nvSpPr>
          <p:cNvPr id="24" name="CuadroTexto 23">
            <a:extLst>
              <a:ext uri="{FF2B5EF4-FFF2-40B4-BE49-F238E27FC236}">
                <a16:creationId xmlns:a16="http://schemas.microsoft.com/office/drawing/2014/main" id="{942C868C-5B47-0841-4E35-515DFB05CECE}"/>
              </a:ext>
            </a:extLst>
          </p:cNvPr>
          <p:cNvSpPr txBox="1"/>
          <p:nvPr/>
        </p:nvSpPr>
        <p:spPr>
          <a:xfrm>
            <a:off x="311285" y="3154681"/>
            <a:ext cx="2888900" cy="4616648"/>
          </a:xfrm>
          <a:prstGeom prst="rect">
            <a:avLst/>
          </a:prstGeom>
          <a:noFill/>
        </p:spPr>
        <p:txBody>
          <a:bodyPr wrap="square" lIns="0" tIns="0" rIns="0" bIns="0" rtlCol="0" anchor="t">
            <a:spAutoFit/>
          </a:bodyPr>
          <a:lstStyle/>
          <a:p>
            <a:pPr algn="just" fontAlgn="base"/>
            <a:r>
              <a:rPr lang="es-ES_tradnl" sz="1000" dirty="0"/>
              <a:t>Canadá es, en extensión, el segundo país más grande del mundo. En términos de PIB es la novena economía mundial. Alberga a más de 37 millones de personas, concentrada en gran parte en las grandes ciudades del sureste del país (Toronto, Montreal, Quebec, Ottawa,..), cerca de la frontera con Estados Unidos. Toronto es el principal centro financiero y de servicios del país. </a:t>
            </a:r>
            <a:r>
              <a:rPr lang="es-ES" sz="1000" dirty="0"/>
              <a:t>​</a:t>
            </a:r>
            <a:r>
              <a:rPr lang="es-ES_tradnl" sz="1000" dirty="0"/>
              <a:t> </a:t>
            </a:r>
          </a:p>
          <a:p>
            <a:pPr algn="just" fontAlgn="base"/>
            <a:endParaRPr lang="es-ES_tradnl" sz="1000" dirty="0"/>
          </a:p>
          <a:p>
            <a:pPr algn="just" fontAlgn="base"/>
            <a:endParaRPr lang="es-ES_tradnl" sz="1000" dirty="0"/>
          </a:p>
          <a:p>
            <a:pPr marL="171450" indent="-171450" algn="just">
              <a:buClr>
                <a:srgbClr val="C2002F"/>
              </a:buClr>
              <a:buFont typeface="Wingdings" panose="05000000000000000000" pitchFamily="2" charset="2"/>
              <a:buChar char="Ø"/>
            </a:pPr>
            <a:r>
              <a:rPr lang="es-ES_tradnl" sz="1000" b="1" dirty="0">
                <a:solidFill>
                  <a:schemeClr val="tx1">
                    <a:lumMod val="75000"/>
                    <a:lumOff val="25000"/>
                  </a:schemeClr>
                </a:solidFill>
              </a:rPr>
              <a:t>Sector Primario_ </a:t>
            </a:r>
            <a:r>
              <a:rPr lang="es-ES_tradnl" sz="1000" b="1" i="1" dirty="0">
                <a:solidFill>
                  <a:schemeClr val="tx1">
                    <a:lumMod val="75000"/>
                    <a:lumOff val="25000"/>
                  </a:schemeClr>
                </a:solidFill>
              </a:rPr>
              <a:t>rico en recursos naturales</a:t>
            </a:r>
            <a:endParaRPr lang="es-ES" sz="1000" b="1" i="1" dirty="0">
              <a:solidFill>
                <a:schemeClr val="tx1">
                  <a:lumMod val="75000"/>
                  <a:lumOff val="25000"/>
                </a:schemeClr>
              </a:solidFill>
            </a:endParaRPr>
          </a:p>
          <a:p>
            <a:pPr algn="just">
              <a:spcAft>
                <a:spcPts val="0"/>
              </a:spcAft>
            </a:pPr>
            <a:r>
              <a:rPr lang="es-ES_tradnl" sz="1000" dirty="0">
                <a:solidFill>
                  <a:srgbClr val="404040"/>
                </a:solidFill>
                <a:ea typeface="MS Mincho"/>
                <a:cs typeface="Times New Roman"/>
              </a:rPr>
              <a:t>El sector agrícola representa casi el 2% del PIB. Canadá es uno de los grandes exportadores de productos agrícolas del mundo, en particular de trigo. Se encuentra a la vanguardia en tecnología agroalimentaria y produce el 10% de los cultivos genéticamente modificados del mundo. La pesca es un sector importante. </a:t>
            </a:r>
            <a:endParaRPr lang="es-ES" sz="1200" dirty="0">
              <a:latin typeface="Cambria"/>
              <a:ea typeface="MS Mincho"/>
              <a:cs typeface="Times New Roman"/>
            </a:endParaRPr>
          </a:p>
          <a:p>
            <a:pPr marR="179705" algn="just">
              <a:tabLst>
                <a:tab pos="270510" algn="l"/>
              </a:tabLst>
            </a:pPr>
            <a:endParaRPr lang="es-ES_tradnl" sz="1000" dirty="0">
              <a:solidFill>
                <a:srgbClr val="404040"/>
              </a:solidFill>
              <a:ea typeface="MS Mincho"/>
              <a:cs typeface="Times New Roman"/>
            </a:endParaRPr>
          </a:p>
          <a:p>
            <a:pPr algn="just">
              <a:spcAft>
                <a:spcPts val="0"/>
              </a:spcAft>
            </a:pPr>
            <a:r>
              <a:rPr lang="es-ES_tradnl" sz="1000" dirty="0">
                <a:solidFill>
                  <a:srgbClr val="404040"/>
                </a:solidFill>
                <a:ea typeface="MS Mincho"/>
                <a:cs typeface="Times New Roman"/>
              </a:rPr>
              <a:t>Asimismo, es uno de los principales productores de minerales, principalmente de níquel, zinc y uranio. De hecho, el 75% de las empresas mineras del mundo son canadienses. Dispone de grandes reservas de petróleo (tercera reserva mundial) y gas natural, situadas en la zona oeste del país. Es por ello que Canadá cuenta con seis importantes sectores de la industria primaria: energías renovables (principalmente eólica), sector forestal, hidrógeno y células de combustible, minas, minerales, pesca, petróleo y gas. </a:t>
            </a:r>
            <a:r>
              <a:rPr lang="es-ES" sz="1000" dirty="0">
                <a:solidFill>
                  <a:schemeClr val="tx1">
                    <a:lumMod val="75000"/>
                    <a:lumOff val="25000"/>
                  </a:schemeClr>
                </a:solidFill>
              </a:rPr>
              <a:t>​</a:t>
            </a:r>
          </a:p>
        </p:txBody>
      </p:sp>
      <p:grpSp>
        <p:nvGrpSpPr>
          <p:cNvPr id="25" name="Grupo 24">
            <a:extLst>
              <a:ext uri="{FF2B5EF4-FFF2-40B4-BE49-F238E27FC236}">
                <a16:creationId xmlns:a16="http://schemas.microsoft.com/office/drawing/2014/main" id="{40E8EEB7-C0DF-FC6D-D8B6-E8E679167996}"/>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70B87F04-0A60-EAD6-0CB4-C0D72CFAF214}"/>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DDDA84EE-6A6E-3826-2D8A-97E5E9C68AE9}"/>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3A5447A4-0436-F994-46D4-5AC13467C17C}"/>
                </a:ext>
              </a:extLst>
            </p:cNvPr>
            <p:cNvSpPr/>
            <p:nvPr/>
          </p:nvSpPr>
          <p:spPr>
            <a:xfrm>
              <a:off x="4579840" y="9783794"/>
              <a:ext cx="2286000" cy="122206"/>
            </a:xfrm>
            <a:prstGeom prst="rect">
              <a:avLst/>
            </a:prstGeom>
            <a:solidFill>
              <a:srgbClr val="AF23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3058062D-51DD-D132-348F-8EBDC2DA3A54}"/>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1" name="1 Marcador de número de diapositiva">
            <a:extLst>
              <a:ext uri="{FF2B5EF4-FFF2-40B4-BE49-F238E27FC236}">
                <a16:creationId xmlns:a16="http://schemas.microsoft.com/office/drawing/2014/main" id="{C1B22A76-7BBE-640D-D858-A68B2EB284A9}"/>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2</a:t>
            </a:fld>
            <a:endParaRPr lang="es-ES" b="1" dirty="0">
              <a:solidFill>
                <a:srgbClr val="B60000"/>
              </a:solidFill>
              <a:latin typeface="Calibri"/>
              <a:cs typeface="Calibri"/>
            </a:endParaRPr>
          </a:p>
        </p:txBody>
      </p:sp>
      <p:sp>
        <p:nvSpPr>
          <p:cNvPr id="5" name="CuadroTexto 4">
            <a:extLst>
              <a:ext uri="{FF2B5EF4-FFF2-40B4-BE49-F238E27FC236}">
                <a16:creationId xmlns:a16="http://schemas.microsoft.com/office/drawing/2014/main" id="{3613B72D-79D1-5D2C-E65B-523E570B99D2}"/>
              </a:ext>
            </a:extLst>
          </p:cNvPr>
          <p:cNvSpPr txBox="1"/>
          <p:nvPr/>
        </p:nvSpPr>
        <p:spPr>
          <a:xfrm>
            <a:off x="3657815" y="3154681"/>
            <a:ext cx="2971586" cy="5663089"/>
          </a:xfrm>
          <a:prstGeom prst="rect">
            <a:avLst/>
          </a:prstGeom>
          <a:noFill/>
        </p:spPr>
        <p:txBody>
          <a:bodyPr wrap="square" lIns="0" tIns="0" rIns="0" bIns="0" rtlCol="0" anchor="t">
            <a:spAutoFit/>
          </a:bodyPr>
          <a:lstStyle/>
          <a:p>
            <a:pPr marL="171450" indent="-171450" algn="just">
              <a:buClr>
                <a:srgbClr val="C2002F"/>
              </a:buClr>
              <a:buFont typeface="Wingdings" panose="05000000000000000000" pitchFamily="2" charset="2"/>
              <a:buChar char="Ø"/>
            </a:pPr>
            <a:r>
              <a:rPr lang="es-ES_tradnl" sz="1000" b="1" dirty="0">
                <a:solidFill>
                  <a:schemeClr val="tx1">
                    <a:lumMod val="75000"/>
                    <a:lumOff val="25000"/>
                  </a:schemeClr>
                </a:solidFill>
              </a:rPr>
              <a:t>Industria _ </a:t>
            </a:r>
            <a:r>
              <a:rPr lang="es-ES_tradnl" sz="1000" b="1" i="1" dirty="0">
                <a:solidFill>
                  <a:schemeClr val="tx1">
                    <a:lumMod val="75000"/>
                    <a:lumOff val="25000"/>
                  </a:schemeClr>
                </a:solidFill>
              </a:rPr>
              <a:t>sector aeronáutico en expansión.</a:t>
            </a:r>
          </a:p>
          <a:p>
            <a:pPr algn="just"/>
            <a:r>
              <a:rPr lang="es-ES_tradnl" sz="1000" dirty="0">
                <a:solidFill>
                  <a:srgbClr val="404040"/>
                </a:solidFill>
                <a:ea typeface="MS Mincho"/>
                <a:cs typeface="Times New Roman"/>
              </a:rPr>
              <a:t>Si bien Canadá es un país muy bien dotado de todo tipo de recursos naturales, ha desarrollado un elevado grado de desarrollo tecnológico en otros sectores productivos. El principal sector industrial, y también el más exportador, es el de equipos de transporte (aviones, automóviles). También son importantes los sectores de telecomunicaciones, productos farmacéuticos, insumos médicos y celulosa y papel. Canadá se mantiene como uno de los gigantes mundiales en la industria de armas e industria de apoyo. Es el segundo mayor productor a nivel mundial de energía hidroeléctrica (Quebec), y líder mundial en investigación, desarrollo y comercialización</a:t>
            </a:r>
            <a:r>
              <a:rPr lang="es-ES_tradnl" sz="1000" dirty="0">
                <a:ea typeface="MS Mincho"/>
                <a:cs typeface="Times New Roman"/>
              </a:rPr>
              <a:t> </a:t>
            </a:r>
            <a:r>
              <a:rPr lang="es-ES_tradnl" sz="1000" dirty="0">
                <a:solidFill>
                  <a:srgbClr val="404040"/>
                </a:solidFill>
                <a:ea typeface="MS Mincho"/>
                <a:cs typeface="Times New Roman"/>
              </a:rPr>
              <a:t>de la energía solar y avances en energía eólica.</a:t>
            </a:r>
            <a:endParaRPr lang="es-ES" sz="1200" dirty="0">
              <a:latin typeface="Cambria"/>
              <a:ea typeface="MS Mincho"/>
              <a:cs typeface="Times New Roman"/>
            </a:endParaRPr>
          </a:p>
          <a:p>
            <a:pPr algn="just"/>
            <a:endParaRPr lang="es-ES" sz="1000" dirty="0">
              <a:solidFill>
                <a:schemeClr val="tx1">
                  <a:lumMod val="75000"/>
                  <a:lumOff val="25000"/>
                </a:schemeClr>
              </a:solidFill>
            </a:endParaRPr>
          </a:p>
          <a:p>
            <a:pPr marL="171450" indent="-171450" algn="just">
              <a:buClr>
                <a:srgbClr val="C2002F"/>
              </a:buClr>
              <a:buFont typeface="Wingdings" panose="05000000000000000000" pitchFamily="2" charset="2"/>
              <a:buChar char="Ø"/>
            </a:pPr>
            <a:r>
              <a:rPr lang="es-ES_tradnl" sz="1000" b="1" dirty="0">
                <a:solidFill>
                  <a:schemeClr val="tx1">
                    <a:lumMod val="75000"/>
                    <a:lumOff val="25000"/>
                  </a:schemeClr>
                </a:solidFill>
              </a:rPr>
              <a:t>Servicios_ </a:t>
            </a:r>
            <a:r>
              <a:rPr lang="es-ES_tradnl" sz="1000" b="1" i="1" dirty="0">
                <a:solidFill>
                  <a:schemeClr val="tx1">
                    <a:lumMod val="75000"/>
                    <a:lumOff val="25000"/>
                  </a:schemeClr>
                </a:solidFill>
              </a:rPr>
              <a:t>motor de la economía canadiense</a:t>
            </a:r>
          </a:p>
          <a:p>
            <a:pPr algn="just">
              <a:buClr>
                <a:srgbClr val="C2002F"/>
              </a:buClr>
            </a:pPr>
            <a:r>
              <a:rPr lang="es-ES_tradnl" sz="1000" dirty="0">
                <a:solidFill>
                  <a:srgbClr val="404040"/>
                </a:solidFill>
                <a:ea typeface="MS Mincho"/>
                <a:cs typeface="Times New Roman"/>
              </a:rPr>
              <a:t>El sector servicios ha crecido notablemente en los últimos años, representando el 70% del PIB. Las industrias con mayor peso dentro del sector terciario son la inmobiliaria y el cuidado de la salud. Destaca también su sistema financiero, monopolizado por cinco grandes bancos, muy bien regulado y con bajo apalancamiento, lo que ha proporcionado estabilidad a la economía canadiense. Los sectores más dinámicos son las telecomunicaciones, y la ingeniería aeroespacial. El turismo es un sector muy dinámico impulsado por el atractivo natural y cultural del país.</a:t>
            </a:r>
            <a:endParaRPr lang="es-ES" sz="1200" dirty="0">
              <a:latin typeface="Cambria"/>
              <a:ea typeface="MS Mincho"/>
              <a:cs typeface="Times New Roman"/>
            </a:endParaRPr>
          </a:p>
          <a:p>
            <a:pPr algn="just">
              <a:buClr>
                <a:srgbClr val="C2002F"/>
              </a:buClr>
            </a:pPr>
            <a:endParaRPr lang="es-ES" sz="1000" dirty="0">
              <a:solidFill>
                <a:srgbClr val="404040"/>
              </a:solidFill>
              <a:ea typeface="MS Mincho"/>
              <a:cs typeface="Times New Roman"/>
            </a:endParaRPr>
          </a:p>
          <a:p>
            <a:pPr algn="just">
              <a:buClr>
                <a:srgbClr val="C2002F"/>
              </a:buClr>
            </a:pPr>
            <a:r>
              <a:rPr lang="es-ES" sz="1000" dirty="0">
                <a:solidFill>
                  <a:srgbClr val="404040"/>
                </a:solidFill>
                <a:ea typeface="MS Mincho"/>
                <a:cs typeface="Times New Roman"/>
              </a:rPr>
              <a:t>Canadá cuenta con una infraestructura avanzada y extensa que soporta su economía y vasto territorio, destacando más de 1,5 millones de km de carreteras (incluyendo la </a:t>
            </a:r>
            <a:r>
              <a:rPr lang="es-ES" sz="1000" dirty="0" err="1">
                <a:solidFill>
                  <a:srgbClr val="404040"/>
                </a:solidFill>
                <a:ea typeface="MS Mincho"/>
                <a:cs typeface="Times New Roman"/>
              </a:rPr>
              <a:t>Transcanadiense</a:t>
            </a:r>
            <a:r>
              <a:rPr lang="es-ES" sz="1000" dirty="0">
                <a:solidFill>
                  <a:srgbClr val="404040"/>
                </a:solidFill>
                <a:ea typeface="MS Mincho"/>
                <a:cs typeface="Times New Roman"/>
              </a:rPr>
              <a:t>), 75 mil km de red ferroviaria, y puertos </a:t>
            </a:r>
            <a:r>
              <a:rPr lang="es-ES" sz="1000" dirty="0"/>
              <a:t>marítimos clave </a:t>
            </a:r>
            <a:r>
              <a:rPr lang="es-ES" sz="1000" dirty="0">
                <a:solidFill>
                  <a:srgbClr val="404040"/>
                </a:solidFill>
                <a:ea typeface="MS Mincho"/>
                <a:cs typeface="Times New Roman"/>
              </a:rPr>
              <a:t>como el de Vancouver, clave para el comercio con Asia.</a:t>
            </a:r>
            <a:endParaRPr lang="es-ES_tradnl" sz="1000" dirty="0">
              <a:solidFill>
                <a:srgbClr val="404040"/>
              </a:solidFill>
              <a:ea typeface="MS Mincho"/>
              <a:cs typeface="Times New Roman"/>
            </a:endParaRPr>
          </a:p>
        </p:txBody>
      </p:sp>
      <p:graphicFrame>
        <p:nvGraphicFramePr>
          <p:cNvPr id="6" name="Gráfico 5">
            <a:extLst>
              <a:ext uri="{FF2B5EF4-FFF2-40B4-BE49-F238E27FC236}">
                <a16:creationId xmlns:a16="http://schemas.microsoft.com/office/drawing/2014/main" id="{B49B4A29-DB3D-6943-9DC1-475E44891D6E}"/>
              </a:ext>
            </a:extLst>
          </p:cNvPr>
          <p:cNvGraphicFramePr/>
          <p:nvPr>
            <p:extLst>
              <p:ext uri="{D42A27DB-BD31-4B8C-83A1-F6EECF244321}">
                <p14:modId xmlns:p14="http://schemas.microsoft.com/office/powerpoint/2010/main" val="4231015717"/>
              </p:ext>
            </p:extLst>
          </p:nvPr>
        </p:nvGraphicFramePr>
        <p:xfrm>
          <a:off x="414554" y="7765576"/>
          <a:ext cx="2785632" cy="1479704"/>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Vectores de stock sin royalties de Eu map">
            <a:extLst>
              <a:ext uri="{FF2B5EF4-FFF2-40B4-BE49-F238E27FC236}">
                <a16:creationId xmlns:a16="http://schemas.microsoft.com/office/drawing/2014/main" id="{7EFC323F-A590-4411-E23A-7DB32FA7BF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382"/>
          <a:stretch>
            <a:fillRect/>
          </a:stretch>
        </p:blipFill>
        <p:spPr bwMode="auto">
          <a:xfrm>
            <a:off x="4222763" y="0"/>
            <a:ext cx="2635237" cy="2568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750FBE6-E182-558E-BCEB-C62F75E2EE82}"/>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7" name="Picture 3">
            <a:extLst>
              <a:ext uri="{FF2B5EF4-FFF2-40B4-BE49-F238E27FC236}">
                <a16:creationId xmlns:a16="http://schemas.microsoft.com/office/drawing/2014/main" id="{3001B474-1E43-A128-0651-2D24EE2A74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14" y="196777"/>
            <a:ext cx="795622" cy="472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3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BE93-56C1-B2D7-4562-017281AA4C74}"/>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1C38EC5B-0253-BB92-DC88-DFCA72873E52}"/>
              </a:ext>
            </a:extLst>
          </p:cNvPr>
          <p:cNvSpPr/>
          <p:nvPr/>
        </p:nvSpPr>
        <p:spPr>
          <a:xfrm>
            <a:off x="4105275" y="4000500"/>
            <a:ext cx="2543776" cy="190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858E8723-2355-8F52-49B4-2BF57B1B5FCB}"/>
              </a:ext>
            </a:extLst>
          </p:cNvPr>
          <p:cNvSpPr/>
          <p:nvPr/>
        </p:nvSpPr>
        <p:spPr>
          <a:xfrm>
            <a:off x="4105275" y="1895475"/>
            <a:ext cx="2543776" cy="190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945ECC0-432F-CC93-1DA8-73A0549870F2}"/>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D778FEAE-E322-20BB-766B-8D96B52696B1}"/>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4CD041A6-83DA-B8AA-CF36-CE7420281864}"/>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EDAD0C13-A81A-3370-516A-E96940B2DA24}"/>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23200DCF-AFD4-D08C-6E33-A96ACFDE1836}"/>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6974DEF2-2154-F1ED-6034-409E97D415E5}"/>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1" name="1 Marcador de número de diapositiva">
            <a:extLst>
              <a:ext uri="{FF2B5EF4-FFF2-40B4-BE49-F238E27FC236}">
                <a16:creationId xmlns:a16="http://schemas.microsoft.com/office/drawing/2014/main" id="{5752D176-830A-4F5A-C179-EE8808782BBA}"/>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3</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94A63A61-EF4A-CA56-B44E-0139AA8366B8}"/>
              </a:ext>
            </a:extLst>
          </p:cNvPr>
          <p:cNvSpPr/>
          <p:nvPr/>
        </p:nvSpPr>
        <p:spPr>
          <a:xfrm rot="5400000">
            <a:off x="3324525" y="-1729673"/>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0201103B-9DDE-4F08-3FFE-8F326C5409E9}"/>
              </a:ext>
            </a:extLst>
          </p:cNvPr>
          <p:cNvSpPr txBox="1"/>
          <p:nvPr/>
        </p:nvSpPr>
        <p:spPr>
          <a:xfrm>
            <a:off x="1724324" y="1326664"/>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Situación Económica</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9E424DB9-0897-D9CA-649E-427285DE10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11" name="CuadroTexto 10">
            <a:extLst>
              <a:ext uri="{FF2B5EF4-FFF2-40B4-BE49-F238E27FC236}">
                <a16:creationId xmlns:a16="http://schemas.microsoft.com/office/drawing/2014/main" id="{FC86C9AE-5D0D-7123-9828-A10D11200E38}"/>
              </a:ext>
            </a:extLst>
          </p:cNvPr>
          <p:cNvSpPr txBox="1"/>
          <p:nvPr/>
        </p:nvSpPr>
        <p:spPr>
          <a:xfrm>
            <a:off x="505688" y="580454"/>
            <a:ext cx="5257024" cy="461665"/>
          </a:xfrm>
          <a:prstGeom prst="rect">
            <a:avLst/>
          </a:prstGeom>
          <a:noFill/>
        </p:spPr>
        <p:txBody>
          <a:bodyPr wrap="square">
            <a:spAutoFit/>
          </a:bodyPr>
          <a:lstStyle/>
          <a:p>
            <a:pPr algn="ctr"/>
            <a:r>
              <a:rPr lang="es-ES" sz="1200" b="1" i="1" dirty="0"/>
              <a:t>Crecimiento sostenido a pesar de la</a:t>
            </a:r>
          </a:p>
          <a:p>
            <a:pPr algn="ctr"/>
            <a:r>
              <a:rPr lang="es-ES" sz="1200" b="1" i="1" dirty="0"/>
              <a:t> incertidumbre comercial con USA</a:t>
            </a:r>
            <a:endParaRPr lang="es-ES" sz="1200" i="1" dirty="0"/>
          </a:p>
        </p:txBody>
      </p:sp>
      <p:sp>
        <p:nvSpPr>
          <p:cNvPr id="14" name="10 CuadroTexto">
            <a:extLst>
              <a:ext uri="{FF2B5EF4-FFF2-40B4-BE49-F238E27FC236}">
                <a16:creationId xmlns:a16="http://schemas.microsoft.com/office/drawing/2014/main" id="{9BB5D7BB-B6F5-E167-CB80-9D3E0D4A6E77}"/>
              </a:ext>
            </a:extLst>
          </p:cNvPr>
          <p:cNvSpPr txBox="1"/>
          <p:nvPr/>
        </p:nvSpPr>
        <p:spPr>
          <a:xfrm>
            <a:off x="256397" y="1834353"/>
            <a:ext cx="3554924" cy="4324261"/>
          </a:xfrm>
          <a:prstGeom prst="rect">
            <a:avLst/>
          </a:prstGeom>
          <a:noFill/>
        </p:spPr>
        <p:txBody>
          <a:bodyPr wrap="square" rtlCol="0">
            <a:spAutoFit/>
          </a:bodyPr>
          <a:lstStyle/>
          <a:p>
            <a:pPr algn="just" fontAlgn="base"/>
            <a:r>
              <a:rPr lang="es-ES" sz="1000" dirty="0">
                <a:solidFill>
                  <a:srgbClr val="404040"/>
                </a:solidFill>
                <a:ea typeface="MS Mincho"/>
                <a:cs typeface="Times New Roman"/>
              </a:rPr>
              <a:t>Tras la pandemia del </a:t>
            </a:r>
            <a:r>
              <a:rPr lang="es-ES" sz="1000" dirty="0" err="1">
                <a:solidFill>
                  <a:srgbClr val="404040"/>
                </a:solidFill>
                <a:ea typeface="MS Mincho"/>
                <a:cs typeface="Times New Roman"/>
              </a:rPr>
              <a:t>Covid</a:t>
            </a:r>
            <a:r>
              <a:rPr lang="es-ES" sz="1000" dirty="0">
                <a:solidFill>
                  <a:srgbClr val="404040"/>
                </a:solidFill>
                <a:ea typeface="MS Mincho"/>
                <a:cs typeface="Times New Roman"/>
              </a:rPr>
              <a:t>, con un retroceso del PIB del 5%, la economía canadiense experimentó una sustancial </a:t>
            </a:r>
            <a:r>
              <a:rPr lang="es-ES" sz="1000" dirty="0" err="1">
                <a:solidFill>
                  <a:srgbClr val="404040"/>
                </a:solidFill>
                <a:ea typeface="MS Mincho"/>
                <a:cs typeface="Times New Roman"/>
              </a:rPr>
              <a:t>recu-peración</a:t>
            </a:r>
            <a:r>
              <a:rPr lang="es-ES" sz="1000" dirty="0">
                <a:solidFill>
                  <a:srgbClr val="404040"/>
                </a:solidFill>
                <a:ea typeface="MS Mincho"/>
                <a:cs typeface="Times New Roman"/>
              </a:rPr>
              <a:t>, impulsada por las ayudas gubernamentales y el crecimiento de los precios de las materias primas en 2022. </a:t>
            </a:r>
          </a:p>
          <a:p>
            <a:pPr algn="just" fontAlgn="base"/>
            <a:endParaRPr lang="es-ES" sz="1000" dirty="0">
              <a:solidFill>
                <a:srgbClr val="404040"/>
              </a:solidFill>
              <a:ea typeface="MS Mincho"/>
              <a:cs typeface="Times New Roman"/>
            </a:endParaRPr>
          </a:p>
          <a:p>
            <a:pPr algn="just" fontAlgn="base"/>
            <a:r>
              <a:rPr lang="es-ES" sz="1000" dirty="0">
                <a:solidFill>
                  <a:srgbClr val="404040"/>
                </a:solidFill>
                <a:ea typeface="MS Mincho"/>
                <a:cs typeface="Times New Roman"/>
              </a:rPr>
              <a:t>Desde 2023 la economía canadiense ha mantenido un dinamismo sostenido, en torno al 2%, impulsado por la recuperación del consumo interno y las inversiones públicas. Por el contrario, el sector exterior muestra un estancamiento en los últimos años. </a:t>
            </a:r>
          </a:p>
          <a:p>
            <a:pPr algn="just" fontAlgn="base"/>
            <a:endParaRPr lang="es-ES" sz="1000" dirty="0">
              <a:solidFill>
                <a:srgbClr val="404040"/>
              </a:solidFill>
              <a:ea typeface="MS Mincho"/>
              <a:cs typeface="Times New Roman"/>
            </a:endParaRPr>
          </a:p>
          <a:p>
            <a:pPr algn="just" fontAlgn="base"/>
            <a:r>
              <a:rPr lang="es-ES" sz="1000" dirty="0">
                <a:solidFill>
                  <a:srgbClr val="404040"/>
                </a:solidFill>
                <a:ea typeface="MS Mincho"/>
                <a:cs typeface="Times New Roman"/>
              </a:rPr>
              <a:t>La incertidumbre comercial derivada de la política arancelaria estadounidense sigue lastrando el crecimiento de la industria, especialmente para algunos sectores, que se han visto más afectados: automotriz, siderúrgico/aluminio y el maderero. El impacto en el conjunto de la economía ha sido algo mas limitado, el consumo, turismo y empleo mantienen un comportamiento positivo.</a:t>
            </a:r>
          </a:p>
          <a:p>
            <a:pPr algn="just" fontAlgn="base"/>
            <a:endParaRPr lang="es-ES" sz="1000" dirty="0">
              <a:solidFill>
                <a:srgbClr val="404040"/>
              </a:solidFill>
              <a:ea typeface="MS Mincho"/>
              <a:cs typeface="Times New Roman"/>
            </a:endParaRPr>
          </a:p>
          <a:p>
            <a:pPr marL="171450" indent="-171450" algn="just">
              <a:spcAft>
                <a:spcPts val="600"/>
              </a:spcAft>
              <a:buClr>
                <a:srgbClr val="C2002F"/>
              </a:buClr>
              <a:buFont typeface="Wingdings" panose="05000000000000000000" pitchFamily="2" charset="2"/>
              <a:buChar char="Ø"/>
            </a:pPr>
            <a:r>
              <a:rPr lang="es-ES" sz="1000" b="1" dirty="0">
                <a:solidFill>
                  <a:schemeClr val="tx1">
                    <a:lumMod val="75000"/>
                    <a:lumOff val="25000"/>
                  </a:schemeClr>
                </a:solidFill>
              </a:rPr>
              <a:t>Perspectivas y retos</a:t>
            </a:r>
          </a:p>
          <a:p>
            <a:pPr algn="just">
              <a:buClr>
                <a:srgbClr val="C2002F"/>
              </a:buClr>
            </a:pPr>
            <a:r>
              <a:rPr lang="es-ES" sz="1000" dirty="0">
                <a:solidFill>
                  <a:srgbClr val="404040"/>
                </a:solidFill>
                <a:ea typeface="MS Mincho"/>
                <a:cs typeface="Times New Roman"/>
              </a:rPr>
              <a:t>La elevada dependencia del mercado estadounidense pone la próxima revisión del tratado T-MEC en el foco principal de la política exterior canadiense en los próximos meses. Apostar por una mayor diversificar de los mercados de destino de las exportaciones canadienses, estrechando los lazos con Europa a través del tratado CECA sería una buena opción.</a:t>
            </a:r>
          </a:p>
        </p:txBody>
      </p:sp>
      <p:sp>
        <p:nvSpPr>
          <p:cNvPr id="15" name="Rectángulo 14">
            <a:extLst>
              <a:ext uri="{FF2B5EF4-FFF2-40B4-BE49-F238E27FC236}">
                <a16:creationId xmlns:a16="http://schemas.microsoft.com/office/drawing/2014/main" id="{2A84789F-90F2-3685-352F-D17F9BC6A51C}"/>
              </a:ext>
            </a:extLst>
          </p:cNvPr>
          <p:cNvSpPr/>
          <p:nvPr/>
        </p:nvSpPr>
        <p:spPr>
          <a:xfrm>
            <a:off x="228597" y="6816406"/>
            <a:ext cx="6420453" cy="22281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5E23B544-F81A-1CDD-B61B-A925A81176BD}"/>
              </a:ext>
            </a:extLst>
          </p:cNvPr>
          <p:cNvSpPr txBox="1"/>
          <p:nvPr/>
        </p:nvSpPr>
        <p:spPr>
          <a:xfrm>
            <a:off x="492594" y="6821556"/>
            <a:ext cx="2735263" cy="307777"/>
          </a:xfrm>
          <a:prstGeom prst="rect">
            <a:avLst/>
          </a:prstGeom>
          <a:noFill/>
        </p:spPr>
        <p:txBody>
          <a:bodyPr wrap="square" rtlCol="0">
            <a:spAutoFit/>
          </a:bodyPr>
          <a:lstStyle/>
          <a:p>
            <a:r>
              <a:rPr lang="es-ES" sz="1400" dirty="0">
                <a:solidFill>
                  <a:srgbClr val="C00000"/>
                </a:solidFill>
              </a:rPr>
              <a:t>Fortalezas</a:t>
            </a:r>
            <a:endParaRPr lang="es-ES" sz="1200" dirty="0">
              <a:solidFill>
                <a:srgbClr val="C00000"/>
              </a:solidFill>
            </a:endParaRPr>
          </a:p>
        </p:txBody>
      </p:sp>
      <p:sp>
        <p:nvSpPr>
          <p:cNvPr id="20" name="CuadroTexto 19">
            <a:extLst>
              <a:ext uri="{FF2B5EF4-FFF2-40B4-BE49-F238E27FC236}">
                <a16:creationId xmlns:a16="http://schemas.microsoft.com/office/drawing/2014/main" id="{701D08B3-342F-6B4B-0728-DBC027A4211F}"/>
              </a:ext>
            </a:extLst>
          </p:cNvPr>
          <p:cNvSpPr txBox="1"/>
          <p:nvPr/>
        </p:nvSpPr>
        <p:spPr>
          <a:xfrm>
            <a:off x="3696240" y="6849579"/>
            <a:ext cx="2735263" cy="307777"/>
          </a:xfrm>
          <a:prstGeom prst="rect">
            <a:avLst/>
          </a:prstGeom>
          <a:noFill/>
        </p:spPr>
        <p:txBody>
          <a:bodyPr wrap="square" rtlCol="0">
            <a:spAutoFit/>
          </a:bodyPr>
          <a:lstStyle/>
          <a:p>
            <a:r>
              <a:rPr lang="es-ES" sz="1400" dirty="0">
                <a:solidFill>
                  <a:srgbClr val="C00000"/>
                </a:solidFill>
              </a:rPr>
              <a:t>Retos</a:t>
            </a:r>
            <a:endParaRPr lang="es-ES" sz="1200" dirty="0">
              <a:solidFill>
                <a:srgbClr val="C00000"/>
              </a:solidFill>
            </a:endParaRPr>
          </a:p>
        </p:txBody>
      </p:sp>
      <p:graphicFrame>
        <p:nvGraphicFramePr>
          <p:cNvPr id="3" name="Gráfico 187">
            <a:extLst>
              <a:ext uri="{FF2B5EF4-FFF2-40B4-BE49-F238E27FC236}">
                <a16:creationId xmlns:a16="http://schemas.microsoft.com/office/drawing/2014/main" id="{39B4B143-91A4-11F7-35B3-B743C23E2E31}"/>
              </a:ext>
            </a:extLst>
          </p:cNvPr>
          <p:cNvGraphicFramePr/>
          <p:nvPr>
            <p:extLst>
              <p:ext uri="{D42A27DB-BD31-4B8C-83A1-F6EECF244321}">
                <p14:modId xmlns:p14="http://schemas.microsoft.com/office/powerpoint/2010/main" val="3099132974"/>
              </p:ext>
            </p:extLst>
          </p:nvPr>
        </p:nvGraphicFramePr>
        <p:xfrm>
          <a:off x="4171166" y="2030021"/>
          <a:ext cx="2523069" cy="1687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185">
            <a:extLst>
              <a:ext uri="{FF2B5EF4-FFF2-40B4-BE49-F238E27FC236}">
                <a16:creationId xmlns:a16="http://schemas.microsoft.com/office/drawing/2014/main" id="{DF47C5DD-F347-735C-794E-E21012AFB8B6}"/>
              </a:ext>
            </a:extLst>
          </p:cNvPr>
          <p:cNvGraphicFramePr/>
          <p:nvPr>
            <p:extLst>
              <p:ext uri="{D42A27DB-BD31-4B8C-83A1-F6EECF244321}">
                <p14:modId xmlns:p14="http://schemas.microsoft.com/office/powerpoint/2010/main" val="611264815"/>
              </p:ext>
            </p:extLst>
          </p:nvPr>
        </p:nvGraphicFramePr>
        <p:xfrm>
          <a:off x="4129419" y="4080122"/>
          <a:ext cx="2523069" cy="1688092"/>
        </p:xfrm>
        <a:graphic>
          <a:graphicData uri="http://schemas.openxmlformats.org/drawingml/2006/chart">
            <c:chart xmlns:c="http://schemas.openxmlformats.org/drawingml/2006/chart" xmlns:r="http://schemas.openxmlformats.org/officeDocument/2006/relationships" r:id="rId5"/>
          </a:graphicData>
        </a:graphic>
      </p:graphicFrame>
      <p:sp>
        <p:nvSpPr>
          <p:cNvPr id="10" name="23 CuadroTexto">
            <a:extLst>
              <a:ext uri="{FF2B5EF4-FFF2-40B4-BE49-F238E27FC236}">
                <a16:creationId xmlns:a16="http://schemas.microsoft.com/office/drawing/2014/main" id="{687E6502-71EC-2E9A-1474-9D741A67BE86}"/>
              </a:ext>
            </a:extLst>
          </p:cNvPr>
          <p:cNvSpPr txBox="1"/>
          <p:nvPr/>
        </p:nvSpPr>
        <p:spPr>
          <a:xfrm>
            <a:off x="4077138" y="5924977"/>
            <a:ext cx="2152371" cy="307777"/>
          </a:xfrm>
          <a:prstGeom prst="rect">
            <a:avLst/>
          </a:prstGeom>
          <a:noFill/>
        </p:spPr>
        <p:txBody>
          <a:bodyPr wrap="square" rtlCol="0">
            <a:spAutoFit/>
          </a:bodyPr>
          <a:lstStyle/>
          <a:p>
            <a:r>
              <a:rPr lang="es-ES" sz="700" dirty="0">
                <a:solidFill>
                  <a:schemeClr val="tx1">
                    <a:lumMod val="50000"/>
                    <a:lumOff val="50000"/>
                  </a:schemeClr>
                </a:solidFill>
              </a:rPr>
              <a:t>Fuente: FMI. Abril 2026</a:t>
            </a:r>
          </a:p>
          <a:p>
            <a:endParaRPr lang="es-ES" sz="700" dirty="0"/>
          </a:p>
        </p:txBody>
      </p:sp>
      <p:sp>
        <p:nvSpPr>
          <p:cNvPr id="18" name="CuadroTexto 17">
            <a:extLst>
              <a:ext uri="{FF2B5EF4-FFF2-40B4-BE49-F238E27FC236}">
                <a16:creationId xmlns:a16="http://schemas.microsoft.com/office/drawing/2014/main" id="{F9393468-657C-625F-28C5-52514417A57D}"/>
              </a:ext>
            </a:extLst>
          </p:cNvPr>
          <p:cNvSpPr txBox="1"/>
          <p:nvPr/>
        </p:nvSpPr>
        <p:spPr>
          <a:xfrm>
            <a:off x="3623496" y="7148453"/>
            <a:ext cx="2880752" cy="1708160"/>
          </a:xfrm>
          <a:prstGeom prst="rect">
            <a:avLst/>
          </a:prstGeom>
          <a:noFill/>
        </p:spPr>
        <p:txBody>
          <a:bodyPr wrap="square">
            <a:spAutoFit/>
          </a:bodyPr>
          <a:lstStyle/>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Rebajar la elevada dependencia de la economía estadounidense y de los precios internacionales de la energía</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Avanzar en productividad y competitividad, en línea con la Unión Europea, con mayor inversión en I+D+i. </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Invertir en infraestructura para dinamizar el comercio con Europa y Asia.</a:t>
            </a:r>
          </a:p>
          <a:p>
            <a:pPr algn="just">
              <a:spcAft>
                <a:spcPts val="600"/>
              </a:spcAft>
            </a:pPr>
            <a:endParaRPr lang="es-ES" sz="1000" dirty="0">
              <a:solidFill>
                <a:schemeClr val="tx1">
                  <a:lumMod val="75000"/>
                  <a:lumOff val="25000"/>
                </a:schemeClr>
              </a:solidFill>
            </a:endParaRPr>
          </a:p>
        </p:txBody>
      </p:sp>
      <p:sp>
        <p:nvSpPr>
          <p:cNvPr id="19" name="CuadroTexto 18">
            <a:extLst>
              <a:ext uri="{FF2B5EF4-FFF2-40B4-BE49-F238E27FC236}">
                <a16:creationId xmlns:a16="http://schemas.microsoft.com/office/drawing/2014/main" id="{40B928AB-E2E3-C606-87C5-BFC62FB6C535}"/>
              </a:ext>
            </a:extLst>
          </p:cNvPr>
          <p:cNvSpPr txBox="1"/>
          <p:nvPr/>
        </p:nvSpPr>
        <p:spPr>
          <a:xfrm>
            <a:off x="451915" y="7148636"/>
            <a:ext cx="2893413" cy="2015936"/>
          </a:xfrm>
          <a:prstGeom prst="rect">
            <a:avLst/>
          </a:prstGeom>
          <a:noFill/>
        </p:spPr>
        <p:txBody>
          <a:bodyPr wrap="square">
            <a:spAutoFit/>
          </a:bodyPr>
          <a:lstStyle/>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Abundantes recursos minerales y energéticos.</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Mano de obra cualificada</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Sector bancario robusto</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Entorno empresarial excelente</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Bajo nivel de deuda publica (13% PIB)</a:t>
            </a:r>
          </a:p>
          <a:p>
            <a:pPr marL="171450" indent="-171450" algn="just">
              <a:spcAft>
                <a:spcPts val="600"/>
              </a:spcAft>
              <a:buFont typeface="Wingdings" panose="05000000000000000000" pitchFamily="2" charset="2"/>
              <a:buChar char="Ø"/>
            </a:pPr>
            <a:r>
              <a:rPr lang="es-ES" sz="1000" dirty="0">
                <a:solidFill>
                  <a:schemeClr val="tx1">
                    <a:lumMod val="75000"/>
                    <a:lumOff val="25000"/>
                  </a:schemeClr>
                </a:solidFill>
              </a:rPr>
              <a:t>Acuerdo comercial de alto nivel con Estados Unidos, México y la Union Europea.</a:t>
            </a:r>
          </a:p>
          <a:p>
            <a:pPr marL="171450" indent="-171450" algn="just">
              <a:spcAft>
                <a:spcPts val="600"/>
              </a:spcAft>
              <a:buFont typeface="Wingdings" panose="05000000000000000000" pitchFamily="2" charset="2"/>
              <a:buChar char="Ø"/>
            </a:pPr>
            <a:endParaRPr lang="es-ES" sz="1000" dirty="0">
              <a:solidFill>
                <a:schemeClr val="tx1">
                  <a:lumMod val="75000"/>
                  <a:lumOff val="25000"/>
                </a:schemeClr>
              </a:solidFill>
            </a:endParaRPr>
          </a:p>
          <a:p>
            <a:pPr marL="171450" indent="-171450" algn="just">
              <a:spcAft>
                <a:spcPts val="600"/>
              </a:spcAft>
              <a:buFont typeface="Wingdings" panose="05000000000000000000" pitchFamily="2" charset="2"/>
              <a:buChar char="Ø"/>
            </a:pPr>
            <a:endParaRPr lang="es-ES" sz="1000" dirty="0">
              <a:solidFill>
                <a:schemeClr val="tx1">
                  <a:lumMod val="75000"/>
                  <a:lumOff val="25000"/>
                </a:schemeClr>
              </a:solidFill>
            </a:endParaRPr>
          </a:p>
        </p:txBody>
      </p:sp>
      <p:sp>
        <p:nvSpPr>
          <p:cNvPr id="6" name="Rectángulo 5">
            <a:extLst>
              <a:ext uri="{FF2B5EF4-FFF2-40B4-BE49-F238E27FC236}">
                <a16:creationId xmlns:a16="http://schemas.microsoft.com/office/drawing/2014/main" id="{41C928BE-65C3-AB21-2ADC-8432AC795AC5}"/>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CuadroTexto 15">
            <a:extLst>
              <a:ext uri="{FF2B5EF4-FFF2-40B4-BE49-F238E27FC236}">
                <a16:creationId xmlns:a16="http://schemas.microsoft.com/office/drawing/2014/main" id="{EB193DE6-8D59-A363-8EC3-BF55A2D93824}"/>
              </a:ext>
            </a:extLst>
          </p:cNvPr>
          <p:cNvSpPr txBox="1"/>
          <p:nvPr/>
        </p:nvSpPr>
        <p:spPr>
          <a:xfrm>
            <a:off x="256397" y="6154963"/>
            <a:ext cx="6364851" cy="553998"/>
          </a:xfrm>
          <a:prstGeom prst="rect">
            <a:avLst/>
          </a:prstGeom>
          <a:noFill/>
        </p:spPr>
        <p:txBody>
          <a:bodyPr wrap="square">
            <a:spAutoFit/>
          </a:bodyPr>
          <a:lstStyle/>
          <a:p>
            <a:pPr algn="just"/>
            <a:r>
              <a:rPr lang="es-ES" sz="1000" dirty="0">
                <a:solidFill>
                  <a:srgbClr val="404040"/>
                </a:solidFill>
                <a:ea typeface="MS Mincho"/>
                <a:cs typeface="Times New Roman"/>
              </a:rPr>
              <a:t>Se espera un mayor dinamismo de la inversión residencial, respaldado por los programas gubernamentales de vivienda y tipos a la baja. Asimismo, está previsto inversiones en infraestructuras como gaseoductos, puerto de Quebec o la planta nuclear de Darlington. </a:t>
            </a:r>
          </a:p>
        </p:txBody>
      </p:sp>
    </p:spTree>
    <p:extLst>
      <p:ext uri="{BB962C8B-B14F-4D97-AF65-F5344CB8AC3E}">
        <p14:creationId xmlns:p14="http://schemas.microsoft.com/office/powerpoint/2010/main" val="6113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38F3-7FD9-647D-3EE4-09E71D0A66EF}"/>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79F18979-043C-DFE2-07C4-11ADEB3E4D73}"/>
              </a:ext>
            </a:extLst>
          </p:cNvPr>
          <p:cNvSpPr/>
          <p:nvPr/>
        </p:nvSpPr>
        <p:spPr>
          <a:xfrm>
            <a:off x="3763873" y="1900819"/>
            <a:ext cx="2885178" cy="24146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D6DE63C2-64A8-32B7-05AB-5019FB64F9AB}"/>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08527758-210E-DD5B-05CA-AEB4D8D62C2F}"/>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C7E9B908-514F-92ED-FE0E-45AD9196E7CA}"/>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CF96FA77-66EB-6657-51B0-F3076DD5E26F}"/>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C4C20F99-1E8F-7DDD-4E67-38911628CB6D}"/>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5A5A91C1-A0BE-8C49-9D72-1E46A0A5765A}"/>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1" name="1 Marcador de número de diapositiva">
            <a:extLst>
              <a:ext uri="{FF2B5EF4-FFF2-40B4-BE49-F238E27FC236}">
                <a16:creationId xmlns:a16="http://schemas.microsoft.com/office/drawing/2014/main" id="{F9BC2CD6-5B28-DD05-B852-75D9143CD614}"/>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4</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6EB4B1BB-AD98-3EA5-5CA3-7C70CC70EC19}"/>
              </a:ext>
            </a:extLst>
          </p:cNvPr>
          <p:cNvSpPr/>
          <p:nvPr/>
        </p:nvSpPr>
        <p:spPr>
          <a:xfrm rot="5400000">
            <a:off x="3324525" y="-1735649"/>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9FF0C3EE-2327-C328-9F89-03C53A7AB759}"/>
              </a:ext>
            </a:extLst>
          </p:cNvPr>
          <p:cNvSpPr txBox="1"/>
          <p:nvPr/>
        </p:nvSpPr>
        <p:spPr>
          <a:xfrm>
            <a:off x="1724324" y="1320688"/>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Relaciones con el Exterior</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51224ABD-739B-369E-388D-33C3BB8921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14" name="10 CuadroTexto">
            <a:extLst>
              <a:ext uri="{FF2B5EF4-FFF2-40B4-BE49-F238E27FC236}">
                <a16:creationId xmlns:a16="http://schemas.microsoft.com/office/drawing/2014/main" id="{04CB9B9A-A890-F0F3-F6BB-7A51B6231BF9}"/>
              </a:ext>
            </a:extLst>
          </p:cNvPr>
          <p:cNvSpPr txBox="1"/>
          <p:nvPr/>
        </p:nvSpPr>
        <p:spPr>
          <a:xfrm>
            <a:off x="228598" y="1792657"/>
            <a:ext cx="3360458" cy="2092881"/>
          </a:xfrm>
          <a:prstGeom prst="rect">
            <a:avLst/>
          </a:prstGeom>
          <a:noFill/>
        </p:spPr>
        <p:txBody>
          <a:bodyPr wrap="square" rtlCol="0">
            <a:spAutoFit/>
          </a:bodyPr>
          <a:lstStyle/>
          <a:p>
            <a:pPr algn="just">
              <a:spcAft>
                <a:spcPts val="0"/>
              </a:spcAft>
              <a:tabLst>
                <a:tab pos="270510" algn="l"/>
              </a:tabLst>
            </a:pPr>
            <a:r>
              <a:rPr lang="es-ES_tradnl" sz="1000" dirty="0">
                <a:solidFill>
                  <a:srgbClr val="404040"/>
                </a:solidFill>
                <a:ea typeface="MS Mincho"/>
                <a:cs typeface="Times New Roman"/>
              </a:rPr>
              <a:t>Canadá es un país abierto al exterior, con un grado de apertura del 53%, pero depende fundamentalmente del comercio con Estados Unidos, su principal socio comercial. El 75% de las exportaciones y el 50% de las importaciones canadienses se realizan con EEUU. De hecho, Canadá es su mayor proveedor de energía (petróleo, gas, uranio y energía eléctrica). </a:t>
            </a:r>
            <a:endParaRPr lang="es-ES" sz="1200" dirty="0">
              <a:latin typeface="Cambria"/>
              <a:ea typeface="MS Mincho"/>
              <a:cs typeface="Times New Roman"/>
            </a:endParaRPr>
          </a:p>
          <a:p>
            <a:pPr algn="just">
              <a:spcAft>
                <a:spcPts val="0"/>
              </a:spcAft>
              <a:tabLst>
                <a:tab pos="270510" algn="l"/>
              </a:tabLst>
            </a:pPr>
            <a:r>
              <a:rPr lang="es-ES_tradnl" sz="1000" dirty="0">
                <a:solidFill>
                  <a:srgbClr val="404040"/>
                </a:solidFill>
                <a:ea typeface="MS Mincho"/>
                <a:cs typeface="Times New Roman"/>
              </a:rPr>
              <a:t> </a:t>
            </a:r>
            <a:endParaRPr lang="es-ES" sz="1200" dirty="0">
              <a:latin typeface="Cambria"/>
              <a:ea typeface="MS Mincho"/>
              <a:cs typeface="Times New Roman"/>
            </a:endParaRPr>
          </a:p>
          <a:p>
            <a:pPr algn="just">
              <a:spcAft>
                <a:spcPts val="0"/>
              </a:spcAft>
              <a:tabLst>
                <a:tab pos="270510" algn="l"/>
              </a:tabLst>
            </a:pPr>
            <a:r>
              <a:rPr lang="es-ES_tradnl" sz="1000" dirty="0">
                <a:solidFill>
                  <a:srgbClr val="404040"/>
                </a:solidFill>
                <a:ea typeface="MS Mincho"/>
                <a:cs typeface="Times New Roman"/>
              </a:rPr>
              <a:t>Otros socios comerciales importantes son China, México y Alemania. En 2017 Canadá y la Unión Europea firmaron  un importante acuerdo de libre comercio (CETA), del cual ya se han apreciado resultados, especialmente el aumento de importaciones agroalimentarias europeas.</a:t>
            </a:r>
            <a:endParaRPr lang="es-ES" sz="1200" dirty="0">
              <a:latin typeface="Cambria"/>
              <a:ea typeface="MS Mincho"/>
              <a:cs typeface="Times New Roman"/>
            </a:endParaRPr>
          </a:p>
        </p:txBody>
      </p:sp>
      <p:graphicFrame>
        <p:nvGraphicFramePr>
          <p:cNvPr id="10" name="Tabla 9">
            <a:extLst>
              <a:ext uri="{FF2B5EF4-FFF2-40B4-BE49-F238E27FC236}">
                <a16:creationId xmlns:a16="http://schemas.microsoft.com/office/drawing/2014/main" id="{2A70B0BB-5861-DA5A-A4B8-79644ABA8B60}"/>
              </a:ext>
            </a:extLst>
          </p:cNvPr>
          <p:cNvGraphicFramePr>
            <a:graphicFrameLocks noGrp="1"/>
          </p:cNvGraphicFramePr>
          <p:nvPr>
            <p:extLst>
              <p:ext uri="{D42A27DB-BD31-4B8C-83A1-F6EECF244321}">
                <p14:modId xmlns:p14="http://schemas.microsoft.com/office/powerpoint/2010/main" val="705583122"/>
              </p:ext>
            </p:extLst>
          </p:nvPr>
        </p:nvGraphicFramePr>
        <p:xfrm>
          <a:off x="451915" y="4853723"/>
          <a:ext cx="5785844" cy="1045846"/>
        </p:xfrm>
        <a:graphic>
          <a:graphicData uri="http://schemas.openxmlformats.org/drawingml/2006/table">
            <a:tbl>
              <a:tblPr firstRow="1" firstCol="1" bandRow="1">
                <a:tableStyleId>{5C22544A-7EE6-4342-B048-85BDC9FD1C3A}</a:tableStyleId>
              </a:tblPr>
              <a:tblGrid>
                <a:gridCol w="2002368">
                  <a:extLst>
                    <a:ext uri="{9D8B030D-6E8A-4147-A177-3AD203B41FA5}">
                      <a16:colId xmlns:a16="http://schemas.microsoft.com/office/drawing/2014/main" val="463170641"/>
                    </a:ext>
                  </a:extLst>
                </a:gridCol>
                <a:gridCol w="959325">
                  <a:extLst>
                    <a:ext uri="{9D8B030D-6E8A-4147-A177-3AD203B41FA5}">
                      <a16:colId xmlns:a16="http://schemas.microsoft.com/office/drawing/2014/main" val="2317935381"/>
                    </a:ext>
                  </a:extLst>
                </a:gridCol>
                <a:gridCol w="1944319">
                  <a:extLst>
                    <a:ext uri="{9D8B030D-6E8A-4147-A177-3AD203B41FA5}">
                      <a16:colId xmlns:a16="http://schemas.microsoft.com/office/drawing/2014/main" val="783403570"/>
                    </a:ext>
                  </a:extLst>
                </a:gridCol>
                <a:gridCol w="879832">
                  <a:extLst>
                    <a:ext uri="{9D8B030D-6E8A-4147-A177-3AD203B41FA5}">
                      <a16:colId xmlns:a16="http://schemas.microsoft.com/office/drawing/2014/main" val="1837970224"/>
                    </a:ext>
                  </a:extLst>
                </a:gridCol>
              </a:tblGrid>
              <a:tr h="344532">
                <a:tc>
                  <a:txBody>
                    <a:bodyPr/>
                    <a:lstStyle/>
                    <a:p>
                      <a:pPr lvl="0" algn="l"/>
                      <a:r>
                        <a:rPr lang="es-ES_tradnl" sz="1000" dirty="0">
                          <a:solidFill>
                            <a:schemeClr val="tx1">
                              <a:lumMod val="85000"/>
                              <a:lumOff val="15000"/>
                            </a:schemeClr>
                          </a:solidFill>
                          <a:effectLst/>
                          <a:latin typeface="+mn-lt"/>
                        </a:rPr>
                        <a:t>Exportaciones 2025</a:t>
                      </a:r>
                      <a:endParaRPr lang="es-ES" sz="100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_tradnl" sz="1000" dirty="0">
                          <a:solidFill>
                            <a:schemeClr val="tx1">
                              <a:lumMod val="85000"/>
                              <a:lumOff val="15000"/>
                            </a:schemeClr>
                          </a:solidFill>
                          <a:effectLst/>
                          <a:latin typeface="+mn-lt"/>
                        </a:rPr>
                        <a:t>Importaciones 2025</a:t>
                      </a:r>
                      <a:endParaRPr lang="es-ES" sz="100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Petróleo, gas y combustible</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136.917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Aparatos mecánicos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87.681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64784">
                <a:tc>
                  <a:txBody>
                    <a:bodyPr/>
                    <a:lstStyle/>
                    <a:p>
                      <a:pPr algn="l">
                        <a:spcAft>
                          <a:spcPts val="0"/>
                        </a:spcAft>
                      </a:pPr>
                      <a:r>
                        <a:rPr lang="es-ES" sz="1000" b="0" kern="1200" dirty="0">
                          <a:solidFill>
                            <a:srgbClr val="404040"/>
                          </a:solidFill>
                          <a:effectLst/>
                          <a:latin typeface="+mn-lt"/>
                          <a:ea typeface="MS Mincho"/>
                          <a:cs typeface="Times New Roman"/>
                        </a:rPr>
                        <a:t>Vehículos automóviles y motores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52.731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Automóviles y furgonetas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87.034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Oro </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44.380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Aparatos eléctricos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51.034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l">
                        <a:spcAft>
                          <a:spcPts val="0"/>
                        </a:spcAft>
                      </a:pPr>
                      <a:r>
                        <a:rPr lang="es-ES" sz="1000" b="0" kern="1200" dirty="0">
                          <a:solidFill>
                            <a:srgbClr val="404040"/>
                          </a:solidFill>
                          <a:effectLst/>
                          <a:latin typeface="+mn-lt"/>
                          <a:ea typeface="MS Mincho"/>
                          <a:cs typeface="Times New Roman"/>
                        </a:rPr>
                        <a:t>Maquinaria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42.058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Aceites de petróleo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34.319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16" name="2 CuadroTexto">
            <a:extLst>
              <a:ext uri="{FF2B5EF4-FFF2-40B4-BE49-F238E27FC236}">
                <a16:creationId xmlns:a16="http://schemas.microsoft.com/office/drawing/2014/main" id="{01354363-1446-9AD8-F538-F11BB784AF8A}"/>
              </a:ext>
            </a:extLst>
          </p:cNvPr>
          <p:cNvSpPr txBox="1"/>
          <p:nvPr/>
        </p:nvSpPr>
        <p:spPr>
          <a:xfrm>
            <a:off x="405592" y="4511394"/>
            <a:ext cx="5085434" cy="246221"/>
          </a:xfrm>
          <a:prstGeom prst="rect">
            <a:avLst/>
          </a:prstGeom>
          <a:noFill/>
        </p:spPr>
        <p:txBody>
          <a:bodyPr wrap="square" rtlCol="0">
            <a:spAutoFit/>
          </a:bodyPr>
          <a:lstStyle/>
          <a:p>
            <a:r>
              <a:rPr lang="es-ES" sz="1000" b="1" dirty="0"/>
              <a:t>Principales productos comercializados por Canadá</a:t>
            </a:r>
          </a:p>
        </p:txBody>
      </p:sp>
      <p:graphicFrame>
        <p:nvGraphicFramePr>
          <p:cNvPr id="18" name="Tabla 17">
            <a:extLst>
              <a:ext uri="{FF2B5EF4-FFF2-40B4-BE49-F238E27FC236}">
                <a16:creationId xmlns:a16="http://schemas.microsoft.com/office/drawing/2014/main" id="{645C1CFC-AFE4-F337-74CD-BDC837689483}"/>
              </a:ext>
            </a:extLst>
          </p:cNvPr>
          <p:cNvGraphicFramePr>
            <a:graphicFrameLocks noGrp="1"/>
          </p:cNvGraphicFramePr>
          <p:nvPr>
            <p:extLst>
              <p:ext uri="{D42A27DB-BD31-4B8C-83A1-F6EECF244321}">
                <p14:modId xmlns:p14="http://schemas.microsoft.com/office/powerpoint/2010/main" val="3149924648"/>
              </p:ext>
            </p:extLst>
          </p:nvPr>
        </p:nvGraphicFramePr>
        <p:xfrm>
          <a:off x="451915" y="6509537"/>
          <a:ext cx="5785844" cy="1063106"/>
        </p:xfrm>
        <a:graphic>
          <a:graphicData uri="http://schemas.openxmlformats.org/drawingml/2006/table">
            <a:tbl>
              <a:tblPr firstRow="1" firstCol="1" bandRow="1">
                <a:tableStyleId>{5C22544A-7EE6-4342-B048-85BDC9FD1C3A}</a:tableStyleId>
              </a:tblPr>
              <a:tblGrid>
                <a:gridCol w="2002368">
                  <a:extLst>
                    <a:ext uri="{9D8B030D-6E8A-4147-A177-3AD203B41FA5}">
                      <a16:colId xmlns:a16="http://schemas.microsoft.com/office/drawing/2014/main" val="463170641"/>
                    </a:ext>
                  </a:extLst>
                </a:gridCol>
                <a:gridCol w="959325">
                  <a:extLst>
                    <a:ext uri="{9D8B030D-6E8A-4147-A177-3AD203B41FA5}">
                      <a16:colId xmlns:a16="http://schemas.microsoft.com/office/drawing/2014/main" val="2317935381"/>
                    </a:ext>
                  </a:extLst>
                </a:gridCol>
                <a:gridCol w="1944319">
                  <a:extLst>
                    <a:ext uri="{9D8B030D-6E8A-4147-A177-3AD203B41FA5}">
                      <a16:colId xmlns:a16="http://schemas.microsoft.com/office/drawing/2014/main" val="783403570"/>
                    </a:ext>
                  </a:extLst>
                </a:gridCol>
                <a:gridCol w="879832">
                  <a:extLst>
                    <a:ext uri="{9D8B030D-6E8A-4147-A177-3AD203B41FA5}">
                      <a16:colId xmlns:a16="http://schemas.microsoft.com/office/drawing/2014/main" val="1837970224"/>
                    </a:ext>
                  </a:extLst>
                </a:gridCol>
              </a:tblGrid>
              <a:tr h="375395">
                <a:tc>
                  <a:txBody>
                    <a:bodyPr/>
                    <a:lstStyle/>
                    <a:p>
                      <a:pPr lvl="0" algn="l"/>
                      <a:r>
                        <a:rPr lang="es-ES_tradnl" sz="1000" dirty="0">
                          <a:solidFill>
                            <a:schemeClr val="tx1">
                              <a:lumMod val="85000"/>
                              <a:lumOff val="15000"/>
                            </a:schemeClr>
                          </a:solidFill>
                          <a:effectLst/>
                        </a:rPr>
                        <a:t>Exportaciones 2025</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_tradnl" sz="1000" dirty="0">
                          <a:solidFill>
                            <a:schemeClr val="tx1">
                              <a:lumMod val="85000"/>
                              <a:lumOff val="15000"/>
                            </a:schemeClr>
                          </a:solidFill>
                          <a:effectLst/>
                        </a:rPr>
                        <a:t>Importaciones 2025</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00" b="1" kern="1200" dirty="0">
                          <a:solidFill>
                            <a:schemeClr val="tx1">
                              <a:lumMod val="85000"/>
                              <a:lumOff val="15000"/>
                            </a:schemeClr>
                          </a:solidFill>
                          <a:effectLst/>
                          <a:latin typeface="+mn-lt"/>
                          <a:ea typeface="+mn-ea"/>
                          <a:cs typeface="+mn-cs"/>
                        </a:rPr>
                        <a:t>Millones $</a:t>
                      </a:r>
                      <a:endParaRPr lang="es-ES" sz="1000" b="1" kern="1200" dirty="0">
                        <a:solidFill>
                          <a:schemeClr val="tx1">
                            <a:lumMod val="85000"/>
                            <a:lumOff val="15000"/>
                          </a:schemeClr>
                        </a:solidFill>
                        <a:effectLst/>
                        <a:latin typeface="+mn-lt"/>
                        <a:ea typeface="+mn-ea"/>
                        <a:cs typeface="+mn-cs"/>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64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Estados Unidos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404.214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Estados Unidos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258.775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75049">
                <a:tc>
                  <a:txBody>
                    <a:bodyPr/>
                    <a:lstStyle/>
                    <a:p>
                      <a:pPr algn="l">
                        <a:spcAft>
                          <a:spcPts val="0"/>
                        </a:spcAft>
                      </a:pPr>
                      <a:r>
                        <a:rPr lang="es-ES" sz="1000" b="0" kern="1200" dirty="0">
                          <a:solidFill>
                            <a:srgbClr val="404040"/>
                          </a:solidFill>
                          <a:effectLst/>
                          <a:latin typeface="+mn-lt"/>
                          <a:ea typeface="MS Mincho"/>
                          <a:cs typeface="Times New Roman"/>
                        </a:rPr>
                        <a:t>Reino Unido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33.369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China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64.824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China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24.427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México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000" b="0" kern="1200" dirty="0">
                          <a:solidFill>
                            <a:srgbClr val="404040"/>
                          </a:solidFill>
                          <a:effectLst/>
                          <a:latin typeface="+mn-lt"/>
                          <a:ea typeface="MS Mincho"/>
                          <a:cs typeface="Times New Roman"/>
                        </a:rPr>
                        <a:t>38.153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l">
                        <a:spcAft>
                          <a:spcPts val="0"/>
                        </a:spcAft>
                      </a:pPr>
                      <a:r>
                        <a:rPr lang="es-ES" sz="1000" b="0" kern="1200" dirty="0">
                          <a:solidFill>
                            <a:srgbClr val="404040"/>
                          </a:solidFill>
                          <a:effectLst/>
                          <a:latin typeface="+mn-lt"/>
                          <a:ea typeface="MS Mincho"/>
                          <a:cs typeface="Times New Roman"/>
                        </a:rPr>
                        <a:t>Japón</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Times New Roman"/>
                          <a:cs typeface="Times New Roman"/>
                        </a:rPr>
                        <a:t>10.408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 sz="1000" b="0" kern="1200" dirty="0">
                          <a:solidFill>
                            <a:srgbClr val="404040"/>
                          </a:solidFill>
                          <a:effectLst/>
                          <a:latin typeface="+mn-lt"/>
                          <a:ea typeface="MS Mincho"/>
                          <a:cs typeface="Times New Roman"/>
                        </a:rPr>
                        <a:t>Alemania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1000" b="0" kern="1200" dirty="0">
                          <a:solidFill>
                            <a:srgbClr val="404040"/>
                          </a:solidFill>
                          <a:effectLst/>
                          <a:latin typeface="+mn-lt"/>
                          <a:ea typeface="MS Mincho"/>
                          <a:cs typeface="Times New Roman"/>
                        </a:rPr>
                        <a:t>17.957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19" name="2 CuadroTexto">
            <a:extLst>
              <a:ext uri="{FF2B5EF4-FFF2-40B4-BE49-F238E27FC236}">
                <a16:creationId xmlns:a16="http://schemas.microsoft.com/office/drawing/2014/main" id="{EACA70C7-EA2F-FC6B-6A69-E4CD50A2A9AC}"/>
              </a:ext>
            </a:extLst>
          </p:cNvPr>
          <p:cNvSpPr txBox="1"/>
          <p:nvPr/>
        </p:nvSpPr>
        <p:spPr>
          <a:xfrm>
            <a:off x="405592" y="6185429"/>
            <a:ext cx="5085434" cy="246221"/>
          </a:xfrm>
          <a:prstGeom prst="rect">
            <a:avLst/>
          </a:prstGeom>
          <a:noFill/>
        </p:spPr>
        <p:txBody>
          <a:bodyPr wrap="square" rtlCol="0">
            <a:spAutoFit/>
          </a:bodyPr>
          <a:lstStyle/>
          <a:p>
            <a:r>
              <a:rPr lang="es-ES" sz="1000" b="1" dirty="0">
                <a:latin typeface="Aptos" panose="020B0004020202020204" pitchFamily="34" charset="0"/>
              </a:rPr>
              <a:t>Principales países clientes y proveedores de Canadá</a:t>
            </a:r>
          </a:p>
        </p:txBody>
      </p:sp>
      <p:sp>
        <p:nvSpPr>
          <p:cNvPr id="21" name="2 CuadroTexto">
            <a:extLst>
              <a:ext uri="{FF2B5EF4-FFF2-40B4-BE49-F238E27FC236}">
                <a16:creationId xmlns:a16="http://schemas.microsoft.com/office/drawing/2014/main" id="{6486351A-38C4-A1A9-FAF4-7D589C9B361F}"/>
              </a:ext>
            </a:extLst>
          </p:cNvPr>
          <p:cNvSpPr txBox="1"/>
          <p:nvPr/>
        </p:nvSpPr>
        <p:spPr>
          <a:xfrm>
            <a:off x="332168" y="7791438"/>
            <a:ext cx="5085434" cy="253916"/>
          </a:xfrm>
          <a:prstGeom prst="rect">
            <a:avLst/>
          </a:prstGeom>
          <a:noFill/>
        </p:spPr>
        <p:txBody>
          <a:bodyPr wrap="square" rtlCol="0">
            <a:spAutoFit/>
          </a:bodyPr>
          <a:lstStyle/>
          <a:p>
            <a:r>
              <a:rPr lang="es-ES" sz="1050" b="1" dirty="0"/>
              <a:t>Canadá como mercado proveedor para la Comunidad Valenciana</a:t>
            </a:r>
          </a:p>
        </p:txBody>
      </p:sp>
      <p:graphicFrame>
        <p:nvGraphicFramePr>
          <p:cNvPr id="22" name="Tabla 21">
            <a:extLst>
              <a:ext uri="{FF2B5EF4-FFF2-40B4-BE49-F238E27FC236}">
                <a16:creationId xmlns:a16="http://schemas.microsoft.com/office/drawing/2014/main" id="{4D009FD9-8B8D-14F1-AE3C-2028EA7C1CEF}"/>
              </a:ext>
            </a:extLst>
          </p:cNvPr>
          <p:cNvGraphicFramePr>
            <a:graphicFrameLocks noGrp="1"/>
          </p:cNvGraphicFramePr>
          <p:nvPr>
            <p:extLst>
              <p:ext uri="{D42A27DB-BD31-4B8C-83A1-F6EECF244321}">
                <p14:modId xmlns:p14="http://schemas.microsoft.com/office/powerpoint/2010/main" val="2083747875"/>
              </p:ext>
            </p:extLst>
          </p:nvPr>
        </p:nvGraphicFramePr>
        <p:xfrm>
          <a:off x="451915" y="8160580"/>
          <a:ext cx="5785844" cy="1155382"/>
        </p:xfrm>
        <a:graphic>
          <a:graphicData uri="http://schemas.openxmlformats.org/drawingml/2006/table">
            <a:tbl>
              <a:tblPr firstRow="1" firstCol="1" bandRow="1">
                <a:tableStyleId>{5C22544A-7EE6-4342-B048-85BDC9FD1C3A}</a:tableStyleId>
              </a:tblPr>
              <a:tblGrid>
                <a:gridCol w="1639850">
                  <a:extLst>
                    <a:ext uri="{9D8B030D-6E8A-4147-A177-3AD203B41FA5}">
                      <a16:colId xmlns:a16="http://schemas.microsoft.com/office/drawing/2014/main" val="463170641"/>
                    </a:ext>
                  </a:extLst>
                </a:gridCol>
                <a:gridCol w="1538675">
                  <a:extLst>
                    <a:ext uri="{9D8B030D-6E8A-4147-A177-3AD203B41FA5}">
                      <a16:colId xmlns:a16="http://schemas.microsoft.com/office/drawing/2014/main" val="2317935381"/>
                    </a:ext>
                  </a:extLst>
                </a:gridCol>
                <a:gridCol w="1228431">
                  <a:extLst>
                    <a:ext uri="{9D8B030D-6E8A-4147-A177-3AD203B41FA5}">
                      <a16:colId xmlns:a16="http://schemas.microsoft.com/office/drawing/2014/main" val="783403570"/>
                    </a:ext>
                  </a:extLst>
                </a:gridCol>
                <a:gridCol w="1378888">
                  <a:extLst>
                    <a:ext uri="{9D8B030D-6E8A-4147-A177-3AD203B41FA5}">
                      <a16:colId xmlns:a16="http://schemas.microsoft.com/office/drawing/2014/main" val="1837970224"/>
                    </a:ext>
                  </a:extLst>
                </a:gridCol>
              </a:tblGrid>
              <a:tr h="344532">
                <a:tc gridSpan="2">
                  <a:txBody>
                    <a:bodyPr/>
                    <a:lstStyle/>
                    <a:p>
                      <a:pPr lvl="0" algn="l"/>
                      <a:r>
                        <a:rPr lang="es-ES_tradnl" sz="1000" dirty="0">
                          <a:solidFill>
                            <a:schemeClr val="tx1">
                              <a:lumMod val="85000"/>
                              <a:lumOff val="15000"/>
                            </a:schemeClr>
                          </a:solidFill>
                          <a:effectLst/>
                        </a:rPr>
                        <a:t>Líderes en exportaciones (2025)</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216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5630539"/>
                  </a:ext>
                </a:extLst>
              </a:tr>
              <a:tr h="1647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MS Mincho"/>
                          <a:cs typeface="Times New Roman"/>
                        </a:rPr>
                        <a:t>Petróleo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Times New Roman"/>
                          <a:cs typeface="Times New Roman"/>
                        </a:rPr>
                        <a:t>Turbopropulsores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Trigo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MS Mincho"/>
                          <a:cs typeface="Times New Roman"/>
                        </a:rPr>
                        <a:t>Pasta de madera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5482680"/>
                  </a:ext>
                </a:extLst>
              </a:tr>
              <a:tr h="164784">
                <a:tc>
                  <a:txBody>
                    <a:bodyPr/>
                    <a:lstStyle/>
                    <a:p>
                      <a:pPr algn="ctr">
                        <a:spcAft>
                          <a:spcPts val="0"/>
                        </a:spcAft>
                      </a:pPr>
                      <a:r>
                        <a:rPr lang="es-ES" sz="900" b="0" kern="1200" dirty="0">
                          <a:solidFill>
                            <a:srgbClr val="404040"/>
                          </a:solidFill>
                          <a:effectLst/>
                          <a:latin typeface="+mn-lt"/>
                          <a:ea typeface="Times New Roman"/>
                          <a:cs typeface="Times New Roman"/>
                        </a:rPr>
                        <a:t>Oro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Times New Roman"/>
                          <a:cs typeface="Times New Roman"/>
                        </a:rPr>
                        <a:t>Minerales de hierro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Aceite y semillas de colza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Elementos químicos radioactivos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647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Aluminio</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900" b="0" kern="1200" dirty="0">
                          <a:solidFill>
                            <a:srgbClr val="404040"/>
                          </a:solidFill>
                          <a:effectLst/>
                          <a:latin typeface="+mn-lt"/>
                          <a:ea typeface="Times New Roman"/>
                          <a:cs typeface="Times New Roman"/>
                        </a:rPr>
                        <a:t>Madera aserrada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Crustáceos</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Carne bovina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976185"/>
                  </a:ext>
                </a:extLst>
              </a:tr>
              <a:tr h="183094">
                <a:tc>
                  <a:txBody>
                    <a:bodyPr/>
                    <a:lstStyle/>
                    <a:p>
                      <a:pPr algn="ctr">
                        <a:spcAft>
                          <a:spcPts val="0"/>
                        </a:spcAft>
                      </a:pPr>
                      <a:r>
                        <a:rPr lang="es-ES" sz="900" b="0" kern="1200" dirty="0">
                          <a:solidFill>
                            <a:srgbClr val="404040"/>
                          </a:solidFill>
                          <a:effectLst/>
                          <a:latin typeface="+mn-lt"/>
                          <a:ea typeface="Times New Roman"/>
                          <a:cs typeface="Times New Roman"/>
                        </a:rPr>
                        <a:t>Níquel</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endParaRPr lang="es-ES" sz="900" b="0" kern="1200" dirty="0">
                        <a:solidFill>
                          <a:srgbClr val="404040"/>
                        </a:solidFill>
                        <a:effectLst/>
                        <a:latin typeface="+mn-lt"/>
                        <a:ea typeface="Times New Roman"/>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endParaRPr lang="es-ES" sz="900" b="0" kern="1200" dirty="0">
                        <a:solidFill>
                          <a:srgbClr val="404040"/>
                        </a:solidFill>
                        <a:effectLst/>
                        <a:latin typeface="+mn-lt"/>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ES" sz="900" b="0" kern="1200" dirty="0">
                          <a:solidFill>
                            <a:srgbClr val="404040"/>
                          </a:solidFill>
                          <a:effectLst/>
                          <a:latin typeface="+mn-lt"/>
                          <a:ea typeface="MS Mincho"/>
                          <a:cs typeface="Times New Roman"/>
                        </a:rPr>
                        <a:t>Hortalizas de vaina</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2559706"/>
                  </a:ext>
                </a:extLst>
              </a:tr>
            </a:tbl>
          </a:graphicData>
        </a:graphic>
      </p:graphicFrame>
      <p:sp>
        <p:nvSpPr>
          <p:cNvPr id="7" name="CuadroTexto 6">
            <a:extLst>
              <a:ext uri="{FF2B5EF4-FFF2-40B4-BE49-F238E27FC236}">
                <a16:creationId xmlns:a16="http://schemas.microsoft.com/office/drawing/2014/main" id="{64C85A8C-6F10-8940-3DC1-0B55A92573D9}"/>
              </a:ext>
            </a:extLst>
          </p:cNvPr>
          <p:cNvSpPr txBox="1"/>
          <p:nvPr/>
        </p:nvSpPr>
        <p:spPr>
          <a:xfrm>
            <a:off x="914628" y="603844"/>
            <a:ext cx="4502974" cy="461665"/>
          </a:xfrm>
          <a:prstGeom prst="rect">
            <a:avLst/>
          </a:prstGeom>
          <a:noFill/>
        </p:spPr>
        <p:txBody>
          <a:bodyPr wrap="square">
            <a:spAutoFit/>
          </a:bodyPr>
          <a:lstStyle/>
          <a:p>
            <a:pPr algn="ctr"/>
            <a:r>
              <a:rPr lang="es-ES" sz="1200" b="1" i="1" dirty="0">
                <a:solidFill>
                  <a:schemeClr val="tx1">
                    <a:lumMod val="75000"/>
                    <a:lumOff val="25000"/>
                  </a:schemeClr>
                </a:solidFill>
              </a:rPr>
              <a:t>Estados Unidos, destino del 70% de las exportaciones canadienses</a:t>
            </a:r>
          </a:p>
        </p:txBody>
      </p:sp>
      <p:graphicFrame>
        <p:nvGraphicFramePr>
          <p:cNvPr id="3" name="Gráfico 2">
            <a:extLst>
              <a:ext uri="{FF2B5EF4-FFF2-40B4-BE49-F238E27FC236}">
                <a16:creationId xmlns:a16="http://schemas.microsoft.com/office/drawing/2014/main" id="{96B8DC59-8826-0610-7851-D19E71B4B69E}"/>
              </a:ext>
            </a:extLst>
          </p:cNvPr>
          <p:cNvGraphicFramePr/>
          <p:nvPr>
            <p:extLst>
              <p:ext uri="{D42A27DB-BD31-4B8C-83A1-F6EECF244321}">
                <p14:modId xmlns:p14="http://schemas.microsoft.com/office/powerpoint/2010/main" val="3607914992"/>
              </p:ext>
            </p:extLst>
          </p:nvPr>
        </p:nvGraphicFramePr>
        <p:xfrm>
          <a:off x="3763873" y="2041749"/>
          <a:ext cx="2666191" cy="221971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a:extLst>
              <a:ext uri="{FF2B5EF4-FFF2-40B4-BE49-F238E27FC236}">
                <a16:creationId xmlns:a16="http://schemas.microsoft.com/office/drawing/2014/main" id="{07533FDB-0356-1DB3-55C2-0EA88A4FB463}"/>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913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0C7A-0AAB-CFA4-77D9-799EB5B798B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50AD3C6-D96E-EAA2-21BB-B87C319BC383}"/>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7774D608-7090-549A-7469-24BE51A603FD}"/>
              </a:ext>
            </a:extLst>
          </p:cNvPr>
          <p:cNvGrpSpPr/>
          <p:nvPr/>
        </p:nvGrpSpPr>
        <p:grpSpPr>
          <a:xfrm>
            <a:off x="0" y="9797786"/>
            <a:ext cx="6858000" cy="121661"/>
            <a:chOff x="2034674" y="9783794"/>
            <a:chExt cx="4831166" cy="122206"/>
          </a:xfrm>
        </p:grpSpPr>
        <p:sp>
          <p:nvSpPr>
            <p:cNvPr id="26" name="Rectángulo 25">
              <a:extLst>
                <a:ext uri="{FF2B5EF4-FFF2-40B4-BE49-F238E27FC236}">
                  <a16:creationId xmlns:a16="http://schemas.microsoft.com/office/drawing/2014/main" id="{17754B9F-0E7E-518C-E8D3-0BCCB8111590}"/>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26">
              <a:extLst>
                <a:ext uri="{FF2B5EF4-FFF2-40B4-BE49-F238E27FC236}">
                  <a16:creationId xmlns:a16="http://schemas.microsoft.com/office/drawing/2014/main" id="{9F0A4DED-D1BA-9CF0-B933-9D172F7ECCA6}"/>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Rectángulo 27">
              <a:extLst>
                <a:ext uri="{FF2B5EF4-FFF2-40B4-BE49-F238E27FC236}">
                  <a16:creationId xmlns:a16="http://schemas.microsoft.com/office/drawing/2014/main" id="{0C2ECFBC-7BCD-D1CB-9AE7-823DB9EB63B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9" name="Imagen 28" descr="Imagen que contiene camioneta, computadora, manejar, alimentos&#10;&#10;Descripción generada automáticamente">
            <a:extLst>
              <a:ext uri="{FF2B5EF4-FFF2-40B4-BE49-F238E27FC236}">
                <a16:creationId xmlns:a16="http://schemas.microsoft.com/office/drawing/2014/main" id="{28872E2C-EC1B-7BDB-4053-0BEBF10B52F6}"/>
              </a:ext>
            </a:extLst>
          </p:cNvPr>
          <p:cNvPicPr>
            <a:picLocks noChangeAspect="1"/>
          </p:cNvPicPr>
          <p:nvPr/>
        </p:nvPicPr>
        <p:blipFill>
          <a:blip r:embed="rId2"/>
          <a:stretch>
            <a:fillRect/>
          </a:stretch>
        </p:blipFill>
        <p:spPr>
          <a:xfrm>
            <a:off x="3623084" y="9402332"/>
            <a:ext cx="735533" cy="238691"/>
          </a:xfrm>
          <a:prstGeom prst="rect">
            <a:avLst/>
          </a:prstGeom>
        </p:spPr>
      </p:pic>
      <p:sp>
        <p:nvSpPr>
          <p:cNvPr id="30" name="Rectángulo 29">
            <a:extLst>
              <a:ext uri="{FF2B5EF4-FFF2-40B4-BE49-F238E27FC236}">
                <a16:creationId xmlns:a16="http://schemas.microsoft.com/office/drawing/2014/main" id="{AE76587A-D94B-A2B3-58E1-7E4675842EA3}"/>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1" name="1 Marcador de número de diapositiva">
            <a:extLst>
              <a:ext uri="{FF2B5EF4-FFF2-40B4-BE49-F238E27FC236}">
                <a16:creationId xmlns:a16="http://schemas.microsoft.com/office/drawing/2014/main" id="{E020C696-836C-B74F-796F-EFB93AF653DA}"/>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5</a:t>
            </a:fld>
            <a:endParaRPr lang="es-ES" b="1" dirty="0">
              <a:solidFill>
                <a:srgbClr val="B60000"/>
              </a:solidFill>
              <a:latin typeface="Calibri"/>
              <a:cs typeface="Calibri"/>
            </a:endParaRPr>
          </a:p>
        </p:txBody>
      </p:sp>
      <p:sp>
        <p:nvSpPr>
          <p:cNvPr id="4" name="Rectángulo 3">
            <a:extLst>
              <a:ext uri="{FF2B5EF4-FFF2-40B4-BE49-F238E27FC236}">
                <a16:creationId xmlns:a16="http://schemas.microsoft.com/office/drawing/2014/main" id="{88595809-3B1F-C1E6-9E7A-FAA03EF008B7}"/>
              </a:ext>
            </a:extLst>
          </p:cNvPr>
          <p:cNvSpPr/>
          <p:nvPr/>
        </p:nvSpPr>
        <p:spPr>
          <a:xfrm rot="5400000">
            <a:off x="3324525" y="-1741626"/>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F61B877-887B-6001-B313-3C2372A89908}"/>
              </a:ext>
            </a:extLst>
          </p:cNvPr>
          <p:cNvSpPr txBox="1"/>
          <p:nvPr/>
        </p:nvSpPr>
        <p:spPr>
          <a:xfrm>
            <a:off x="1724324" y="1314711"/>
            <a:ext cx="3429000"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Comercio Exterior con Canadá</a:t>
            </a:r>
            <a:endParaRPr lang="es-ES" sz="1400" b="1" dirty="0">
              <a:solidFill>
                <a:schemeClr val="bg1"/>
              </a:solidFill>
              <a:latin typeface="Aptos" panose="020B0004020202020204" pitchFamily="34" charset="0"/>
            </a:endParaRPr>
          </a:p>
        </p:txBody>
      </p:sp>
      <p:pic>
        <p:nvPicPr>
          <p:cNvPr id="9" name="Gráfico 8" descr="Bombilla y equipo contorno">
            <a:extLst>
              <a:ext uri="{FF2B5EF4-FFF2-40B4-BE49-F238E27FC236}">
                <a16:creationId xmlns:a16="http://schemas.microsoft.com/office/drawing/2014/main" id="{536FD407-B7DE-A611-26D8-565BC341A1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8274" y="363212"/>
            <a:ext cx="715974" cy="715974"/>
          </a:xfrm>
          <a:prstGeom prst="rect">
            <a:avLst/>
          </a:prstGeom>
        </p:spPr>
      </p:pic>
      <p:sp>
        <p:nvSpPr>
          <p:cNvPr id="11" name="CuadroTexto 10">
            <a:extLst>
              <a:ext uri="{FF2B5EF4-FFF2-40B4-BE49-F238E27FC236}">
                <a16:creationId xmlns:a16="http://schemas.microsoft.com/office/drawing/2014/main" id="{B49ABA51-93CE-DC27-420E-716024226590}"/>
              </a:ext>
            </a:extLst>
          </p:cNvPr>
          <p:cNvSpPr txBox="1"/>
          <p:nvPr/>
        </p:nvSpPr>
        <p:spPr>
          <a:xfrm>
            <a:off x="451915" y="465616"/>
            <a:ext cx="5257024" cy="461665"/>
          </a:xfrm>
          <a:prstGeom prst="rect">
            <a:avLst/>
          </a:prstGeom>
          <a:noFill/>
        </p:spPr>
        <p:txBody>
          <a:bodyPr wrap="square">
            <a:spAutoFit/>
          </a:bodyPr>
          <a:lstStyle/>
          <a:p>
            <a:pPr algn="ctr"/>
            <a:r>
              <a:rPr lang="es-ES" sz="1200" i="1" dirty="0"/>
              <a:t>Canadá es el</a:t>
            </a:r>
            <a:r>
              <a:rPr lang="es-ES" sz="1200" b="1" i="1" dirty="0">
                <a:solidFill>
                  <a:srgbClr val="FF0000"/>
                </a:solidFill>
              </a:rPr>
              <a:t> 24º</a:t>
            </a:r>
            <a:r>
              <a:rPr lang="es-ES" sz="1200" i="1" dirty="0"/>
              <a:t> </a:t>
            </a:r>
            <a:r>
              <a:rPr lang="es-ES" sz="1200" b="1" i="1" dirty="0"/>
              <a:t>mercado cliente </a:t>
            </a:r>
            <a:r>
              <a:rPr lang="es-ES" sz="1200" i="1" dirty="0"/>
              <a:t>y el </a:t>
            </a:r>
            <a:r>
              <a:rPr lang="es-ES" sz="1200" b="1" i="1" dirty="0">
                <a:solidFill>
                  <a:srgbClr val="FF0000"/>
                </a:solidFill>
              </a:rPr>
              <a:t>21º</a:t>
            </a:r>
            <a:r>
              <a:rPr lang="es-ES" sz="1200" i="1" dirty="0"/>
              <a:t> </a:t>
            </a:r>
            <a:r>
              <a:rPr lang="es-ES" sz="1200" b="1" i="1" dirty="0"/>
              <a:t>proveedor </a:t>
            </a:r>
            <a:r>
              <a:rPr lang="es-ES" sz="1200" i="1" dirty="0"/>
              <a:t>para la Comunidad Valencia.  </a:t>
            </a:r>
          </a:p>
        </p:txBody>
      </p:sp>
      <p:graphicFrame>
        <p:nvGraphicFramePr>
          <p:cNvPr id="41" name="17 Tabla">
            <a:extLst>
              <a:ext uri="{FF2B5EF4-FFF2-40B4-BE49-F238E27FC236}">
                <a16:creationId xmlns:a16="http://schemas.microsoft.com/office/drawing/2014/main" id="{32C25748-19BD-7142-E922-9CB82A6972FB}"/>
              </a:ext>
            </a:extLst>
          </p:cNvPr>
          <p:cNvGraphicFramePr>
            <a:graphicFrameLocks noGrp="1"/>
          </p:cNvGraphicFramePr>
          <p:nvPr>
            <p:extLst>
              <p:ext uri="{D42A27DB-BD31-4B8C-83A1-F6EECF244321}">
                <p14:modId xmlns:p14="http://schemas.microsoft.com/office/powerpoint/2010/main" val="2932798523"/>
              </p:ext>
            </p:extLst>
          </p:nvPr>
        </p:nvGraphicFramePr>
        <p:xfrm>
          <a:off x="311387" y="4508167"/>
          <a:ext cx="5759999" cy="1332001"/>
        </p:xfrm>
        <a:graphic>
          <a:graphicData uri="http://schemas.openxmlformats.org/drawingml/2006/table">
            <a:tbl>
              <a:tblPr firstRow="1" firstCol="1" bandRow="1">
                <a:tableStyleId>{5C22544A-7EE6-4342-B048-85BDC9FD1C3A}</a:tableStyleId>
              </a:tblPr>
              <a:tblGrid>
                <a:gridCol w="1651058">
                  <a:extLst>
                    <a:ext uri="{9D8B030D-6E8A-4147-A177-3AD203B41FA5}">
                      <a16:colId xmlns:a16="http://schemas.microsoft.com/office/drawing/2014/main" val="20000"/>
                    </a:ext>
                  </a:extLst>
                </a:gridCol>
                <a:gridCol w="1107140">
                  <a:extLst>
                    <a:ext uri="{9D8B030D-6E8A-4147-A177-3AD203B41FA5}">
                      <a16:colId xmlns:a16="http://schemas.microsoft.com/office/drawing/2014/main" val="20001"/>
                    </a:ext>
                  </a:extLst>
                </a:gridCol>
                <a:gridCol w="934918">
                  <a:extLst>
                    <a:ext uri="{9D8B030D-6E8A-4147-A177-3AD203B41FA5}">
                      <a16:colId xmlns:a16="http://schemas.microsoft.com/office/drawing/2014/main" val="20002"/>
                    </a:ext>
                  </a:extLst>
                </a:gridCol>
                <a:gridCol w="1025130">
                  <a:extLst>
                    <a:ext uri="{9D8B030D-6E8A-4147-A177-3AD203B41FA5}">
                      <a16:colId xmlns:a16="http://schemas.microsoft.com/office/drawing/2014/main" val="20003"/>
                    </a:ext>
                  </a:extLst>
                </a:gridCol>
                <a:gridCol w="1041753">
                  <a:extLst>
                    <a:ext uri="{9D8B030D-6E8A-4147-A177-3AD203B41FA5}">
                      <a16:colId xmlns:a16="http://schemas.microsoft.com/office/drawing/2014/main" val="20004"/>
                    </a:ext>
                  </a:extLst>
                </a:gridCol>
              </a:tblGrid>
              <a:tr h="532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black"/>
                        </a:solidFill>
                        <a:effectLst/>
                        <a:uLnTx/>
                        <a:uFillTx/>
                        <a:latin typeface="+mn-lt"/>
                        <a:ea typeface="+mn-ea"/>
                        <a:cs typeface="+mn-cs"/>
                      </a:endParaRPr>
                    </a:p>
                    <a:p>
                      <a:pPr lvl="0"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l"/>
                      <a:r>
                        <a:rPr lang="es-ES_tradnl" sz="1000" dirty="0">
                          <a:solidFill>
                            <a:schemeClr val="tx1">
                              <a:lumMod val="85000"/>
                              <a:lumOff val="15000"/>
                            </a:schemeClr>
                          </a:solidFill>
                          <a:effectLst/>
                        </a:rPr>
                        <a:t>Exportaciones</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s-ES_tradnl" sz="1000" dirty="0">
                          <a:solidFill>
                            <a:schemeClr val="tx1">
                              <a:lumMod val="85000"/>
                              <a:lumOff val="15000"/>
                            </a:schemeClr>
                          </a:solidFill>
                          <a:effectLst/>
                        </a:rPr>
                        <a:t>Importaciones</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2000" marR="7200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323">
                <a:tc>
                  <a:txBody>
                    <a:bodyPr/>
                    <a:lstStyle/>
                    <a:p>
                      <a:pPr lvl="0" algn="just"/>
                      <a:endParaRPr lang="es-E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0" marB="0" anchor="ctr">
                    <a:lnL w="12700" cmpd="sng">
                      <a:noFill/>
                    </a:lnL>
                    <a:lnR w="12700" cmpd="sng">
                      <a:noFill/>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just"/>
                      <a:r>
                        <a:rPr lang="es-ES" sz="900" b="1" dirty="0">
                          <a:solidFill>
                            <a:schemeClr val="tx1"/>
                          </a:solidFill>
                          <a:effectLst/>
                          <a:latin typeface="+mj-lt"/>
                        </a:rPr>
                        <a:t>Miles de euros</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dirty="0">
                          <a:solidFill>
                            <a:schemeClr val="tx1"/>
                          </a:solidFill>
                          <a:effectLst/>
                          <a:latin typeface="+mj-lt"/>
                          <a:ea typeface="Times New Roman" panose="02020603050405020304" pitchFamily="18" charset="0"/>
                          <a:cs typeface="Arial" panose="020B0604020202020204" pitchFamily="34" charset="0"/>
                        </a:rPr>
                        <a:t>% </a:t>
                      </a:r>
                      <a:r>
                        <a:rPr lang="es-ES" sz="900" b="1" dirty="0" err="1">
                          <a:solidFill>
                            <a:schemeClr val="tx1"/>
                          </a:solidFill>
                          <a:effectLst/>
                          <a:latin typeface="+mj-lt"/>
                          <a:ea typeface="Times New Roman" panose="02020603050405020304" pitchFamily="18" charset="0"/>
                          <a:cs typeface="Arial" panose="020B0604020202020204" pitchFamily="34" charset="0"/>
                        </a:rPr>
                        <a:t>var</a:t>
                      </a:r>
                      <a:r>
                        <a:rPr lang="es-ES" sz="900" b="1" dirty="0">
                          <a:solidFill>
                            <a:schemeClr val="tx1"/>
                          </a:solidFill>
                          <a:effectLst/>
                          <a:latin typeface="+mj-lt"/>
                          <a:ea typeface="Times New Roman" panose="02020603050405020304" pitchFamily="18" charset="0"/>
                          <a:cs typeface="Arial" panose="020B0604020202020204" pitchFamily="34" charset="0"/>
                        </a:rPr>
                        <a:t>. anual</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900" b="1" dirty="0">
                          <a:solidFill>
                            <a:schemeClr val="tx1"/>
                          </a:solidFill>
                          <a:effectLst/>
                          <a:latin typeface="+mj-lt"/>
                        </a:rPr>
                        <a:t>Miles de euros</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dirty="0">
                          <a:solidFill>
                            <a:schemeClr val="tx1"/>
                          </a:solidFill>
                          <a:effectLst/>
                          <a:latin typeface="+mj-lt"/>
                          <a:ea typeface="Times New Roman" panose="02020603050405020304" pitchFamily="18" charset="0"/>
                          <a:cs typeface="Arial" panose="020B0604020202020204" pitchFamily="34" charset="0"/>
                        </a:rPr>
                        <a:t>% </a:t>
                      </a:r>
                      <a:r>
                        <a:rPr lang="es-ES" sz="900" b="1" dirty="0" err="1">
                          <a:solidFill>
                            <a:schemeClr val="tx1"/>
                          </a:solidFill>
                          <a:effectLst/>
                          <a:latin typeface="+mj-lt"/>
                          <a:ea typeface="Times New Roman" panose="02020603050405020304" pitchFamily="18" charset="0"/>
                          <a:cs typeface="Arial" panose="020B0604020202020204" pitchFamily="34" charset="0"/>
                        </a:rPr>
                        <a:t>var</a:t>
                      </a:r>
                      <a:r>
                        <a:rPr lang="es-ES" sz="900" b="1" dirty="0">
                          <a:solidFill>
                            <a:schemeClr val="tx1"/>
                          </a:solidFill>
                          <a:effectLst/>
                          <a:latin typeface="+mj-lt"/>
                          <a:ea typeface="Times New Roman" panose="02020603050405020304" pitchFamily="18" charset="0"/>
                          <a:cs typeface="Arial" panose="020B0604020202020204" pitchFamily="34" charset="0"/>
                        </a:rPr>
                        <a:t>. anual</a:t>
                      </a:r>
                      <a:endParaRPr lang="es-ES" sz="900" b="1" dirty="0">
                        <a:solidFill>
                          <a:schemeClr val="tx1"/>
                        </a:solidFill>
                        <a:effectLst/>
                        <a:latin typeface="+mj-lt"/>
                        <a:ea typeface="MS Mincho" panose="02020609040205080304" pitchFamily="49" charset="-128"/>
                        <a:cs typeface="Times New Roman" panose="02020603050405020304" pitchFamily="18"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80143">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España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598.279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2,9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580.709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-12,2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159">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Comunidad Valenciana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79.557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latin typeface="+mn-lt"/>
                          <a:ea typeface="MS Mincho" panose="02020609040205080304" pitchFamily="49" charset="-128"/>
                          <a:cs typeface="Times New Roman" panose="02020603050405020304" pitchFamily="18" charset="0"/>
                        </a:rPr>
                        <a:t>-7,4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134.207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24,9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0159">
                <a:tc>
                  <a:txBody>
                    <a:bodyPr/>
                    <a:lstStyle/>
                    <a:p>
                      <a:pPr lvl="0" algn="just"/>
                      <a:r>
                        <a:rPr lang="es-ES" sz="1000" b="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Valencia</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r>
                        <a:rPr lang="es-ES" sz="900" dirty="0">
                          <a:solidFill>
                            <a:schemeClr val="tx1"/>
                          </a:solidFill>
                          <a:effectLst/>
                        </a:rPr>
                        <a:t>36.507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latin typeface="+mn-lt"/>
                          <a:ea typeface="MS Mincho" panose="02020609040205080304" pitchFamily="49" charset="-128"/>
                          <a:cs typeface="Times New Roman" panose="02020603050405020304" pitchFamily="18" charset="0"/>
                        </a:rPr>
                        <a:t>8,5</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9.760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900" dirty="0">
                          <a:solidFill>
                            <a:schemeClr val="tx1"/>
                          </a:solidFill>
                          <a:effectLst/>
                        </a:rPr>
                        <a:t>28,2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2" name="18 CuadroTexto">
            <a:extLst>
              <a:ext uri="{FF2B5EF4-FFF2-40B4-BE49-F238E27FC236}">
                <a16:creationId xmlns:a16="http://schemas.microsoft.com/office/drawing/2014/main" id="{23152A4A-247B-F7C1-EDCF-A98F457631ED}"/>
              </a:ext>
            </a:extLst>
          </p:cNvPr>
          <p:cNvSpPr txBox="1"/>
          <p:nvPr/>
        </p:nvSpPr>
        <p:spPr>
          <a:xfrm>
            <a:off x="228598" y="5896678"/>
            <a:ext cx="2459618" cy="215444"/>
          </a:xfrm>
          <a:prstGeom prst="rect">
            <a:avLst/>
          </a:prstGeom>
          <a:noFill/>
        </p:spPr>
        <p:txBody>
          <a:bodyPr wrap="square" rtlCol="0">
            <a:spAutoFit/>
          </a:bodyPr>
          <a:lstStyle/>
          <a:p>
            <a:r>
              <a:rPr lang="es-ES" sz="800" dirty="0">
                <a:solidFill>
                  <a:schemeClr val="bg1">
                    <a:lumMod val="50000"/>
                  </a:schemeClr>
                </a:solidFill>
              </a:rPr>
              <a:t>Fuente: Secretaria de Estado de Comercio</a:t>
            </a:r>
          </a:p>
        </p:txBody>
      </p:sp>
      <p:sp>
        <p:nvSpPr>
          <p:cNvPr id="43" name="19 Rectángulo">
            <a:extLst>
              <a:ext uri="{FF2B5EF4-FFF2-40B4-BE49-F238E27FC236}">
                <a16:creationId xmlns:a16="http://schemas.microsoft.com/office/drawing/2014/main" id="{5ECFDB4E-7D79-DD39-5274-9DD59821198A}"/>
              </a:ext>
            </a:extLst>
          </p:cNvPr>
          <p:cNvSpPr/>
          <p:nvPr/>
        </p:nvSpPr>
        <p:spPr>
          <a:xfrm>
            <a:off x="239347" y="4253537"/>
            <a:ext cx="3959300" cy="246221"/>
          </a:xfrm>
          <a:prstGeom prst="rect">
            <a:avLst/>
          </a:prstGeom>
        </p:spPr>
        <p:txBody>
          <a:bodyPr wrap="square">
            <a:spAutoFit/>
          </a:bodyPr>
          <a:lstStyle/>
          <a:p>
            <a:pPr lvl="0"/>
            <a:r>
              <a:rPr lang="es-ES" sz="1000" b="1" dirty="0">
                <a:solidFill>
                  <a:prstClr val="black"/>
                </a:solidFill>
              </a:rPr>
              <a:t>Comercio exterior con Canadá. Enero – marzo 2026 </a:t>
            </a:r>
          </a:p>
        </p:txBody>
      </p:sp>
      <p:sp>
        <p:nvSpPr>
          <p:cNvPr id="44" name="Rectángulo 43">
            <a:extLst>
              <a:ext uri="{FF2B5EF4-FFF2-40B4-BE49-F238E27FC236}">
                <a16:creationId xmlns:a16="http://schemas.microsoft.com/office/drawing/2014/main" id="{07D6DC01-EBC2-BB1C-5BDA-BF4A5138EAA9}"/>
              </a:ext>
            </a:extLst>
          </p:cNvPr>
          <p:cNvSpPr/>
          <p:nvPr/>
        </p:nvSpPr>
        <p:spPr>
          <a:xfrm rot="5400000">
            <a:off x="3284937" y="3215275"/>
            <a:ext cx="307775"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BB460788-DAE6-1842-A15B-B5CA7E3F09AD}"/>
              </a:ext>
            </a:extLst>
          </p:cNvPr>
          <p:cNvSpPr txBox="1"/>
          <p:nvPr/>
        </p:nvSpPr>
        <p:spPr>
          <a:xfrm>
            <a:off x="1147912" y="6272805"/>
            <a:ext cx="4562176"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Empresas Exportadoras e Importadoras con Canadá</a:t>
            </a:r>
          </a:p>
        </p:txBody>
      </p:sp>
      <p:graphicFrame>
        <p:nvGraphicFramePr>
          <p:cNvPr id="46" name="7 Tabla">
            <a:extLst>
              <a:ext uri="{FF2B5EF4-FFF2-40B4-BE49-F238E27FC236}">
                <a16:creationId xmlns:a16="http://schemas.microsoft.com/office/drawing/2014/main" id="{DA78B339-68E1-D23B-AF97-6DC5A1A33A14}"/>
              </a:ext>
            </a:extLst>
          </p:cNvPr>
          <p:cNvGraphicFramePr>
            <a:graphicFrameLocks noGrp="1"/>
          </p:cNvGraphicFramePr>
          <p:nvPr>
            <p:extLst>
              <p:ext uri="{D42A27DB-BD31-4B8C-83A1-F6EECF244321}">
                <p14:modId xmlns:p14="http://schemas.microsoft.com/office/powerpoint/2010/main" val="1764793452"/>
              </p:ext>
            </p:extLst>
          </p:nvPr>
        </p:nvGraphicFramePr>
        <p:xfrm>
          <a:off x="311387" y="7019269"/>
          <a:ext cx="2738482" cy="2118288"/>
        </p:xfrm>
        <a:graphic>
          <a:graphicData uri="http://schemas.openxmlformats.org/drawingml/2006/table">
            <a:tbl>
              <a:tblPr firstRow="1" firstCol="1" bandRow="1">
                <a:tableStyleId>{5C22544A-7EE6-4342-B048-85BDC9FD1C3A}</a:tableStyleId>
              </a:tblPr>
              <a:tblGrid>
                <a:gridCol w="737593">
                  <a:extLst>
                    <a:ext uri="{9D8B030D-6E8A-4147-A177-3AD203B41FA5}">
                      <a16:colId xmlns:a16="http://schemas.microsoft.com/office/drawing/2014/main" val="20000"/>
                    </a:ext>
                  </a:extLst>
                </a:gridCol>
                <a:gridCol w="536352">
                  <a:extLst>
                    <a:ext uri="{9D8B030D-6E8A-4147-A177-3AD203B41FA5}">
                      <a16:colId xmlns:a16="http://schemas.microsoft.com/office/drawing/2014/main" val="20001"/>
                    </a:ext>
                  </a:extLst>
                </a:gridCol>
                <a:gridCol w="723893">
                  <a:extLst>
                    <a:ext uri="{9D8B030D-6E8A-4147-A177-3AD203B41FA5}">
                      <a16:colId xmlns:a16="http://schemas.microsoft.com/office/drawing/2014/main" val="20002"/>
                    </a:ext>
                  </a:extLst>
                </a:gridCol>
                <a:gridCol w="740644">
                  <a:extLst>
                    <a:ext uri="{9D8B030D-6E8A-4147-A177-3AD203B41FA5}">
                      <a16:colId xmlns:a16="http://schemas.microsoft.com/office/drawing/2014/main" val="3331304645"/>
                    </a:ext>
                  </a:extLst>
                </a:gridCol>
              </a:tblGrid>
              <a:tr h="350136">
                <a:tc rowSpan="2">
                  <a:txBody>
                    <a:bodyPr/>
                    <a:lstStyle/>
                    <a:p>
                      <a:pPr lvl="0" algn="l"/>
                      <a:r>
                        <a:rPr lang="es-ES_tradnl" sz="1000" dirty="0">
                          <a:solidFill>
                            <a:schemeClr val="tx1">
                              <a:lumMod val="85000"/>
                              <a:lumOff val="15000"/>
                            </a:schemeClr>
                          </a:solidFill>
                          <a:effectLst/>
                        </a:rPr>
                        <a:t>año</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lang="es-ES_tradnl" sz="1000" dirty="0">
                          <a:solidFill>
                            <a:schemeClr val="tx1">
                              <a:lumMod val="85000"/>
                              <a:lumOff val="15000"/>
                            </a:schemeClr>
                          </a:solidFill>
                          <a:effectLst/>
                        </a:rPr>
                        <a:t>España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s-ES_tradnl" sz="1000" dirty="0">
                          <a:solidFill>
                            <a:schemeClr val="tx1">
                              <a:lumMod val="85000"/>
                              <a:lumOff val="15000"/>
                            </a:schemeClr>
                          </a:solidFill>
                          <a:effectLst/>
                        </a:rPr>
                        <a:t>C. Valenciana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50136">
                <a:tc vMerge="1">
                  <a:txBody>
                    <a:bodyPr/>
                    <a:lstStyle/>
                    <a:p>
                      <a:pPr lvl="0" algn="l"/>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1000" b="1" kern="1200" dirty="0">
                          <a:solidFill>
                            <a:schemeClr val="tx1">
                              <a:lumMod val="85000"/>
                              <a:lumOff val="15000"/>
                            </a:schemeClr>
                          </a:solidFill>
                          <a:effectLst/>
                          <a:latin typeface="+mn-lt"/>
                          <a:ea typeface="+mn-ea"/>
                          <a:cs typeface="+mn-cs"/>
                        </a:rPr>
                        <a:t>Total</a:t>
                      </a: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1000" b="1" kern="1200" dirty="0">
                          <a:solidFill>
                            <a:schemeClr val="tx1">
                              <a:lumMod val="85000"/>
                              <a:lumOff val="15000"/>
                            </a:schemeClr>
                          </a:solidFill>
                          <a:effectLst/>
                          <a:latin typeface="+mn-lt"/>
                          <a:ea typeface="+mn-ea"/>
                          <a:cs typeface="+mn-cs"/>
                        </a:rPr>
                        <a:t>Regulares</a:t>
                      </a:r>
                    </a:p>
                  </a:txBody>
                  <a:tcPr marL="44450" marR="44450" marT="108000" marB="10800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94615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2020 </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9.048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1.492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485</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39562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2021</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9.944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1.608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506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579513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2022</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7.928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1.359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524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204979"/>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2023</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7.452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1.309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503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309058"/>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2024</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7.968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1.292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497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71750"/>
                  </a:ext>
                </a:extLst>
              </a:tr>
              <a:tr h="230248">
                <a:tc>
                  <a:txBody>
                    <a:bodyPr/>
                    <a:lstStyle/>
                    <a:p>
                      <a:pPr lvl="0" algn="just"/>
                      <a:r>
                        <a:rPr lang="es-ES" sz="900" kern="1200" dirty="0">
                          <a:solidFill>
                            <a:srgbClr val="404040"/>
                          </a:solidFill>
                          <a:effectLst/>
                          <a:latin typeface="Calibri"/>
                          <a:ea typeface="MS Mincho" panose="02020609040205080304" pitchFamily="49" charset="-128"/>
                          <a:cs typeface="Times New Roman"/>
                        </a:rPr>
                        <a:t>2025</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7.054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1.191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470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014302"/>
                  </a:ext>
                </a:extLst>
              </a:tr>
            </a:tbl>
          </a:graphicData>
        </a:graphic>
      </p:graphicFrame>
      <p:sp>
        <p:nvSpPr>
          <p:cNvPr id="47" name="8 CuadroTexto">
            <a:extLst>
              <a:ext uri="{FF2B5EF4-FFF2-40B4-BE49-F238E27FC236}">
                <a16:creationId xmlns:a16="http://schemas.microsoft.com/office/drawing/2014/main" id="{35EEE5AC-4F32-1883-2194-BB3CD6819344}"/>
              </a:ext>
            </a:extLst>
          </p:cNvPr>
          <p:cNvSpPr txBox="1"/>
          <p:nvPr/>
        </p:nvSpPr>
        <p:spPr>
          <a:xfrm>
            <a:off x="306663" y="6759127"/>
            <a:ext cx="2419922" cy="430887"/>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Nº Exportadoras a Canadá</a:t>
            </a:r>
            <a:endParaRPr lang="es-ES" sz="1100" dirty="0">
              <a:solidFill>
                <a:srgbClr val="AF233B"/>
              </a:solidFill>
              <a:ea typeface="MS Mincho" panose="02020609040205080304" pitchFamily="49" charset="-128"/>
              <a:cs typeface="Times New Roman" panose="02020603050405020304" pitchFamily="18" charset="0"/>
            </a:endParaRPr>
          </a:p>
          <a:p>
            <a:endParaRPr lang="es-ES" sz="1100" dirty="0"/>
          </a:p>
        </p:txBody>
      </p:sp>
      <p:sp>
        <p:nvSpPr>
          <p:cNvPr id="48" name="11 CuadroTexto">
            <a:extLst>
              <a:ext uri="{FF2B5EF4-FFF2-40B4-BE49-F238E27FC236}">
                <a16:creationId xmlns:a16="http://schemas.microsoft.com/office/drawing/2014/main" id="{C61D1349-D580-29A9-7A1D-82F339D06DC4}"/>
              </a:ext>
            </a:extLst>
          </p:cNvPr>
          <p:cNvSpPr txBox="1"/>
          <p:nvPr/>
        </p:nvSpPr>
        <p:spPr>
          <a:xfrm>
            <a:off x="3605037" y="6777966"/>
            <a:ext cx="2589738" cy="430887"/>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Nº Importadoras de Canadá</a:t>
            </a:r>
            <a:endParaRPr lang="es-ES" sz="1100" dirty="0">
              <a:solidFill>
                <a:srgbClr val="AF233B"/>
              </a:solidFill>
              <a:ea typeface="MS Mincho" panose="02020609040205080304" pitchFamily="49" charset="-128"/>
              <a:cs typeface="Times New Roman" panose="02020603050405020304" pitchFamily="18" charset="0"/>
            </a:endParaRPr>
          </a:p>
          <a:p>
            <a:endParaRPr lang="es-ES" sz="1100" dirty="0"/>
          </a:p>
        </p:txBody>
      </p:sp>
      <p:graphicFrame>
        <p:nvGraphicFramePr>
          <p:cNvPr id="49" name="15 Tabla">
            <a:extLst>
              <a:ext uri="{FF2B5EF4-FFF2-40B4-BE49-F238E27FC236}">
                <a16:creationId xmlns:a16="http://schemas.microsoft.com/office/drawing/2014/main" id="{5C0AC3D6-C862-E65D-903F-EC65004C38E6}"/>
              </a:ext>
            </a:extLst>
          </p:cNvPr>
          <p:cNvGraphicFramePr>
            <a:graphicFrameLocks noGrp="1"/>
          </p:cNvGraphicFramePr>
          <p:nvPr>
            <p:extLst>
              <p:ext uri="{D42A27DB-BD31-4B8C-83A1-F6EECF244321}">
                <p14:modId xmlns:p14="http://schemas.microsoft.com/office/powerpoint/2010/main" val="2403951373"/>
              </p:ext>
            </p:extLst>
          </p:nvPr>
        </p:nvGraphicFramePr>
        <p:xfrm>
          <a:off x="3562570" y="7348484"/>
          <a:ext cx="2545756" cy="1760646"/>
        </p:xfrm>
        <a:graphic>
          <a:graphicData uri="http://schemas.openxmlformats.org/drawingml/2006/table">
            <a:tbl>
              <a:tblPr firstRow="1" firstCol="1" bandRow="1">
                <a:tableStyleId>{5C22544A-7EE6-4342-B048-85BDC9FD1C3A}</a:tableStyleId>
              </a:tblPr>
              <a:tblGrid>
                <a:gridCol w="678591">
                  <a:extLst>
                    <a:ext uri="{9D8B030D-6E8A-4147-A177-3AD203B41FA5}">
                      <a16:colId xmlns:a16="http://schemas.microsoft.com/office/drawing/2014/main" val="20000"/>
                    </a:ext>
                  </a:extLst>
                </a:gridCol>
                <a:gridCol w="856972">
                  <a:extLst>
                    <a:ext uri="{9D8B030D-6E8A-4147-A177-3AD203B41FA5}">
                      <a16:colId xmlns:a16="http://schemas.microsoft.com/office/drawing/2014/main" val="20001"/>
                    </a:ext>
                  </a:extLst>
                </a:gridCol>
                <a:gridCol w="1010193">
                  <a:extLst>
                    <a:ext uri="{9D8B030D-6E8A-4147-A177-3AD203B41FA5}">
                      <a16:colId xmlns:a16="http://schemas.microsoft.com/office/drawing/2014/main" val="20002"/>
                    </a:ext>
                  </a:extLst>
                </a:gridCol>
              </a:tblGrid>
              <a:tr h="352862">
                <a:tc>
                  <a:txBody>
                    <a:bodyPr/>
                    <a:lstStyle/>
                    <a:p>
                      <a:pPr lvl="0" algn="l"/>
                      <a:r>
                        <a:rPr lang="es-ES_tradnl" sz="1000" dirty="0">
                          <a:solidFill>
                            <a:schemeClr val="tx1">
                              <a:lumMod val="85000"/>
                              <a:lumOff val="15000"/>
                            </a:schemeClr>
                          </a:solidFill>
                          <a:effectLst/>
                        </a:rPr>
                        <a:t>año</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1000" dirty="0">
                          <a:solidFill>
                            <a:schemeClr val="tx1">
                              <a:lumMod val="85000"/>
                              <a:lumOff val="15000"/>
                            </a:schemeClr>
                          </a:solidFill>
                          <a:effectLst/>
                        </a:rPr>
                        <a:t>España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_tradnl" sz="1000" dirty="0">
                          <a:solidFill>
                            <a:schemeClr val="tx1">
                              <a:lumMod val="85000"/>
                              <a:lumOff val="15000"/>
                            </a:schemeClr>
                          </a:solidFill>
                          <a:effectLst/>
                        </a:rPr>
                        <a:t>C. Valenciana</a:t>
                      </a:r>
                      <a:endParaRPr lang="es-ES" sz="10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32041">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2020</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6.049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633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8185816"/>
                  </a:ext>
                </a:extLst>
              </a:tr>
              <a:tr h="232041">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2021</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7.353</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758</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522887"/>
                  </a:ext>
                </a:extLst>
              </a:tr>
              <a:tr h="232041">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2022</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6.992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799</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1396660"/>
                  </a:ext>
                </a:extLst>
              </a:tr>
              <a:tr h="232041">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2023</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7.284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812</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2266703"/>
                  </a:ext>
                </a:extLst>
              </a:tr>
              <a:tr h="232041">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2024</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7.761</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867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0514902"/>
                  </a:ext>
                </a:extLst>
              </a:tr>
              <a:tr h="232041">
                <a:tc>
                  <a:txBody>
                    <a:bodyPr/>
                    <a:lstStyle/>
                    <a:p>
                      <a:pPr lvl="0" algn="just"/>
                      <a:r>
                        <a:rPr lang="es-ES" sz="900" dirty="0">
                          <a:solidFill>
                            <a:schemeClr val="tx1">
                              <a:lumMod val="85000"/>
                              <a:lumOff val="15000"/>
                            </a:schemeClr>
                          </a:solidFill>
                          <a:effectLst/>
                          <a:latin typeface="+mn-lt"/>
                          <a:ea typeface="MS Mincho" panose="02020609040205080304" pitchFamily="49" charset="-128"/>
                          <a:cs typeface="Times New Roman" panose="02020603050405020304" pitchFamily="18" charset="0"/>
                        </a:rPr>
                        <a:t>2025</a:t>
                      </a:r>
                    </a:p>
                  </a:txBody>
                  <a:tcPr marL="21600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8.354</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900" kern="1200" dirty="0">
                          <a:solidFill>
                            <a:srgbClr val="404040"/>
                          </a:solidFill>
                          <a:effectLst/>
                          <a:latin typeface="Calibri"/>
                          <a:ea typeface="Times New Roman"/>
                          <a:cs typeface="Times New Roman"/>
                        </a:rPr>
                        <a:t>950</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914771"/>
                  </a:ext>
                </a:extLst>
              </a:tr>
            </a:tbl>
          </a:graphicData>
        </a:graphic>
      </p:graphicFrame>
      <p:graphicFrame>
        <p:nvGraphicFramePr>
          <p:cNvPr id="3" name="Gráfico 9">
            <a:extLst>
              <a:ext uri="{FF2B5EF4-FFF2-40B4-BE49-F238E27FC236}">
                <a16:creationId xmlns:a16="http://schemas.microsoft.com/office/drawing/2014/main" id="{E92B27FB-C0E3-1E02-045C-0735CBC2A6C1}"/>
              </a:ext>
            </a:extLst>
          </p:cNvPr>
          <p:cNvGraphicFramePr/>
          <p:nvPr>
            <p:extLst>
              <p:ext uri="{D42A27DB-BD31-4B8C-83A1-F6EECF244321}">
                <p14:modId xmlns:p14="http://schemas.microsoft.com/office/powerpoint/2010/main" val="219367378"/>
              </p:ext>
            </p:extLst>
          </p:nvPr>
        </p:nvGraphicFramePr>
        <p:xfrm>
          <a:off x="409546" y="1721738"/>
          <a:ext cx="2885885" cy="22273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9">
            <a:extLst>
              <a:ext uri="{FF2B5EF4-FFF2-40B4-BE49-F238E27FC236}">
                <a16:creationId xmlns:a16="http://schemas.microsoft.com/office/drawing/2014/main" id="{750AE00E-757F-5081-3153-1EAEB53DCD11}"/>
              </a:ext>
            </a:extLst>
          </p:cNvPr>
          <p:cNvGraphicFramePr/>
          <p:nvPr>
            <p:extLst>
              <p:ext uri="{D42A27DB-BD31-4B8C-83A1-F6EECF244321}">
                <p14:modId xmlns:p14="http://schemas.microsoft.com/office/powerpoint/2010/main" val="3923700445"/>
              </p:ext>
            </p:extLst>
          </p:nvPr>
        </p:nvGraphicFramePr>
        <p:xfrm>
          <a:off x="3562570" y="1756280"/>
          <a:ext cx="2988767" cy="2194350"/>
        </p:xfrm>
        <a:graphic>
          <a:graphicData uri="http://schemas.openxmlformats.org/drawingml/2006/chart">
            <c:chart xmlns:c="http://schemas.openxmlformats.org/drawingml/2006/chart" xmlns:r="http://schemas.openxmlformats.org/officeDocument/2006/relationships" r:id="rId5"/>
          </a:graphicData>
        </a:graphic>
      </p:graphicFrame>
      <p:sp>
        <p:nvSpPr>
          <p:cNvPr id="7" name="18 CuadroTexto">
            <a:extLst>
              <a:ext uri="{FF2B5EF4-FFF2-40B4-BE49-F238E27FC236}">
                <a16:creationId xmlns:a16="http://schemas.microsoft.com/office/drawing/2014/main" id="{61FE4F35-C45C-3DE0-BF8B-A4BE544F7742}"/>
              </a:ext>
            </a:extLst>
          </p:cNvPr>
          <p:cNvSpPr txBox="1"/>
          <p:nvPr/>
        </p:nvSpPr>
        <p:spPr>
          <a:xfrm>
            <a:off x="306663" y="9132584"/>
            <a:ext cx="2459618" cy="215444"/>
          </a:xfrm>
          <a:prstGeom prst="rect">
            <a:avLst/>
          </a:prstGeom>
          <a:noFill/>
        </p:spPr>
        <p:txBody>
          <a:bodyPr wrap="square" rtlCol="0">
            <a:spAutoFit/>
          </a:bodyPr>
          <a:lstStyle/>
          <a:p>
            <a:r>
              <a:rPr lang="es-ES" sz="800" dirty="0">
                <a:solidFill>
                  <a:schemeClr val="bg1">
                    <a:lumMod val="50000"/>
                  </a:schemeClr>
                </a:solidFill>
              </a:rPr>
              <a:t>Fuente: Secretaria de Estado de Comercio</a:t>
            </a:r>
          </a:p>
        </p:txBody>
      </p:sp>
    </p:spTree>
    <p:extLst>
      <p:ext uri="{BB962C8B-B14F-4D97-AF65-F5344CB8AC3E}">
        <p14:creationId xmlns:p14="http://schemas.microsoft.com/office/powerpoint/2010/main" val="294941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8D12067-BA7F-C504-2B30-DFB4952980C5}"/>
              </a:ext>
            </a:extLst>
          </p:cNvPr>
          <p:cNvSpPr/>
          <p:nvPr/>
        </p:nvSpPr>
        <p:spPr>
          <a:xfrm rot="5400000">
            <a:off x="3324526" y="-2014865"/>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0A9AD74C-EC3F-0DF3-A11E-E9CABAAF98C1}"/>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Tabla 7">
            <a:extLst>
              <a:ext uri="{FF2B5EF4-FFF2-40B4-BE49-F238E27FC236}">
                <a16:creationId xmlns:a16="http://schemas.microsoft.com/office/drawing/2014/main" id="{ACDA4036-F421-8641-1B47-5CBF792CA408}"/>
              </a:ext>
            </a:extLst>
          </p:cNvPr>
          <p:cNvGraphicFramePr>
            <a:graphicFrameLocks noGrp="1"/>
          </p:cNvGraphicFramePr>
          <p:nvPr>
            <p:extLst>
              <p:ext uri="{D42A27DB-BD31-4B8C-83A1-F6EECF244321}">
                <p14:modId xmlns:p14="http://schemas.microsoft.com/office/powerpoint/2010/main" val="2003372778"/>
              </p:ext>
            </p:extLst>
          </p:nvPr>
        </p:nvGraphicFramePr>
        <p:xfrm>
          <a:off x="228600" y="6891262"/>
          <a:ext cx="3068155" cy="2261020"/>
        </p:xfrm>
        <a:graphic>
          <a:graphicData uri="http://schemas.openxmlformats.org/drawingml/2006/table">
            <a:tbl>
              <a:tblPr firstRow="1" firstCol="1" bandRow="1">
                <a:tableStyleId>{5C22544A-7EE6-4342-B048-85BDC9FD1C3A}</a:tableStyleId>
              </a:tblPr>
              <a:tblGrid>
                <a:gridCol w="1808496">
                  <a:extLst>
                    <a:ext uri="{9D8B030D-6E8A-4147-A177-3AD203B41FA5}">
                      <a16:colId xmlns:a16="http://schemas.microsoft.com/office/drawing/2014/main" val="463170641"/>
                    </a:ext>
                  </a:extLst>
                </a:gridCol>
                <a:gridCol w="723939">
                  <a:extLst>
                    <a:ext uri="{9D8B030D-6E8A-4147-A177-3AD203B41FA5}">
                      <a16:colId xmlns:a16="http://schemas.microsoft.com/office/drawing/2014/main" val="2317935381"/>
                    </a:ext>
                  </a:extLst>
                </a:gridCol>
                <a:gridCol w="535720">
                  <a:extLst>
                    <a:ext uri="{9D8B030D-6E8A-4147-A177-3AD203B41FA5}">
                      <a16:colId xmlns:a16="http://schemas.microsoft.com/office/drawing/2014/main" val="783403570"/>
                    </a:ext>
                  </a:extLst>
                </a:gridCol>
              </a:tblGrid>
              <a:tr h="402752">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VALENCIA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rPr>
                        <a:t>Miles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Turbinas, aparatos mecánicos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38.457</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-63,9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5842">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Frutas frescas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14.412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-24,5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337866"/>
                  </a:ext>
                </a:extLst>
              </a:tr>
              <a:tr h="135842">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Vino, alcohol etílico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7.153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-9,1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558420"/>
                  </a:ext>
                </a:extLst>
              </a:tr>
              <a:tr h="1358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Cacao y sus preparaciones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6.433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32,8</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baseline="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Carne </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4.528</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-46,3</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6100">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Aceites esenciales, perfumería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4.204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43,5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6100">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Madera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3.542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-32,5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6100">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 de oliva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3.434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6100">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fruta y verdura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2.944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20,4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61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Manufacturas de aluminio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2.296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57,5</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6100">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Muebles, sillas, lámparas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2.184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-13,8</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61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farmacéuticos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2.065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461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exportaciones a Canadá</a:t>
                      </a:r>
                      <a:endParaRPr lang="es-ES" sz="75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108.121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-41,1</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803788"/>
                  </a:ext>
                </a:extLst>
              </a:tr>
            </a:tbl>
          </a:graphicData>
        </a:graphic>
      </p:graphicFrame>
      <p:graphicFrame>
        <p:nvGraphicFramePr>
          <p:cNvPr id="9" name="Tabla 8">
            <a:extLst>
              <a:ext uri="{FF2B5EF4-FFF2-40B4-BE49-F238E27FC236}">
                <a16:creationId xmlns:a16="http://schemas.microsoft.com/office/drawing/2014/main" id="{B739F0B3-9D5B-58E5-8749-D38E3C4AC040}"/>
              </a:ext>
            </a:extLst>
          </p:cNvPr>
          <p:cNvGraphicFramePr>
            <a:graphicFrameLocks noGrp="1"/>
          </p:cNvGraphicFramePr>
          <p:nvPr>
            <p:extLst>
              <p:ext uri="{D42A27DB-BD31-4B8C-83A1-F6EECF244321}">
                <p14:modId xmlns:p14="http://schemas.microsoft.com/office/powerpoint/2010/main" val="3227310059"/>
              </p:ext>
            </p:extLst>
          </p:nvPr>
        </p:nvGraphicFramePr>
        <p:xfrm>
          <a:off x="3561245" y="6886753"/>
          <a:ext cx="3068155" cy="2263084"/>
        </p:xfrm>
        <a:graphic>
          <a:graphicData uri="http://schemas.openxmlformats.org/drawingml/2006/table">
            <a:tbl>
              <a:tblPr firstRow="1" firstCol="1" bandRow="1">
                <a:tableStyleId>{5C22544A-7EE6-4342-B048-85BDC9FD1C3A}</a:tableStyleId>
              </a:tblPr>
              <a:tblGrid>
                <a:gridCol w="1769298">
                  <a:extLst>
                    <a:ext uri="{9D8B030D-6E8A-4147-A177-3AD203B41FA5}">
                      <a16:colId xmlns:a16="http://schemas.microsoft.com/office/drawing/2014/main" val="463170641"/>
                    </a:ext>
                  </a:extLst>
                </a:gridCol>
                <a:gridCol w="766423">
                  <a:extLst>
                    <a:ext uri="{9D8B030D-6E8A-4147-A177-3AD203B41FA5}">
                      <a16:colId xmlns:a16="http://schemas.microsoft.com/office/drawing/2014/main" val="2317935381"/>
                    </a:ext>
                  </a:extLst>
                </a:gridCol>
                <a:gridCol w="532434">
                  <a:extLst>
                    <a:ext uri="{9D8B030D-6E8A-4147-A177-3AD203B41FA5}">
                      <a16:colId xmlns:a16="http://schemas.microsoft.com/office/drawing/2014/main" val="783403570"/>
                    </a:ext>
                  </a:extLst>
                </a:gridCol>
              </a:tblGrid>
              <a:tr h="38077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VALENCIA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31.552</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106,1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Aeronaves y sus partes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12.406</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594,9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65605"/>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Crustáceos, moluscos y pescado seco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8.306</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91,4</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8230127"/>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7.734</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53,2</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21926"/>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fruta y verdura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5.108</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0651156"/>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1.984</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-57,7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0389971"/>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Cereales (trigo y maíz)</a:t>
                      </a:r>
                      <a:endPar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1.646</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653959"/>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químicos orgánicos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1.505</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14,9</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6828"/>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Artículos deportivos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1.178</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9,5</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713652"/>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Legumbres frescas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1.019</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-5,0</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ópticos, médicos, medida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924</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27,1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Cosmética</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872</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54,1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439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importaciones de</a:t>
                      </a:r>
                      <a:r>
                        <a:rPr lang="es-ES" sz="750" b="1" i="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Canadá</a:t>
                      </a:r>
                      <a:endParaRPr lang="es-ES" sz="75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80.607</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47,1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10" name="Tabla 9">
            <a:extLst>
              <a:ext uri="{FF2B5EF4-FFF2-40B4-BE49-F238E27FC236}">
                <a16:creationId xmlns:a16="http://schemas.microsoft.com/office/drawing/2014/main" id="{EC37B043-8679-26C6-FD36-0949E7147F14}"/>
              </a:ext>
            </a:extLst>
          </p:cNvPr>
          <p:cNvGraphicFramePr>
            <a:graphicFrameLocks noGrp="1"/>
          </p:cNvGraphicFramePr>
          <p:nvPr>
            <p:extLst>
              <p:ext uri="{D42A27DB-BD31-4B8C-83A1-F6EECF244321}">
                <p14:modId xmlns:p14="http://schemas.microsoft.com/office/powerpoint/2010/main" val="1612236393"/>
              </p:ext>
            </p:extLst>
          </p:nvPr>
        </p:nvGraphicFramePr>
        <p:xfrm>
          <a:off x="222624" y="4194637"/>
          <a:ext cx="3068154" cy="2457215"/>
        </p:xfrm>
        <a:graphic>
          <a:graphicData uri="http://schemas.openxmlformats.org/drawingml/2006/table">
            <a:tbl>
              <a:tblPr firstRow="1" firstCol="1" bandRow="1">
                <a:tableStyleId>{5C22544A-7EE6-4342-B048-85BDC9FD1C3A}</a:tableStyleId>
              </a:tblPr>
              <a:tblGrid>
                <a:gridCol w="1857284">
                  <a:extLst>
                    <a:ext uri="{9D8B030D-6E8A-4147-A177-3AD203B41FA5}">
                      <a16:colId xmlns:a16="http://schemas.microsoft.com/office/drawing/2014/main" val="463170641"/>
                    </a:ext>
                  </a:extLst>
                </a:gridCol>
                <a:gridCol w="723375">
                  <a:extLst>
                    <a:ext uri="{9D8B030D-6E8A-4147-A177-3AD203B41FA5}">
                      <a16:colId xmlns:a16="http://schemas.microsoft.com/office/drawing/2014/main" val="2317935381"/>
                    </a:ext>
                  </a:extLst>
                </a:gridCol>
                <a:gridCol w="487495">
                  <a:extLst>
                    <a:ext uri="{9D8B030D-6E8A-4147-A177-3AD203B41FA5}">
                      <a16:colId xmlns:a16="http://schemas.microsoft.com/office/drawing/2014/main" val="783403570"/>
                    </a:ext>
                  </a:extLst>
                </a:gridCol>
              </a:tblGrid>
              <a:tr h="412717">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COMUNIDAD  VALENCIANA</a:t>
                      </a:r>
                      <a:endParaRPr lang="es-E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85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Coque de petróleo y otros derivados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50.811</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101,7</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8562">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Turbinas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45.826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-58,4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642326"/>
                  </a:ext>
                </a:extLst>
              </a:tr>
              <a:tr h="138562">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cerámicos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42.043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0379822"/>
                  </a:ext>
                </a:extLst>
              </a:tr>
              <a:tr h="13856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Agrios </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30.027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-18,0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baseline="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Manufacturas de aluminio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15.395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0,6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902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baseline="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Calzado </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11.827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-24,6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9025">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11.030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-27,5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Vino y alcohol etílico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8.473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-7,2</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Cacao y sus preparaciones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7.602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37,1</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9025">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fruta y verduras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6.159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-41,0</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Madera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5.226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-17,6</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49025">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Carne</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4.873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-43,0</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Aceites esenciales, perfumería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4.514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-4,6</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9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exportaciones a Canadá</a:t>
                      </a:r>
                      <a:endParaRPr lang="es-ES" sz="75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285.153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-15,6</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630014"/>
                  </a:ext>
                </a:extLst>
              </a:tr>
            </a:tbl>
          </a:graphicData>
        </a:graphic>
      </p:graphicFrame>
      <p:graphicFrame>
        <p:nvGraphicFramePr>
          <p:cNvPr id="11" name="Tabla 10">
            <a:extLst>
              <a:ext uri="{FF2B5EF4-FFF2-40B4-BE49-F238E27FC236}">
                <a16:creationId xmlns:a16="http://schemas.microsoft.com/office/drawing/2014/main" id="{96FD42E0-DC26-D9F0-9E5D-EBF1302B9741}"/>
              </a:ext>
            </a:extLst>
          </p:cNvPr>
          <p:cNvGraphicFramePr>
            <a:graphicFrameLocks noGrp="1"/>
          </p:cNvGraphicFramePr>
          <p:nvPr>
            <p:extLst>
              <p:ext uri="{D42A27DB-BD31-4B8C-83A1-F6EECF244321}">
                <p14:modId xmlns:p14="http://schemas.microsoft.com/office/powerpoint/2010/main" val="3011979808"/>
              </p:ext>
            </p:extLst>
          </p:nvPr>
        </p:nvGraphicFramePr>
        <p:xfrm>
          <a:off x="3571073" y="4196778"/>
          <a:ext cx="3068155" cy="2457215"/>
        </p:xfrm>
        <a:graphic>
          <a:graphicData uri="http://schemas.openxmlformats.org/drawingml/2006/table">
            <a:tbl>
              <a:tblPr firstRow="1" firstCol="1" bandRow="1">
                <a:tableStyleId>{5C22544A-7EE6-4342-B048-85BDC9FD1C3A}</a:tableStyleId>
              </a:tblPr>
              <a:tblGrid>
                <a:gridCol w="1826151">
                  <a:extLst>
                    <a:ext uri="{9D8B030D-6E8A-4147-A177-3AD203B41FA5}">
                      <a16:colId xmlns:a16="http://schemas.microsoft.com/office/drawing/2014/main" val="463170641"/>
                    </a:ext>
                  </a:extLst>
                </a:gridCol>
                <a:gridCol w="615555">
                  <a:extLst>
                    <a:ext uri="{9D8B030D-6E8A-4147-A177-3AD203B41FA5}">
                      <a16:colId xmlns:a16="http://schemas.microsoft.com/office/drawing/2014/main" val="2317935381"/>
                    </a:ext>
                  </a:extLst>
                </a:gridCol>
                <a:gridCol w="626449">
                  <a:extLst>
                    <a:ext uri="{9D8B030D-6E8A-4147-A177-3AD203B41FA5}">
                      <a16:colId xmlns:a16="http://schemas.microsoft.com/office/drawing/2014/main" val="783403570"/>
                    </a:ext>
                  </a:extLst>
                </a:gridCol>
              </a:tblGrid>
              <a:tr h="421696">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COMUNIDAD VALENCIANA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Aceites crudos de petróleo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376.667</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324,1</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41576">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36.679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78,5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2817825"/>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Aeronaves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13.317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506,1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133398"/>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Cereales (trigo y maíz)</a:t>
                      </a:r>
                      <a:endParaRPr lang="es-ES" sz="750" b="0" i="0" baseline="0" dirty="0">
                        <a:solidFill>
                          <a:schemeClr val="tx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10.188</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-14,9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2986163"/>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Crustáceos, moluscos y pescado seco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8.306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91,4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358205"/>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8.084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52,7</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28218"/>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fruta y verdura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5.798</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742200"/>
                  </a:ext>
                </a:extLst>
              </a:tr>
              <a:tr h="141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Aluminio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4.033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471,0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5276612"/>
                  </a:ext>
                </a:extLst>
              </a:tr>
              <a:tr h="14157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2.731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-45,4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farmacéuticos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2.264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30,4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ópticos, médicos, medida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2.134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5226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químicos orgánicos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1.507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Artículos deportivos y columpios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1.186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8,9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22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importaciones de Canadá</a:t>
                      </a:r>
                      <a:endParaRPr lang="es-ES" sz="75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482.839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188,3</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12" name="Tabla 11">
            <a:extLst>
              <a:ext uri="{FF2B5EF4-FFF2-40B4-BE49-F238E27FC236}">
                <a16:creationId xmlns:a16="http://schemas.microsoft.com/office/drawing/2014/main" id="{31B3CB24-F55B-3376-F81A-4BACF8AC5D4E}"/>
              </a:ext>
            </a:extLst>
          </p:cNvPr>
          <p:cNvGraphicFramePr>
            <a:graphicFrameLocks noGrp="1"/>
          </p:cNvGraphicFramePr>
          <p:nvPr>
            <p:extLst>
              <p:ext uri="{D42A27DB-BD31-4B8C-83A1-F6EECF244321}">
                <p14:modId xmlns:p14="http://schemas.microsoft.com/office/powerpoint/2010/main" val="2511519917"/>
              </p:ext>
            </p:extLst>
          </p:nvPr>
        </p:nvGraphicFramePr>
        <p:xfrm>
          <a:off x="227827" y="1625158"/>
          <a:ext cx="3068155" cy="2358013"/>
        </p:xfrm>
        <a:graphic>
          <a:graphicData uri="http://schemas.openxmlformats.org/drawingml/2006/table">
            <a:tbl>
              <a:tblPr firstRow="1" firstCol="1" bandRow="1">
                <a:tableStyleId>{5C22544A-7EE6-4342-B048-85BDC9FD1C3A}</a:tableStyleId>
              </a:tblPr>
              <a:tblGrid>
                <a:gridCol w="1752129">
                  <a:extLst>
                    <a:ext uri="{9D8B030D-6E8A-4147-A177-3AD203B41FA5}">
                      <a16:colId xmlns:a16="http://schemas.microsoft.com/office/drawing/2014/main" val="463170641"/>
                    </a:ext>
                  </a:extLst>
                </a:gridCol>
                <a:gridCol w="783592">
                  <a:extLst>
                    <a:ext uri="{9D8B030D-6E8A-4147-A177-3AD203B41FA5}">
                      <a16:colId xmlns:a16="http://schemas.microsoft.com/office/drawing/2014/main" val="2317935381"/>
                    </a:ext>
                  </a:extLst>
                </a:gridCol>
                <a:gridCol w="532434">
                  <a:extLst>
                    <a:ext uri="{9D8B030D-6E8A-4147-A177-3AD203B41FA5}">
                      <a16:colId xmlns:a16="http://schemas.microsoft.com/office/drawing/2014/main" val="783403570"/>
                    </a:ext>
                  </a:extLst>
                </a:gridCol>
              </a:tblGrid>
              <a:tr h="38077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EXPORTACIONES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ESPAÑA</a:t>
                      </a:r>
                      <a:endParaRPr lang="es-ES"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s-ES_tradnl" sz="900" dirty="0">
                          <a:solidFill>
                            <a:schemeClr val="bg1"/>
                          </a:solidFill>
                          <a:effectLst/>
                          <a:latin typeface="+mn-lt"/>
                          <a:ea typeface="+mn-ea"/>
                          <a:cs typeface="+mn-cs"/>
                        </a:rPr>
                        <a:t>Miles</a:t>
                      </a:r>
                      <a:r>
                        <a:rPr lang="es-ES_tradnl" sz="900" baseline="0" dirty="0">
                          <a:solidFill>
                            <a:schemeClr val="bg1"/>
                          </a:solidFill>
                          <a:effectLst/>
                          <a:latin typeface="+mn-lt"/>
                          <a:ea typeface="+mn-ea"/>
                          <a:cs typeface="+mn-cs"/>
                        </a:rPr>
                        <a:t>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475630539"/>
                  </a:ext>
                </a:extLst>
              </a:tr>
              <a:tr h="1319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Turbinas, aparatos mecánicos</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290.630</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-25,3</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19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err="1">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a:t>
                      </a: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farmacéuticos (medicamentos)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277.009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9,5</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Vino, alcohol etílico, </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130.585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1,1</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Coque de petróleo y otros derivados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116.650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46,0</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109.671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25,8</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Aeronaves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87.944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-17,8</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Manufacturas de hierro y acero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85.894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82,52</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82.191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-22,8</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químicos orgánicos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76.989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74,8</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 de oliva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60.460</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Productos cerámicos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60.182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-0,2</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Conservas de fruta o verdura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57.287</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-5,6</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Aceites esenciales, perfumes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43.494</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14,4</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3257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exportaciones a Canadá</a:t>
                      </a:r>
                      <a:endParaRPr lang="es-ES" sz="75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2.235.165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1,4</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520401"/>
                  </a:ext>
                </a:extLst>
              </a:tr>
            </a:tbl>
          </a:graphicData>
        </a:graphic>
      </p:graphicFrame>
      <p:graphicFrame>
        <p:nvGraphicFramePr>
          <p:cNvPr id="13" name="Tabla 12">
            <a:extLst>
              <a:ext uri="{FF2B5EF4-FFF2-40B4-BE49-F238E27FC236}">
                <a16:creationId xmlns:a16="http://schemas.microsoft.com/office/drawing/2014/main" id="{BFF53994-B18A-D027-6588-767A947EA84A}"/>
              </a:ext>
            </a:extLst>
          </p:cNvPr>
          <p:cNvGraphicFramePr>
            <a:graphicFrameLocks noGrp="1"/>
          </p:cNvGraphicFramePr>
          <p:nvPr>
            <p:extLst>
              <p:ext uri="{D42A27DB-BD31-4B8C-83A1-F6EECF244321}">
                <p14:modId xmlns:p14="http://schemas.microsoft.com/office/powerpoint/2010/main" val="1546222914"/>
              </p:ext>
            </p:extLst>
          </p:nvPr>
        </p:nvGraphicFramePr>
        <p:xfrm>
          <a:off x="3571073" y="1621997"/>
          <a:ext cx="3068155" cy="2350324"/>
        </p:xfrm>
        <a:graphic>
          <a:graphicData uri="http://schemas.openxmlformats.org/drawingml/2006/table">
            <a:tbl>
              <a:tblPr firstRow="1" firstCol="1" bandRow="1">
                <a:tableStyleId>{5C22544A-7EE6-4342-B048-85BDC9FD1C3A}</a:tableStyleId>
              </a:tblPr>
              <a:tblGrid>
                <a:gridCol w="1759789">
                  <a:extLst>
                    <a:ext uri="{9D8B030D-6E8A-4147-A177-3AD203B41FA5}">
                      <a16:colId xmlns:a16="http://schemas.microsoft.com/office/drawing/2014/main" val="463170641"/>
                    </a:ext>
                  </a:extLst>
                </a:gridCol>
                <a:gridCol w="704300">
                  <a:extLst>
                    <a:ext uri="{9D8B030D-6E8A-4147-A177-3AD203B41FA5}">
                      <a16:colId xmlns:a16="http://schemas.microsoft.com/office/drawing/2014/main" val="2317935381"/>
                    </a:ext>
                  </a:extLst>
                </a:gridCol>
                <a:gridCol w="604066">
                  <a:extLst>
                    <a:ext uri="{9D8B030D-6E8A-4147-A177-3AD203B41FA5}">
                      <a16:colId xmlns:a16="http://schemas.microsoft.com/office/drawing/2014/main" val="783403570"/>
                    </a:ext>
                  </a:extLst>
                </a:gridCol>
              </a:tblGrid>
              <a:tr h="380774">
                <a:tc>
                  <a:txBody>
                    <a:bodyPr/>
                    <a:lstStyle/>
                    <a:p>
                      <a:pPr algn="l"/>
                      <a:r>
                        <a:rPr lang="es-ES" sz="10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IMPORTACIONES </a:t>
                      </a:r>
                    </a:p>
                    <a:p>
                      <a:pPr algn="l"/>
                      <a:r>
                        <a:rPr lang="es-ES" sz="11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ESPAÑA</a:t>
                      </a:r>
                      <a:endParaRPr lang="es-E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4220" marR="74220" marT="0" marB="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ctr"/>
                      <a:r>
                        <a:rPr lang="es-ES_tradnl" sz="900" dirty="0">
                          <a:solidFill>
                            <a:schemeClr val="bg1"/>
                          </a:solidFill>
                          <a:effectLst/>
                        </a:rPr>
                        <a:t>Miles €</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8105" marR="48105" marT="116881" marB="11688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tc>
                  <a:txBody>
                    <a:bodyPr/>
                    <a:lstStyle/>
                    <a:p>
                      <a:pPr algn="r"/>
                      <a:r>
                        <a:rPr lang="es-ES_tradnl" sz="900" dirty="0">
                          <a:solidFill>
                            <a:schemeClr val="bg1"/>
                          </a:solidFill>
                          <a:effectLst/>
                        </a:rPr>
                        <a:t>% </a:t>
                      </a:r>
                      <a:r>
                        <a:rPr lang="es-ES_tradnl" sz="900" dirty="0" err="1">
                          <a:solidFill>
                            <a:schemeClr val="bg1"/>
                          </a:solidFill>
                          <a:effectLst/>
                        </a:rPr>
                        <a:t>var</a:t>
                      </a:r>
                      <a:r>
                        <a:rPr lang="es-ES_tradnl" sz="900" dirty="0">
                          <a:solidFill>
                            <a:schemeClr val="bg1"/>
                          </a:solidFill>
                          <a:effectLst/>
                        </a:rPr>
                        <a:t> 25/24</a:t>
                      </a:r>
                      <a:endParaRPr lang="es-ES" sz="9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7921" marR="77921" marT="38960" marB="77921"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F233B"/>
                    </a:solidFill>
                  </a:tcPr>
                </a:tc>
                <a:extLst>
                  <a:ext uri="{0D108BD9-81ED-4DB2-BD59-A6C34878D82A}">
                    <a16:rowId xmlns:a16="http://schemas.microsoft.com/office/drawing/2014/main" val="2475630539"/>
                  </a:ext>
                </a:extLst>
              </a:tr>
              <a:tr h="1319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Aceites crudos de petróleo</a:t>
                      </a:r>
                    </a:p>
                  </a:txBody>
                  <a:tcPr marL="68580" marR="6858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0" i="0" dirty="0">
                          <a:effectLst/>
                          <a:latin typeface="Calibri" panose="020F0502020204030204" pitchFamily="34" charset="0"/>
                          <a:ea typeface="MS Mincho" panose="02020609040205080304" pitchFamily="49" charset="-128"/>
                          <a:cs typeface="Calibri" panose="020F0502020204030204" pitchFamily="34" charset="0"/>
                        </a:rPr>
                        <a:t>1.112.664</a:t>
                      </a:r>
                    </a:p>
                  </a:txBody>
                  <a:tcPr marL="36000" marR="36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38,3</a:t>
                      </a:r>
                    </a:p>
                  </a:txBody>
                  <a:tcPr marL="72000" marR="7200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4495"/>
                  </a:ext>
                </a:extLst>
              </a:tr>
              <a:tr h="1319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Cereales (trigo y maíz)</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408.359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170,9</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9976185"/>
                  </a:ext>
                </a:extLst>
              </a:tr>
              <a:tr h="14191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Minerales de hierro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303.761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-9,3</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559706"/>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err="1">
                          <a:solidFill>
                            <a:schemeClr val="tx1"/>
                          </a:solidFill>
                          <a:effectLst/>
                          <a:latin typeface="Calibri" panose="020F0502020204030204" pitchFamily="34" charset="0"/>
                          <a:ea typeface="MS Mincho" panose="02020609040205080304" pitchFamily="49" charset="-128"/>
                          <a:cs typeface="Calibri" panose="020F0502020204030204" pitchFamily="34" charset="0"/>
                        </a:rPr>
                        <a:t>Prod</a:t>
                      </a: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 Farmacéuticos (medicamentos)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290.426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15,4</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70280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Máquinas y aparatos mecánicos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161.012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19,8</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151848"/>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Crustáceos, moluscos y pescado seco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73.262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32,6</a:t>
                      </a:r>
                    </a:p>
                  </a:txBody>
                  <a:tcPr marL="72000" marR="72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8712409"/>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Aeronaves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65.386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-34,8</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8163716"/>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Residuos de la industria alimentaria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62.929</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140,3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08596"/>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y material eléctrico</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61.963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-35,3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803788"/>
                  </a:ext>
                </a:extLst>
              </a:tr>
              <a:tr h="134221">
                <a:tc>
                  <a:txBody>
                    <a:bodyPr/>
                    <a:lstStyle/>
                    <a:p>
                      <a:pPr algn="l"/>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Materias plásticas y sus manufacturas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50.246</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52,4</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8247447"/>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Legumbres y hortalizas</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46.475</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24,0</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673796"/>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Aparatos ópticos, médicos, medida</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41.441</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-7,3</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630014"/>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0" i="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Papel y cartón</a:t>
                      </a: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135255" algn="r"/>
                      <a:r>
                        <a:rPr lang="es-ES" sz="750" b="0" i="0" dirty="0">
                          <a:effectLst/>
                          <a:latin typeface="Calibri" panose="020F0502020204030204" pitchFamily="34" charset="0"/>
                          <a:ea typeface="MS Mincho" panose="02020609040205080304" pitchFamily="49" charset="-128"/>
                          <a:cs typeface="Calibri" panose="020F0502020204030204" pitchFamily="34" charset="0"/>
                        </a:rPr>
                        <a:t>26.452</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ES" sz="750" b="0" i="0" dirty="0">
                          <a:effectLst/>
                          <a:latin typeface="Calibri" panose="020F0502020204030204" pitchFamily="34" charset="0"/>
                          <a:ea typeface="MS Mincho" panose="02020609040205080304" pitchFamily="49" charset="-128"/>
                          <a:cs typeface="Calibri" panose="020F0502020204030204" pitchFamily="34" charset="0"/>
                        </a:rPr>
                        <a:t>-6,7</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32570"/>
                  </a:ext>
                </a:extLst>
              </a:tr>
              <a:tr h="141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Total importaciones</a:t>
                      </a:r>
                      <a:r>
                        <a:rPr lang="es-ES" sz="750" b="1" i="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de</a:t>
                      </a:r>
                      <a:r>
                        <a:rPr lang="es-ES" sz="750" b="1" i="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Canadá</a:t>
                      </a:r>
                      <a:endParaRPr lang="es-ES" sz="750" b="0" i="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135255" lvl="0" indent="0" algn="r" defTabSz="685800" rtl="0" eaLnBrk="1" fontAlgn="auto" latinLnBrk="0" hangingPunct="1">
                        <a:lnSpc>
                          <a:spcPct val="100000"/>
                        </a:lnSpc>
                        <a:spcBef>
                          <a:spcPts val="0"/>
                        </a:spcBef>
                        <a:spcAft>
                          <a:spcPts val="0"/>
                        </a:spcAft>
                        <a:buClrTx/>
                        <a:buSzTx/>
                        <a:buFontTx/>
                        <a:buNone/>
                        <a:tabLst/>
                        <a:defRPr/>
                      </a:pPr>
                      <a:r>
                        <a:rPr lang="es-ES" sz="750" b="1" i="0" kern="12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2.931.833</a:t>
                      </a:r>
                    </a:p>
                  </a:txBody>
                  <a:tcPr marL="36000" marR="3600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s-ES" sz="750" b="1" i="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27,1</a:t>
                      </a:r>
                    </a:p>
                  </a:txBody>
                  <a:tcPr marL="72000" marR="7200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rgbClr val="AF233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520401"/>
                  </a:ext>
                </a:extLst>
              </a:tr>
            </a:tbl>
          </a:graphicData>
        </a:graphic>
      </p:graphicFrame>
      <p:grpSp>
        <p:nvGrpSpPr>
          <p:cNvPr id="15" name="Grupo 14">
            <a:extLst>
              <a:ext uri="{FF2B5EF4-FFF2-40B4-BE49-F238E27FC236}">
                <a16:creationId xmlns:a16="http://schemas.microsoft.com/office/drawing/2014/main" id="{DF05F2E7-A66C-00FF-5D57-9FA7028106C8}"/>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3EA9D3EC-0C02-D770-93C4-2D91FA7A8CB0}"/>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59A7C65F-AFC8-4442-D540-B57CBCF8D954}"/>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3EB6B985-A7B3-D420-0DA1-96975FE3096A}"/>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BB0DF2D7-7794-127C-3648-23695C44932F}"/>
              </a:ext>
            </a:extLst>
          </p:cNvPr>
          <p:cNvPicPr>
            <a:picLocks noChangeAspect="1"/>
          </p:cNvPicPr>
          <p:nvPr/>
        </p:nvPicPr>
        <p:blipFill>
          <a:blip r:embed="rId2"/>
          <a:stretch>
            <a:fillRect/>
          </a:stretch>
        </p:blipFill>
        <p:spPr>
          <a:xfrm>
            <a:off x="3623084" y="9402332"/>
            <a:ext cx="735533" cy="238691"/>
          </a:xfrm>
          <a:prstGeom prst="rect">
            <a:avLst/>
          </a:prstGeom>
        </p:spPr>
      </p:pic>
      <p:sp>
        <p:nvSpPr>
          <p:cNvPr id="21" name="1 Marcador de número de diapositiva">
            <a:extLst>
              <a:ext uri="{FF2B5EF4-FFF2-40B4-BE49-F238E27FC236}">
                <a16:creationId xmlns:a16="http://schemas.microsoft.com/office/drawing/2014/main" id="{79CB8DDE-10D9-BE0C-3840-9207C77C9DBC}"/>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6</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1A3F27D6-2C7B-448F-455B-4CCFDA82C9A2}"/>
              </a:ext>
            </a:extLst>
          </p:cNvPr>
          <p:cNvSpPr txBox="1"/>
          <p:nvPr/>
        </p:nvSpPr>
        <p:spPr>
          <a:xfrm>
            <a:off x="844215" y="1041473"/>
            <a:ext cx="5189221"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Principales Productos Exportados e Importados con Canadá</a:t>
            </a:r>
          </a:p>
        </p:txBody>
      </p:sp>
      <p:sp>
        <p:nvSpPr>
          <p:cNvPr id="25" name="CuadroTexto 24">
            <a:extLst>
              <a:ext uri="{FF2B5EF4-FFF2-40B4-BE49-F238E27FC236}">
                <a16:creationId xmlns:a16="http://schemas.microsoft.com/office/drawing/2014/main" id="{F44FAF34-CCCA-7400-90BA-4CCA717F99C6}"/>
              </a:ext>
            </a:extLst>
          </p:cNvPr>
          <p:cNvSpPr txBox="1"/>
          <p:nvPr/>
        </p:nvSpPr>
        <p:spPr>
          <a:xfrm>
            <a:off x="2629199" y="1343313"/>
            <a:ext cx="1619252" cy="246221"/>
          </a:xfrm>
          <a:prstGeom prst="rect">
            <a:avLst/>
          </a:prstGeom>
          <a:noFill/>
        </p:spPr>
        <p:txBody>
          <a:bodyPr wrap="square">
            <a:spAutoFit/>
          </a:bodyPr>
          <a:lstStyle/>
          <a:p>
            <a:pPr algn="ctr"/>
            <a:r>
              <a:rPr lang="es-ES_tradnl" sz="1000" b="1" i="1" dirty="0">
                <a:solidFill>
                  <a:schemeClr val="tx1">
                    <a:lumMod val="75000"/>
                    <a:lumOff val="25000"/>
                  </a:schemeClr>
                </a:solidFill>
                <a:latin typeface="Aptos" panose="020B0004020202020204" pitchFamily="34" charset="0"/>
                <a:cs typeface="Calibri" panose="020F0502020204030204" pitchFamily="34" charset="0"/>
              </a:rPr>
              <a:t>Enero – diciembre 2025</a:t>
            </a:r>
          </a:p>
        </p:txBody>
      </p:sp>
      <p:pic>
        <p:nvPicPr>
          <p:cNvPr id="3" name="Gráfico 2" descr="Bombilla y equipo contorno">
            <a:extLst>
              <a:ext uri="{FF2B5EF4-FFF2-40B4-BE49-F238E27FC236}">
                <a16:creationId xmlns:a16="http://schemas.microsoft.com/office/drawing/2014/main" id="{E036E107-BA3F-D18F-26FF-EC80D4B295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99050" y="305001"/>
            <a:ext cx="439209" cy="439209"/>
          </a:xfrm>
          <a:prstGeom prst="rect">
            <a:avLst/>
          </a:prstGeom>
        </p:spPr>
      </p:pic>
      <p:sp>
        <p:nvSpPr>
          <p:cNvPr id="6" name="CuadroTexto 5">
            <a:extLst>
              <a:ext uri="{FF2B5EF4-FFF2-40B4-BE49-F238E27FC236}">
                <a16:creationId xmlns:a16="http://schemas.microsoft.com/office/drawing/2014/main" id="{E114DA2A-7EE4-FA7B-4DE0-B5499807F60A}"/>
              </a:ext>
            </a:extLst>
          </p:cNvPr>
          <p:cNvSpPr txBox="1"/>
          <p:nvPr/>
        </p:nvSpPr>
        <p:spPr>
          <a:xfrm>
            <a:off x="815675" y="402229"/>
            <a:ext cx="4891050" cy="461665"/>
          </a:xfrm>
          <a:prstGeom prst="rect">
            <a:avLst/>
          </a:prstGeom>
          <a:noFill/>
        </p:spPr>
        <p:txBody>
          <a:bodyPr wrap="square">
            <a:spAutoFit/>
          </a:bodyPr>
          <a:lstStyle/>
          <a:p>
            <a:pPr algn="ctr"/>
            <a:r>
              <a:rPr lang="es-ES" sz="1200" i="1" dirty="0"/>
              <a:t>Las exportaciones de </a:t>
            </a:r>
            <a:r>
              <a:rPr lang="es-ES" sz="1200" b="1" i="1" dirty="0"/>
              <a:t>productos agroalimentarios</a:t>
            </a:r>
            <a:r>
              <a:rPr lang="es-ES" sz="1200" i="1" dirty="0"/>
              <a:t> valencianos, las que mejor se comportan </a:t>
            </a:r>
          </a:p>
        </p:txBody>
      </p:sp>
      <p:sp>
        <p:nvSpPr>
          <p:cNvPr id="2" name="Rectángulo 1">
            <a:extLst>
              <a:ext uri="{FF2B5EF4-FFF2-40B4-BE49-F238E27FC236}">
                <a16:creationId xmlns:a16="http://schemas.microsoft.com/office/drawing/2014/main" id="{0775FD56-EF29-ADD8-9475-A055CB3C2917}"/>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3995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318F0-7E89-E28A-512D-3026F8A7FB48}"/>
            </a:ext>
          </a:extLst>
        </p:cNvPr>
        <p:cNvGrpSpPr/>
        <p:nvPr/>
      </p:nvGrpSpPr>
      <p:grpSpPr>
        <a:xfrm>
          <a:off x="0" y="0"/>
          <a:ext cx="0" cy="0"/>
          <a:chOff x="0" y="0"/>
          <a:chExt cx="0" cy="0"/>
        </a:xfrm>
      </p:grpSpPr>
      <p:sp>
        <p:nvSpPr>
          <p:cNvPr id="35" name="Rectángulo 34">
            <a:extLst>
              <a:ext uri="{FF2B5EF4-FFF2-40B4-BE49-F238E27FC236}">
                <a16:creationId xmlns:a16="http://schemas.microsoft.com/office/drawing/2014/main" id="{0EB1F26F-8CEF-EC9E-9F67-56BCD483BA42}"/>
              </a:ext>
            </a:extLst>
          </p:cNvPr>
          <p:cNvSpPr/>
          <p:nvPr/>
        </p:nvSpPr>
        <p:spPr>
          <a:xfrm>
            <a:off x="1883" y="6486686"/>
            <a:ext cx="6858000" cy="254217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ángulo 3">
            <a:extLst>
              <a:ext uri="{FF2B5EF4-FFF2-40B4-BE49-F238E27FC236}">
                <a16:creationId xmlns:a16="http://schemas.microsoft.com/office/drawing/2014/main" id="{23E1A124-2223-4D0B-68CC-D3558CC7F010}"/>
              </a:ext>
            </a:extLst>
          </p:cNvPr>
          <p:cNvSpPr/>
          <p:nvPr/>
        </p:nvSpPr>
        <p:spPr>
          <a:xfrm rot="5400000">
            <a:off x="3324525" y="-1761011"/>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F036E62F-3B71-5611-D7FD-636F032577E6}"/>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Gráfico 5" descr="Bombilla y equipo contorno">
            <a:extLst>
              <a:ext uri="{FF2B5EF4-FFF2-40B4-BE49-F238E27FC236}">
                <a16:creationId xmlns:a16="http://schemas.microsoft.com/office/drawing/2014/main" id="{9C43F3EE-482A-A7D7-1C67-D3008BC0A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8BCE3483-C663-4CF0-76E5-024DB912AF16}"/>
              </a:ext>
            </a:extLst>
          </p:cNvPr>
          <p:cNvSpPr txBox="1"/>
          <p:nvPr/>
        </p:nvSpPr>
        <p:spPr>
          <a:xfrm>
            <a:off x="531250" y="590774"/>
            <a:ext cx="5257024" cy="276999"/>
          </a:xfrm>
          <a:prstGeom prst="rect">
            <a:avLst/>
          </a:prstGeom>
          <a:noFill/>
        </p:spPr>
        <p:txBody>
          <a:bodyPr wrap="square">
            <a:spAutoFit/>
          </a:bodyPr>
          <a:lstStyle/>
          <a:p>
            <a:pPr algn="ctr"/>
            <a:r>
              <a:rPr lang="es-ES" sz="1200" b="1" i="1" dirty="0"/>
              <a:t>Creciente inversión canadiense en la Comunidad Valenciana</a:t>
            </a:r>
          </a:p>
        </p:txBody>
      </p:sp>
      <p:grpSp>
        <p:nvGrpSpPr>
          <p:cNvPr id="15" name="Grupo 14">
            <a:extLst>
              <a:ext uri="{FF2B5EF4-FFF2-40B4-BE49-F238E27FC236}">
                <a16:creationId xmlns:a16="http://schemas.microsoft.com/office/drawing/2014/main" id="{D2FCC251-2BD5-1836-2411-5F0CFED58DD6}"/>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2FE62E4F-8D1A-14AD-93C3-DE78AC2EFEED}"/>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6E371DF4-B975-772A-F364-69F8A2348415}"/>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87DB6624-9F5E-6F2C-131C-F7BEE976024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BCBC433A-5EF9-D578-7F96-74357B20C33B}"/>
              </a:ext>
            </a:extLst>
          </p:cNvPr>
          <p:cNvPicPr>
            <a:picLocks noChangeAspect="1"/>
          </p:cNvPicPr>
          <p:nvPr/>
        </p:nvPicPr>
        <p:blipFill>
          <a:blip r:embed="rId3"/>
          <a:stretch>
            <a:fillRect/>
          </a:stretch>
        </p:blipFill>
        <p:spPr>
          <a:xfrm>
            <a:off x="3623084" y="9402332"/>
            <a:ext cx="735533" cy="238691"/>
          </a:xfrm>
          <a:prstGeom prst="rect">
            <a:avLst/>
          </a:prstGeom>
        </p:spPr>
      </p:pic>
      <p:sp>
        <p:nvSpPr>
          <p:cNvPr id="21" name="1 Marcador de número de diapositiva">
            <a:extLst>
              <a:ext uri="{FF2B5EF4-FFF2-40B4-BE49-F238E27FC236}">
                <a16:creationId xmlns:a16="http://schemas.microsoft.com/office/drawing/2014/main" id="{8BACB2D6-0AA9-1B81-2B31-DB29E40A6270}"/>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7</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50D770F3-219E-3C21-E777-E31DE68C3A79}"/>
              </a:ext>
            </a:extLst>
          </p:cNvPr>
          <p:cNvSpPr txBox="1"/>
          <p:nvPr/>
        </p:nvSpPr>
        <p:spPr>
          <a:xfrm>
            <a:off x="228598" y="1295326"/>
            <a:ext cx="6400803"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Movimientos de Capital con Francia</a:t>
            </a:r>
          </a:p>
        </p:txBody>
      </p:sp>
      <p:graphicFrame>
        <p:nvGraphicFramePr>
          <p:cNvPr id="2" name="7 Tabla">
            <a:extLst>
              <a:ext uri="{FF2B5EF4-FFF2-40B4-BE49-F238E27FC236}">
                <a16:creationId xmlns:a16="http://schemas.microsoft.com/office/drawing/2014/main" id="{9E67E1B0-917D-0966-EFE8-246302B227B4}"/>
              </a:ext>
            </a:extLst>
          </p:cNvPr>
          <p:cNvGraphicFramePr>
            <a:graphicFrameLocks noGrp="1"/>
          </p:cNvGraphicFramePr>
          <p:nvPr>
            <p:extLst>
              <p:ext uri="{D42A27DB-BD31-4B8C-83A1-F6EECF244321}">
                <p14:modId xmlns:p14="http://schemas.microsoft.com/office/powerpoint/2010/main" val="3448749702"/>
              </p:ext>
            </p:extLst>
          </p:nvPr>
        </p:nvGraphicFramePr>
        <p:xfrm>
          <a:off x="473630" y="2110762"/>
          <a:ext cx="2513922" cy="2086101"/>
        </p:xfrm>
        <a:graphic>
          <a:graphicData uri="http://schemas.openxmlformats.org/drawingml/2006/table">
            <a:tbl>
              <a:tblPr firstRow="1" firstCol="1" bandRow="1">
                <a:tableStyleId>{5C22544A-7EE6-4342-B048-85BDC9FD1C3A}</a:tableStyleId>
              </a:tblPr>
              <a:tblGrid>
                <a:gridCol w="816051">
                  <a:extLst>
                    <a:ext uri="{9D8B030D-6E8A-4147-A177-3AD203B41FA5}">
                      <a16:colId xmlns:a16="http://schemas.microsoft.com/office/drawing/2014/main" val="20000"/>
                    </a:ext>
                  </a:extLst>
                </a:gridCol>
                <a:gridCol w="795962">
                  <a:extLst>
                    <a:ext uri="{9D8B030D-6E8A-4147-A177-3AD203B41FA5}">
                      <a16:colId xmlns:a16="http://schemas.microsoft.com/office/drawing/2014/main" val="20001"/>
                    </a:ext>
                  </a:extLst>
                </a:gridCol>
                <a:gridCol w="901909">
                  <a:extLst>
                    <a:ext uri="{9D8B030D-6E8A-4147-A177-3AD203B41FA5}">
                      <a16:colId xmlns:a16="http://schemas.microsoft.com/office/drawing/2014/main" val="20002"/>
                    </a:ext>
                  </a:extLst>
                </a:gridCol>
              </a:tblGrid>
              <a:tr h="331366">
                <a:tc>
                  <a:txBody>
                    <a:bodyPr/>
                    <a:lstStyle/>
                    <a:p>
                      <a:pPr lvl="0" algn="l"/>
                      <a:r>
                        <a:rPr lang="es-ES_tradnl" sz="900" dirty="0">
                          <a:solidFill>
                            <a:schemeClr val="tx1">
                              <a:lumMod val="85000"/>
                              <a:lumOff val="15000"/>
                            </a:schemeClr>
                          </a:solidFill>
                          <a:effectLst/>
                        </a:rPr>
                        <a:t>    AÑO</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dirty="0">
                          <a:solidFill>
                            <a:schemeClr val="tx1">
                              <a:lumMod val="85000"/>
                              <a:lumOff val="15000"/>
                            </a:schemeClr>
                          </a:solidFill>
                          <a:effectLst/>
                          <a:latin typeface="+mn-lt"/>
                          <a:ea typeface="+mn-ea"/>
                          <a:cs typeface="+mn-cs"/>
                        </a:rPr>
                        <a:t>España</a:t>
                      </a: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dirty="0">
                          <a:solidFill>
                            <a:schemeClr val="tx1">
                              <a:lumMod val="85000"/>
                              <a:lumOff val="15000"/>
                            </a:schemeClr>
                          </a:solidFill>
                          <a:effectLst/>
                          <a:latin typeface="+mn-lt"/>
                          <a:ea typeface="+mn-ea"/>
                          <a:cs typeface="+mn-cs"/>
                        </a:rPr>
                        <a:t>C. Valenciana</a:t>
                      </a: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47563">
                <a:tc>
                  <a:txBody>
                    <a:bodyPr/>
                    <a:lstStyle/>
                    <a:p>
                      <a:pPr algn="ctr">
                        <a:spcAft>
                          <a:spcPts val="0"/>
                        </a:spcAft>
                      </a:pPr>
                      <a:r>
                        <a:rPr lang="es-ES" sz="900" b="1" dirty="0">
                          <a:solidFill>
                            <a:srgbClr val="404040"/>
                          </a:solidFill>
                          <a:effectLst/>
                          <a:latin typeface="Calibri"/>
                          <a:ea typeface="Times New Roman"/>
                          <a:cs typeface="Times New Roman"/>
                        </a:rPr>
                        <a:t>2019</a:t>
                      </a:r>
                      <a:endParaRPr lang="es-ES" sz="1200" dirty="0">
                        <a:effectLst/>
                        <a:latin typeface="Cambria"/>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636.217</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61.756</a:t>
                      </a:r>
                    </a:p>
                  </a:txBody>
                  <a:tcPr marL="44450" marR="44450" marT="0" marB="0" anchor="ctr">
                    <a:lnL w="12700" cmpd="sng">
                      <a:noFill/>
                    </a:lnL>
                    <a:lnR w="952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7563">
                <a:tc>
                  <a:txBody>
                    <a:bodyPr/>
                    <a:lstStyle/>
                    <a:p>
                      <a:pPr algn="ctr">
                        <a:spcAft>
                          <a:spcPts val="0"/>
                        </a:spcAft>
                      </a:pPr>
                      <a:r>
                        <a:rPr lang="es-ES" sz="900" b="1" dirty="0">
                          <a:solidFill>
                            <a:srgbClr val="404040"/>
                          </a:solidFill>
                          <a:effectLst/>
                          <a:latin typeface="Calibri"/>
                          <a:ea typeface="Times New Roman"/>
                          <a:cs typeface="Times New Roman"/>
                        </a:rPr>
                        <a:t>2020</a:t>
                      </a:r>
                      <a:r>
                        <a:rPr lang="es-ES" sz="900" b="1" baseline="0" dirty="0">
                          <a:solidFill>
                            <a:srgbClr val="404040"/>
                          </a:solidFill>
                          <a:effectLst/>
                          <a:latin typeface="Calibri"/>
                          <a:ea typeface="Times New Roman"/>
                          <a:cs typeface="Times New Roman"/>
                        </a:rPr>
                        <a:t> </a:t>
                      </a:r>
                      <a:endParaRPr lang="es-ES" sz="1200" dirty="0">
                        <a:effectLst/>
                        <a:latin typeface="Cambria"/>
                        <a:ea typeface="MS Mincho"/>
                        <a:cs typeface="Times New Roman"/>
                      </a:endParaRP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440.718</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3.539</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2021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239.563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3</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2022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_tradnl" sz="900" dirty="0">
                          <a:solidFill>
                            <a:schemeClr val="tx1">
                              <a:lumMod val="75000"/>
                              <a:lumOff val="25000"/>
                            </a:schemeClr>
                          </a:solidFill>
                          <a:effectLst/>
                          <a:latin typeface="+mn-lt"/>
                          <a:ea typeface="MS Mincho"/>
                          <a:cs typeface="Times New Roman"/>
                        </a:rPr>
                        <a:t>739.871</a:t>
                      </a:r>
                      <a:endParaRPr lang="es-ES" sz="900" dirty="0">
                        <a:solidFill>
                          <a:schemeClr val="tx1">
                            <a:lumMod val="75000"/>
                            <a:lumOff val="25000"/>
                          </a:schemeClr>
                        </a:solidFill>
                        <a:effectLst/>
                        <a:latin typeface="+mn-lt"/>
                        <a:ea typeface="MS Mincho"/>
                        <a:cs typeface="Times New Roman"/>
                      </a:endParaRP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_tradnl" sz="900" dirty="0">
                          <a:solidFill>
                            <a:schemeClr val="tx1">
                              <a:lumMod val="75000"/>
                              <a:lumOff val="25000"/>
                            </a:schemeClr>
                          </a:solidFill>
                          <a:effectLst/>
                          <a:latin typeface="+mn-lt"/>
                          <a:ea typeface="MS Mincho"/>
                          <a:cs typeface="Times New Roman"/>
                        </a:rPr>
                        <a:t>7</a:t>
                      </a:r>
                      <a:endParaRPr lang="es-ES" sz="900" dirty="0">
                        <a:solidFill>
                          <a:schemeClr val="tx1">
                            <a:lumMod val="75000"/>
                            <a:lumOff val="25000"/>
                          </a:schemeClr>
                        </a:solidFill>
                        <a:effectLst/>
                        <a:latin typeface="+mn-lt"/>
                        <a:ea typeface="MS Mincho"/>
                        <a:cs typeface="Times New Roman"/>
                      </a:endParaRP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0611821"/>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dirty="0">
                          <a:solidFill>
                            <a:schemeClr val="tx1">
                              <a:lumMod val="75000"/>
                              <a:lumOff val="25000"/>
                            </a:schemeClr>
                          </a:solidFill>
                          <a:effectLst/>
                          <a:latin typeface="+mn-lt"/>
                          <a:ea typeface="Tahoma" panose="020B0604030504040204" pitchFamily="34" charset="0"/>
                          <a:cs typeface="Tahoma" panose="020B0604030504040204" pitchFamily="34" charset="0"/>
                        </a:rPr>
                        <a:t>1.199.103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dirty="0">
                          <a:solidFill>
                            <a:schemeClr val="tx1">
                              <a:lumMod val="75000"/>
                              <a:lumOff val="25000"/>
                            </a:schemeClr>
                          </a:solidFill>
                          <a:effectLst/>
                          <a:latin typeface="+mn-lt"/>
                          <a:ea typeface="Tahoma" panose="020B0604030504040204" pitchFamily="34" charset="0"/>
                          <a:cs typeface="Tahoma" panose="020B0604030504040204" pitchFamily="34" charset="0"/>
                        </a:rPr>
                        <a:t>18.692</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347556"/>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2024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490.923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6.052</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7295720"/>
                  </a:ext>
                </a:extLst>
              </a:tr>
              <a:tr h="247563">
                <a:tc>
                  <a:txBody>
                    <a:bodyPr/>
                    <a:lstStyle/>
                    <a:p>
                      <a:pPr algn="ctr">
                        <a:spcAft>
                          <a:spcPts val="0"/>
                        </a:spcAft>
                      </a:pPr>
                      <a:r>
                        <a:rPr lang="es-ES" sz="900" dirty="0">
                          <a:solidFill>
                            <a:schemeClr val="tx1">
                              <a:lumMod val="75000"/>
                              <a:lumOff val="25000"/>
                            </a:schemeClr>
                          </a:solidFill>
                          <a:effectLst/>
                          <a:latin typeface="+mn-lt"/>
                          <a:ea typeface="MS Mincho"/>
                          <a:cs typeface="Times New Roman"/>
                        </a:rPr>
                        <a:t>2025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1.941.405</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48.889</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644792"/>
                  </a:ext>
                </a:extLst>
              </a:tr>
            </a:tbl>
          </a:graphicData>
        </a:graphic>
      </p:graphicFrame>
      <p:graphicFrame>
        <p:nvGraphicFramePr>
          <p:cNvPr id="3" name="8 Tabla">
            <a:extLst>
              <a:ext uri="{FF2B5EF4-FFF2-40B4-BE49-F238E27FC236}">
                <a16:creationId xmlns:a16="http://schemas.microsoft.com/office/drawing/2014/main" id="{D82C859C-388F-E883-1388-E2F381288380}"/>
              </a:ext>
            </a:extLst>
          </p:cNvPr>
          <p:cNvGraphicFramePr>
            <a:graphicFrameLocks noGrp="1"/>
          </p:cNvGraphicFramePr>
          <p:nvPr>
            <p:extLst>
              <p:ext uri="{D42A27DB-BD31-4B8C-83A1-F6EECF244321}">
                <p14:modId xmlns:p14="http://schemas.microsoft.com/office/powerpoint/2010/main" val="3718693525"/>
              </p:ext>
            </p:extLst>
          </p:nvPr>
        </p:nvGraphicFramePr>
        <p:xfrm>
          <a:off x="3864828" y="2106266"/>
          <a:ext cx="2639420" cy="2059158"/>
        </p:xfrm>
        <a:graphic>
          <a:graphicData uri="http://schemas.openxmlformats.org/drawingml/2006/table">
            <a:tbl>
              <a:tblPr firstRow="1" firstCol="1" bandRow="1">
                <a:tableStyleId>{5C22544A-7EE6-4342-B048-85BDC9FD1C3A}</a:tableStyleId>
              </a:tblPr>
              <a:tblGrid>
                <a:gridCol w="879363">
                  <a:extLst>
                    <a:ext uri="{9D8B030D-6E8A-4147-A177-3AD203B41FA5}">
                      <a16:colId xmlns:a16="http://schemas.microsoft.com/office/drawing/2014/main" val="20000"/>
                    </a:ext>
                  </a:extLst>
                </a:gridCol>
                <a:gridCol w="760829">
                  <a:extLst>
                    <a:ext uri="{9D8B030D-6E8A-4147-A177-3AD203B41FA5}">
                      <a16:colId xmlns:a16="http://schemas.microsoft.com/office/drawing/2014/main" val="20001"/>
                    </a:ext>
                  </a:extLst>
                </a:gridCol>
                <a:gridCol w="999228">
                  <a:extLst>
                    <a:ext uri="{9D8B030D-6E8A-4147-A177-3AD203B41FA5}">
                      <a16:colId xmlns:a16="http://schemas.microsoft.com/office/drawing/2014/main" val="20002"/>
                    </a:ext>
                  </a:extLst>
                </a:gridCol>
              </a:tblGrid>
              <a:tr h="322585">
                <a:tc>
                  <a:txBody>
                    <a:bodyPr/>
                    <a:lstStyle/>
                    <a:p>
                      <a:pPr lvl="0" algn="l"/>
                      <a:r>
                        <a:rPr lang="es-ES_tradnl" sz="900" dirty="0">
                          <a:solidFill>
                            <a:schemeClr val="tx1">
                              <a:lumMod val="85000"/>
                              <a:lumOff val="15000"/>
                            </a:schemeClr>
                          </a:solidFill>
                          <a:effectLst/>
                        </a:rPr>
                        <a:t>AÑO</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21600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00" dirty="0">
                          <a:solidFill>
                            <a:schemeClr val="tx1">
                              <a:lumMod val="85000"/>
                              <a:lumOff val="15000"/>
                            </a:schemeClr>
                          </a:solidFill>
                          <a:effectLst/>
                        </a:rPr>
                        <a:t>España</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_tradnl" sz="900" dirty="0">
                          <a:solidFill>
                            <a:schemeClr val="tx1">
                              <a:lumMod val="85000"/>
                              <a:lumOff val="15000"/>
                            </a:schemeClr>
                          </a:solidFill>
                          <a:effectLst/>
                        </a:rPr>
                        <a:t>C. Valenciana</a:t>
                      </a:r>
                      <a:endParaRPr lang="es-ES" sz="900" dirty="0">
                        <a:solidFill>
                          <a:schemeClr val="tx1">
                            <a:lumMod val="85000"/>
                            <a:lumOff val="15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108000" marB="108000" anchor="ctr">
                    <a:lnL w="12700" cmpd="sng">
                      <a:noFill/>
                    </a:lnL>
                    <a:lnR w="12700" cmpd="sng">
                      <a:noFill/>
                    </a:lnR>
                    <a:lnT w="9525" cap="flat" cmpd="sng" algn="ctr">
                      <a:solidFill>
                        <a:srgbClr val="AF233B"/>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43714">
                <a:tc>
                  <a:txBody>
                    <a:bodyPr/>
                    <a:lstStyle/>
                    <a:p>
                      <a:pPr algn="ctr">
                        <a:spcAft>
                          <a:spcPts val="0"/>
                        </a:spcAft>
                      </a:pPr>
                      <a:r>
                        <a:rPr lang="es-ES" sz="900" b="1" dirty="0">
                          <a:solidFill>
                            <a:srgbClr val="404040"/>
                          </a:solidFill>
                          <a:effectLst/>
                          <a:latin typeface="Calibri"/>
                          <a:ea typeface="Times New Roman"/>
                          <a:cs typeface="Times New Roman"/>
                        </a:rPr>
                        <a:t>2019</a:t>
                      </a:r>
                      <a:endParaRPr lang="es-ES" sz="1200" dirty="0">
                        <a:effectLst/>
                        <a:latin typeface="Cambria"/>
                        <a:ea typeface="MS Mincho"/>
                        <a:cs typeface="Times New Roman"/>
                      </a:endParaRP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498.326</a:t>
                      </a:r>
                    </a:p>
                  </a:txBody>
                  <a:tcPr marL="44450" marR="44450" marT="0" marB="0" anchor="ctr">
                    <a:lnL w="12700" cmpd="sng">
                      <a:noFill/>
                    </a:lnL>
                    <a:lnR w="12700" cmpd="sng">
                      <a:noFill/>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1.556</a:t>
                      </a:r>
                    </a:p>
                  </a:txBody>
                  <a:tcPr marL="44450" marR="44450" marT="0" marB="0" anchor="ctr">
                    <a:lnL w="12700" cmpd="sng">
                      <a:noFill/>
                    </a:lnL>
                    <a:lnR w="952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b="1" kern="1200" dirty="0">
                          <a:solidFill>
                            <a:srgbClr val="404040"/>
                          </a:solidFill>
                          <a:effectLst/>
                          <a:latin typeface="Calibri"/>
                          <a:ea typeface="Times New Roman"/>
                          <a:cs typeface="Times New Roman"/>
                        </a:rPr>
                        <a:t>2020 </a:t>
                      </a:r>
                      <a:endParaRPr lang="es-ES" sz="1200" dirty="0">
                        <a:effectLst/>
                        <a:latin typeface="Cambria"/>
                        <a:ea typeface="MS Mincho"/>
                        <a:cs typeface="Times New Roman"/>
                      </a:endParaRP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143.840</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784</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2021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208.109</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chemeClr val="tx1">
                              <a:lumMod val="75000"/>
                              <a:lumOff val="25000"/>
                            </a:schemeClr>
                          </a:solidFill>
                          <a:effectLst/>
                          <a:latin typeface="+mn-lt"/>
                          <a:ea typeface="MS Mincho"/>
                          <a:cs typeface="Times New Roman"/>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2022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dirty="0">
                          <a:solidFill>
                            <a:schemeClr val="tx1">
                              <a:lumMod val="75000"/>
                              <a:lumOff val="25000"/>
                            </a:schemeClr>
                          </a:solidFill>
                          <a:effectLst/>
                          <a:latin typeface="+mn-lt"/>
                          <a:ea typeface="MS Mincho"/>
                          <a:cs typeface="Times New Roman"/>
                        </a:rPr>
                        <a:t>747.706</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dirty="0">
                          <a:solidFill>
                            <a:schemeClr val="tx1">
                              <a:lumMod val="75000"/>
                              <a:lumOff val="25000"/>
                            </a:schemeClr>
                          </a:solidFill>
                          <a:effectLst/>
                          <a:latin typeface="+mn-lt"/>
                          <a:ea typeface="MS Mincho"/>
                          <a:cs typeface="Times New Roman"/>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7305101"/>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2023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dirty="0">
                          <a:solidFill>
                            <a:schemeClr val="tx1">
                              <a:lumMod val="75000"/>
                              <a:lumOff val="25000"/>
                            </a:schemeClr>
                          </a:solidFill>
                          <a:effectLst/>
                          <a:latin typeface="+mn-lt"/>
                          <a:ea typeface="Tahoma" panose="020B0604030504040204" pitchFamily="34" charset="0"/>
                          <a:cs typeface="Tahoma" panose="020B0604030504040204" pitchFamily="34" charset="0"/>
                        </a:rPr>
                        <a:t>522.799</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dirty="0">
                          <a:solidFill>
                            <a:schemeClr val="tx1">
                              <a:lumMod val="75000"/>
                              <a:lumOff val="25000"/>
                            </a:schemeClr>
                          </a:solidFill>
                          <a:effectLst/>
                          <a:latin typeface="+mn-lt"/>
                          <a:ea typeface="Tahoma" panose="020B0604030504040204" pitchFamily="34" charset="0"/>
                          <a:cs typeface="Tahoma" panose="020B0604030504040204" pitchFamily="34" charset="0"/>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835729"/>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2024 </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169.693</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513789"/>
                  </a:ext>
                </a:extLst>
              </a:tr>
              <a:tr h="2437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ES" sz="900" dirty="0">
                          <a:solidFill>
                            <a:schemeClr val="tx1">
                              <a:lumMod val="75000"/>
                              <a:lumOff val="25000"/>
                            </a:schemeClr>
                          </a:solidFill>
                          <a:effectLst/>
                          <a:latin typeface="+mn-lt"/>
                          <a:ea typeface="MS Mincho"/>
                          <a:cs typeface="Times New Roman"/>
                        </a:rPr>
                        <a:t>2025</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94.479</a:t>
                      </a:r>
                    </a:p>
                  </a:txBody>
                  <a:tcPr marL="44450" marR="44450" marT="0" marB="0" anchor="ctr">
                    <a:lnL w="12700" cmpd="sng">
                      <a:noFill/>
                    </a:lnL>
                    <a:lnR w="12700" cmpd="sng">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Aft>
                          <a:spcPts val="0"/>
                        </a:spcAft>
                      </a:pPr>
                      <a:r>
                        <a:rPr lang="es-ES" sz="900" kern="1200" dirty="0">
                          <a:solidFill>
                            <a:srgbClr val="000000"/>
                          </a:solidFill>
                          <a:effectLst/>
                          <a:latin typeface="+mn-lt"/>
                          <a:ea typeface="MS Mincho"/>
                          <a:cs typeface="Tahoma"/>
                        </a:rPr>
                        <a:t>--</a:t>
                      </a:r>
                    </a:p>
                  </a:txBody>
                  <a:tcPr marL="44450" marR="44450" marT="0" marB="0" anchor="ctr">
                    <a:lnL w="12700" cmpd="sng">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902929"/>
                  </a:ext>
                </a:extLst>
              </a:tr>
            </a:tbl>
          </a:graphicData>
        </a:graphic>
      </p:graphicFrame>
      <p:sp>
        <p:nvSpPr>
          <p:cNvPr id="14" name="10 CuadroTexto">
            <a:extLst>
              <a:ext uri="{FF2B5EF4-FFF2-40B4-BE49-F238E27FC236}">
                <a16:creationId xmlns:a16="http://schemas.microsoft.com/office/drawing/2014/main" id="{2FA4B9CC-7026-86EE-B30C-FC2B6ED30A68}"/>
              </a:ext>
            </a:extLst>
          </p:cNvPr>
          <p:cNvSpPr txBox="1"/>
          <p:nvPr/>
        </p:nvSpPr>
        <p:spPr>
          <a:xfrm>
            <a:off x="3730567" y="1759135"/>
            <a:ext cx="2898834" cy="261610"/>
          </a:xfrm>
          <a:prstGeom prst="rect">
            <a:avLst/>
          </a:prstGeom>
          <a:noFill/>
        </p:spPr>
        <p:txBody>
          <a:bodyPr wrap="square" rtlCol="0">
            <a:spAutoFit/>
          </a:bodyPr>
          <a:lstStyle/>
          <a:p>
            <a:pPr lvl="0" algn="r"/>
            <a:r>
              <a:rPr lang="es-ES_tradnl" sz="1100" b="1" dirty="0">
                <a:solidFill>
                  <a:srgbClr val="AF233B"/>
                </a:solidFill>
                <a:ea typeface="MS Mincho" panose="02020609040205080304" pitchFamily="49" charset="-128"/>
                <a:cs typeface="Times New Roman" panose="02020603050405020304" pitchFamily="18" charset="0"/>
              </a:rPr>
              <a:t>Inversión de España en Canadá </a:t>
            </a:r>
            <a:r>
              <a:rPr lang="es-ES_tradnl" sz="1100" dirty="0">
                <a:solidFill>
                  <a:srgbClr val="AF233B"/>
                </a:solidFill>
                <a:ea typeface="MS Mincho" panose="02020609040205080304" pitchFamily="49" charset="-128"/>
                <a:cs typeface="Times New Roman" panose="02020603050405020304" pitchFamily="18" charset="0"/>
              </a:rPr>
              <a:t>(miles €)</a:t>
            </a:r>
            <a:endParaRPr lang="es-ES" sz="1100" dirty="0">
              <a:solidFill>
                <a:srgbClr val="AF233B"/>
              </a:solidFill>
              <a:ea typeface="MS Mincho" panose="02020609040205080304" pitchFamily="49" charset="-128"/>
              <a:cs typeface="Times New Roman" panose="02020603050405020304" pitchFamily="18" charset="0"/>
            </a:endParaRPr>
          </a:p>
        </p:txBody>
      </p:sp>
      <p:sp>
        <p:nvSpPr>
          <p:cNvPr id="29" name="10 CuadroTexto">
            <a:extLst>
              <a:ext uri="{FF2B5EF4-FFF2-40B4-BE49-F238E27FC236}">
                <a16:creationId xmlns:a16="http://schemas.microsoft.com/office/drawing/2014/main" id="{C92011D6-633C-2CDD-AF6A-093B82B6759F}"/>
              </a:ext>
            </a:extLst>
          </p:cNvPr>
          <p:cNvSpPr txBox="1"/>
          <p:nvPr/>
        </p:nvSpPr>
        <p:spPr>
          <a:xfrm>
            <a:off x="410948" y="1755449"/>
            <a:ext cx="2874175" cy="261610"/>
          </a:xfrm>
          <a:prstGeom prst="rect">
            <a:avLst/>
          </a:prstGeom>
          <a:noFill/>
        </p:spPr>
        <p:txBody>
          <a:bodyPr wrap="square" rtlCol="0">
            <a:spAutoFit/>
          </a:bodyPr>
          <a:lstStyle/>
          <a:p>
            <a:pPr lvl="0"/>
            <a:r>
              <a:rPr lang="es-ES_tradnl" sz="1100" b="1" dirty="0">
                <a:solidFill>
                  <a:srgbClr val="AF233B"/>
                </a:solidFill>
                <a:ea typeface="MS Mincho" panose="02020609040205080304" pitchFamily="49" charset="-128"/>
                <a:cs typeface="Times New Roman" panose="02020603050405020304" pitchFamily="18" charset="0"/>
              </a:rPr>
              <a:t>Inversión de Canadá en España </a:t>
            </a:r>
            <a:r>
              <a:rPr lang="es-ES_tradnl" sz="1100" dirty="0">
                <a:solidFill>
                  <a:srgbClr val="AF233B"/>
                </a:solidFill>
                <a:ea typeface="MS Mincho" panose="02020609040205080304" pitchFamily="49" charset="-128"/>
                <a:cs typeface="Times New Roman" panose="02020603050405020304" pitchFamily="18" charset="0"/>
              </a:rPr>
              <a:t>(miles €)</a:t>
            </a:r>
            <a:endParaRPr lang="es-ES" sz="1100" dirty="0">
              <a:solidFill>
                <a:srgbClr val="AF233B"/>
              </a:solidFill>
              <a:ea typeface="MS Mincho" panose="02020609040205080304" pitchFamily="49" charset="-128"/>
              <a:cs typeface="Times New Roman" panose="02020603050405020304" pitchFamily="18" charset="0"/>
            </a:endParaRPr>
          </a:p>
        </p:txBody>
      </p:sp>
      <p:sp>
        <p:nvSpPr>
          <p:cNvPr id="30" name="12 CuadroTexto">
            <a:extLst>
              <a:ext uri="{FF2B5EF4-FFF2-40B4-BE49-F238E27FC236}">
                <a16:creationId xmlns:a16="http://schemas.microsoft.com/office/drawing/2014/main" id="{E509CC5C-284C-0CEF-6953-40A6A223660A}"/>
              </a:ext>
            </a:extLst>
          </p:cNvPr>
          <p:cNvSpPr txBox="1"/>
          <p:nvPr/>
        </p:nvSpPr>
        <p:spPr>
          <a:xfrm>
            <a:off x="451915" y="4216702"/>
            <a:ext cx="2513922" cy="215444"/>
          </a:xfrm>
          <a:prstGeom prst="rect">
            <a:avLst/>
          </a:prstGeom>
          <a:noFill/>
        </p:spPr>
        <p:txBody>
          <a:bodyPr wrap="square" rtlCol="0">
            <a:spAutoFit/>
          </a:bodyPr>
          <a:lstStyle/>
          <a:p>
            <a:pPr lvl="0"/>
            <a:r>
              <a:rPr lang="es-ES" sz="800" dirty="0">
                <a:solidFill>
                  <a:prstClr val="black">
                    <a:lumMod val="50000"/>
                    <a:lumOff val="50000"/>
                  </a:prstClr>
                </a:solidFill>
              </a:rPr>
              <a:t>Fuente: Secretaria de Estado de Comercio</a:t>
            </a:r>
            <a:endParaRPr lang="es-ES" sz="800" dirty="0">
              <a:solidFill>
                <a:prstClr val="white">
                  <a:lumMod val="50000"/>
                </a:prstClr>
              </a:solidFill>
            </a:endParaRPr>
          </a:p>
        </p:txBody>
      </p:sp>
      <p:sp>
        <p:nvSpPr>
          <p:cNvPr id="32" name="20 CuadroTexto">
            <a:extLst>
              <a:ext uri="{FF2B5EF4-FFF2-40B4-BE49-F238E27FC236}">
                <a16:creationId xmlns:a16="http://schemas.microsoft.com/office/drawing/2014/main" id="{5F399D92-1027-9887-72D0-1942C60A7094}"/>
              </a:ext>
            </a:extLst>
          </p:cNvPr>
          <p:cNvSpPr txBox="1"/>
          <p:nvPr/>
        </p:nvSpPr>
        <p:spPr>
          <a:xfrm>
            <a:off x="451915" y="4605397"/>
            <a:ext cx="4663473" cy="384721"/>
          </a:xfrm>
          <a:prstGeom prst="rect">
            <a:avLst/>
          </a:prstGeom>
          <a:noFill/>
        </p:spPr>
        <p:txBody>
          <a:bodyPr wrap="square" rtlCol="0">
            <a:spAutoFit/>
          </a:bodyPr>
          <a:lstStyle/>
          <a:p>
            <a:pPr lvl="0"/>
            <a:r>
              <a:rPr lang="es-ES_tradnl" sz="1100" b="1" dirty="0">
                <a:solidFill>
                  <a:srgbClr val="AF233B"/>
                </a:solidFill>
                <a:latin typeface="Calibri" panose="020F0502020204030204" pitchFamily="34" charset="0"/>
                <a:ea typeface="MS Mincho" panose="02020609040205080304" pitchFamily="49" charset="-128"/>
                <a:cs typeface="Times New Roman" panose="02020603050405020304" pitchFamily="18" charset="0"/>
              </a:rPr>
              <a:t>Empresas españolas implantadas en Canadá</a:t>
            </a:r>
            <a:endParaRPr lang="es-ES" sz="1600" dirty="0">
              <a:solidFill>
                <a:srgbClr val="AF233B"/>
              </a:solidFill>
              <a:latin typeface="Cambria" panose="02040503050406030204" pitchFamily="18" charset="0"/>
              <a:ea typeface="MS Mincho" panose="02020609040205080304" pitchFamily="49" charset="-128"/>
              <a:cs typeface="Times New Roman" panose="02020603050405020304" pitchFamily="18" charset="0"/>
            </a:endParaRPr>
          </a:p>
          <a:p>
            <a:r>
              <a:rPr lang="es-ES" sz="800" dirty="0">
                <a:solidFill>
                  <a:schemeClr val="tx1">
                    <a:lumMod val="50000"/>
                    <a:lumOff val="50000"/>
                  </a:schemeClr>
                </a:solidFill>
              </a:rPr>
              <a:t>Fuente: Informa y elaboración  propia</a:t>
            </a:r>
          </a:p>
        </p:txBody>
      </p:sp>
      <p:pic>
        <p:nvPicPr>
          <p:cNvPr id="36" name="Imagen 35">
            <a:extLst>
              <a:ext uri="{FF2B5EF4-FFF2-40B4-BE49-F238E27FC236}">
                <a16:creationId xmlns:a16="http://schemas.microsoft.com/office/drawing/2014/main" id="{4CFDBD22-A6DC-B34B-8744-FDF6299AE74C}"/>
              </a:ext>
            </a:extLst>
          </p:cNvPr>
          <p:cNvPicPr>
            <a:picLocks noChangeAspect="1"/>
          </p:cNvPicPr>
          <p:nvPr/>
        </p:nvPicPr>
        <p:blipFill rotWithShape="1">
          <a:blip r:embed="rId4"/>
          <a:srcRect r="55032"/>
          <a:stretch/>
        </p:blipFill>
        <p:spPr>
          <a:xfrm>
            <a:off x="2845577" y="5081312"/>
            <a:ext cx="660225" cy="1005771"/>
          </a:xfrm>
          <a:prstGeom prst="rect">
            <a:avLst/>
          </a:prstGeom>
        </p:spPr>
      </p:pic>
      <p:pic>
        <p:nvPicPr>
          <p:cNvPr id="37" name="Imagen 36">
            <a:extLst>
              <a:ext uri="{FF2B5EF4-FFF2-40B4-BE49-F238E27FC236}">
                <a16:creationId xmlns:a16="http://schemas.microsoft.com/office/drawing/2014/main" id="{D177B8E6-C46C-D9F7-BC80-6C89EDEB1368}"/>
              </a:ext>
            </a:extLst>
          </p:cNvPr>
          <p:cNvPicPr>
            <a:picLocks noChangeAspect="1"/>
          </p:cNvPicPr>
          <p:nvPr/>
        </p:nvPicPr>
        <p:blipFill rotWithShape="1">
          <a:blip r:embed="rId5"/>
          <a:srcRect b="8311"/>
          <a:stretch/>
        </p:blipFill>
        <p:spPr>
          <a:xfrm>
            <a:off x="4863908" y="5188234"/>
            <a:ext cx="650247" cy="665090"/>
          </a:xfrm>
          <a:prstGeom prst="rect">
            <a:avLst/>
          </a:prstGeom>
        </p:spPr>
      </p:pic>
      <p:sp>
        <p:nvSpPr>
          <p:cNvPr id="38" name="CuadroTexto 37">
            <a:extLst>
              <a:ext uri="{FF2B5EF4-FFF2-40B4-BE49-F238E27FC236}">
                <a16:creationId xmlns:a16="http://schemas.microsoft.com/office/drawing/2014/main" id="{2A2FEB7C-D75F-8E13-5CA0-890CBA825D02}"/>
              </a:ext>
            </a:extLst>
          </p:cNvPr>
          <p:cNvSpPr txBox="1"/>
          <p:nvPr/>
        </p:nvSpPr>
        <p:spPr>
          <a:xfrm>
            <a:off x="5514155" y="5279636"/>
            <a:ext cx="807731" cy="276999"/>
          </a:xfrm>
          <a:prstGeom prst="rect">
            <a:avLst/>
          </a:prstGeom>
          <a:noFill/>
        </p:spPr>
        <p:txBody>
          <a:bodyPr wrap="square" rtlCol="0">
            <a:spAutoFit/>
          </a:bodyPr>
          <a:lstStyle/>
          <a:p>
            <a:r>
              <a:rPr lang="es-ES" sz="1200" b="1" dirty="0">
                <a:solidFill>
                  <a:schemeClr val="tx1">
                    <a:lumMod val="75000"/>
                    <a:lumOff val="25000"/>
                  </a:schemeClr>
                </a:solidFill>
              </a:rPr>
              <a:t>6</a:t>
            </a:r>
          </a:p>
        </p:txBody>
      </p:sp>
      <p:sp>
        <p:nvSpPr>
          <p:cNvPr id="40" name="CuadroTexto 39">
            <a:extLst>
              <a:ext uri="{FF2B5EF4-FFF2-40B4-BE49-F238E27FC236}">
                <a16:creationId xmlns:a16="http://schemas.microsoft.com/office/drawing/2014/main" id="{F84D988A-72F7-7E40-49C0-55F572456DBB}"/>
              </a:ext>
            </a:extLst>
          </p:cNvPr>
          <p:cNvSpPr txBox="1"/>
          <p:nvPr/>
        </p:nvSpPr>
        <p:spPr>
          <a:xfrm>
            <a:off x="3438824" y="5279636"/>
            <a:ext cx="807731" cy="276999"/>
          </a:xfrm>
          <a:prstGeom prst="rect">
            <a:avLst/>
          </a:prstGeom>
          <a:noFill/>
        </p:spPr>
        <p:txBody>
          <a:bodyPr wrap="square" rtlCol="0">
            <a:spAutoFit/>
          </a:bodyPr>
          <a:lstStyle/>
          <a:p>
            <a:r>
              <a:rPr lang="es-ES" sz="1200" b="1" dirty="0">
                <a:solidFill>
                  <a:schemeClr val="tx1">
                    <a:lumMod val="75000"/>
                    <a:lumOff val="25000"/>
                  </a:schemeClr>
                </a:solidFill>
              </a:rPr>
              <a:t>10</a:t>
            </a:r>
          </a:p>
        </p:txBody>
      </p:sp>
      <p:sp>
        <p:nvSpPr>
          <p:cNvPr id="42" name="CuadroTexto 41">
            <a:extLst>
              <a:ext uri="{FF2B5EF4-FFF2-40B4-BE49-F238E27FC236}">
                <a16:creationId xmlns:a16="http://schemas.microsoft.com/office/drawing/2014/main" id="{7BC5CC51-E4CF-71AC-4F36-9358AE5ABDB1}"/>
              </a:ext>
            </a:extLst>
          </p:cNvPr>
          <p:cNvSpPr txBox="1"/>
          <p:nvPr/>
        </p:nvSpPr>
        <p:spPr>
          <a:xfrm>
            <a:off x="1872980" y="5279636"/>
            <a:ext cx="948491" cy="276999"/>
          </a:xfrm>
          <a:prstGeom prst="rect">
            <a:avLst/>
          </a:prstGeom>
          <a:noFill/>
        </p:spPr>
        <p:txBody>
          <a:bodyPr wrap="square" rtlCol="0">
            <a:spAutoFit/>
          </a:bodyPr>
          <a:lstStyle/>
          <a:p>
            <a:r>
              <a:rPr lang="es-ES" sz="1200" b="1" dirty="0">
                <a:solidFill>
                  <a:schemeClr val="tx1">
                    <a:lumMod val="75000"/>
                    <a:lumOff val="25000"/>
                  </a:schemeClr>
                </a:solidFill>
              </a:rPr>
              <a:t>153</a:t>
            </a:r>
          </a:p>
        </p:txBody>
      </p:sp>
      <p:pic>
        <p:nvPicPr>
          <p:cNvPr id="44" name="Picture 8" descr="Mapa de España Mapa español Blanco y negro Contorno sólido - Etsy México">
            <a:extLst>
              <a:ext uri="{FF2B5EF4-FFF2-40B4-BE49-F238E27FC236}">
                <a16:creationId xmlns:a16="http://schemas.microsoft.com/office/drawing/2014/main" id="{0D97E968-0D6F-9AB6-C460-9E5C20DB53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503" r="48848" b="38226"/>
          <a:stretch/>
        </p:blipFill>
        <p:spPr bwMode="auto">
          <a:xfrm>
            <a:off x="577478" y="5121176"/>
            <a:ext cx="1206103" cy="929393"/>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ector recto 49">
            <a:extLst>
              <a:ext uri="{FF2B5EF4-FFF2-40B4-BE49-F238E27FC236}">
                <a16:creationId xmlns:a16="http://schemas.microsoft.com/office/drawing/2014/main" id="{8D42EB69-8BF0-10FE-A87F-C8E06C6B1EE6}"/>
              </a:ext>
            </a:extLst>
          </p:cNvPr>
          <p:cNvCxnSpPr>
            <a:cxnSpLocks/>
          </p:cNvCxnSpPr>
          <p:nvPr/>
        </p:nvCxnSpPr>
        <p:spPr>
          <a:xfrm>
            <a:off x="1589741" y="5520779"/>
            <a:ext cx="710755"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cxnSp>
        <p:nvCxnSpPr>
          <p:cNvPr id="54" name="Conector recto 53">
            <a:extLst>
              <a:ext uri="{FF2B5EF4-FFF2-40B4-BE49-F238E27FC236}">
                <a16:creationId xmlns:a16="http://schemas.microsoft.com/office/drawing/2014/main" id="{49A17543-2D80-AA5E-9AA2-B05102B24FD0}"/>
              </a:ext>
            </a:extLst>
          </p:cNvPr>
          <p:cNvCxnSpPr>
            <a:cxnSpLocks/>
          </p:cNvCxnSpPr>
          <p:nvPr/>
        </p:nvCxnSpPr>
        <p:spPr>
          <a:xfrm>
            <a:off x="3281684" y="5520779"/>
            <a:ext cx="650236"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cxnSp>
        <p:nvCxnSpPr>
          <p:cNvPr id="55" name="Conector recto 54">
            <a:extLst>
              <a:ext uri="{FF2B5EF4-FFF2-40B4-BE49-F238E27FC236}">
                <a16:creationId xmlns:a16="http://schemas.microsoft.com/office/drawing/2014/main" id="{6CA07187-F482-A412-816F-B9A25F903D12}"/>
              </a:ext>
            </a:extLst>
          </p:cNvPr>
          <p:cNvCxnSpPr>
            <a:cxnSpLocks/>
          </p:cNvCxnSpPr>
          <p:nvPr/>
        </p:nvCxnSpPr>
        <p:spPr>
          <a:xfrm>
            <a:off x="5355443" y="5520779"/>
            <a:ext cx="448235" cy="0"/>
          </a:xfrm>
          <a:prstGeom prst="line">
            <a:avLst/>
          </a:prstGeom>
          <a:ln>
            <a:solidFill>
              <a:srgbClr val="C2002F"/>
            </a:solidFill>
          </a:ln>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D9433E31-1D6F-0EDE-B3BA-96B5F8DAA9BE}"/>
              </a:ext>
            </a:extLst>
          </p:cNvPr>
          <p:cNvSpPr txBox="1"/>
          <p:nvPr/>
        </p:nvSpPr>
        <p:spPr>
          <a:xfrm>
            <a:off x="613768" y="7157870"/>
            <a:ext cx="5650111" cy="1054135"/>
          </a:xfrm>
          <a:prstGeom prst="rect">
            <a:avLst/>
          </a:prstGeom>
          <a:noFill/>
        </p:spPr>
        <p:txBody>
          <a:bodyPr wrap="square" rtlCol="0">
            <a:spAutoFit/>
          </a:bodyPr>
          <a:lstStyle/>
          <a:p>
            <a:pPr marL="171450" indent="-171450">
              <a:spcAft>
                <a:spcPts val="300"/>
              </a:spcAft>
              <a:buFont typeface="Wingdings" panose="05000000000000000000" pitchFamily="2" charset="2"/>
              <a:buChar char="Ø"/>
            </a:pPr>
            <a:r>
              <a:rPr lang="es-ES" sz="1050" i="1" dirty="0"/>
              <a:t>Gestión del agua</a:t>
            </a:r>
          </a:p>
          <a:p>
            <a:pPr marL="171450" indent="-171450">
              <a:spcAft>
                <a:spcPts val="300"/>
              </a:spcAft>
              <a:buFont typeface="Wingdings" panose="05000000000000000000" pitchFamily="2" charset="2"/>
              <a:buChar char="Ø"/>
            </a:pPr>
            <a:r>
              <a:rPr lang="es-ES" sz="1050" i="1" dirty="0"/>
              <a:t>Alimentación</a:t>
            </a:r>
          </a:p>
          <a:p>
            <a:pPr marL="171450" indent="-171450">
              <a:spcAft>
                <a:spcPts val="300"/>
              </a:spcAft>
              <a:buFont typeface="Wingdings" panose="05000000000000000000" pitchFamily="2" charset="2"/>
              <a:buChar char="Ø"/>
            </a:pPr>
            <a:r>
              <a:rPr lang="es-ES" sz="1050" i="1" dirty="0"/>
              <a:t>Innovación agrícola</a:t>
            </a:r>
          </a:p>
          <a:p>
            <a:pPr marL="171450" indent="-171450">
              <a:spcAft>
                <a:spcPts val="300"/>
              </a:spcAft>
              <a:buFont typeface="Wingdings" panose="05000000000000000000" pitchFamily="2" charset="2"/>
              <a:buChar char="Ø"/>
            </a:pPr>
            <a:r>
              <a:rPr lang="es-ES" sz="1050" i="1" dirty="0"/>
              <a:t>Innovación sanitaria</a:t>
            </a:r>
          </a:p>
          <a:p>
            <a:pPr marL="171450" indent="-171450">
              <a:spcAft>
                <a:spcPts val="300"/>
              </a:spcAft>
              <a:buFont typeface="Wingdings" panose="05000000000000000000" pitchFamily="2" charset="2"/>
              <a:buChar char="Ø"/>
            </a:pPr>
            <a:r>
              <a:rPr lang="es-ES" sz="1050" i="1" dirty="0"/>
              <a:t>Madera</a:t>
            </a:r>
          </a:p>
        </p:txBody>
      </p:sp>
      <p:sp>
        <p:nvSpPr>
          <p:cNvPr id="13" name="CuadroTexto 12">
            <a:extLst>
              <a:ext uri="{FF2B5EF4-FFF2-40B4-BE49-F238E27FC236}">
                <a16:creationId xmlns:a16="http://schemas.microsoft.com/office/drawing/2014/main" id="{F1889841-6F03-44D1-B4B4-317B68D44AC0}"/>
              </a:ext>
            </a:extLst>
          </p:cNvPr>
          <p:cNvSpPr txBox="1"/>
          <p:nvPr/>
        </p:nvSpPr>
        <p:spPr>
          <a:xfrm>
            <a:off x="436510" y="6794388"/>
            <a:ext cx="5351764" cy="430887"/>
          </a:xfrm>
          <a:prstGeom prst="rect">
            <a:avLst/>
          </a:prstGeom>
          <a:noFill/>
        </p:spPr>
        <p:txBody>
          <a:bodyPr wrap="square" rtlCol="0">
            <a:spAutoFit/>
          </a:bodyPr>
          <a:lstStyle/>
          <a:p>
            <a:r>
              <a:rPr lang="es-ES" sz="1100" b="1" dirty="0">
                <a:solidFill>
                  <a:srgbClr val="AF233B"/>
                </a:solidFill>
                <a:ea typeface="MS Mincho" panose="02020609040205080304" pitchFamily="49" charset="-128"/>
                <a:cs typeface="Times New Roman" panose="02020603050405020304" pitchFamily="18" charset="0"/>
              </a:rPr>
              <a:t>Sectores valencianos que invierten en Canadá</a:t>
            </a:r>
          </a:p>
          <a:p>
            <a:endParaRPr lang="es-ES" sz="1100" b="1" dirty="0">
              <a:solidFill>
                <a:srgbClr val="AF233B"/>
              </a:solidFill>
              <a:ea typeface="MS Mincho" panose="02020609040205080304" pitchFamily="49" charset="-128"/>
              <a:cs typeface="Times New Roman" panose="02020603050405020304" pitchFamily="18" charset="0"/>
            </a:endParaRPr>
          </a:p>
        </p:txBody>
      </p:sp>
      <p:sp>
        <p:nvSpPr>
          <p:cNvPr id="8" name="Rectángulo 7">
            <a:extLst>
              <a:ext uri="{FF2B5EF4-FFF2-40B4-BE49-F238E27FC236}">
                <a16:creationId xmlns:a16="http://schemas.microsoft.com/office/drawing/2014/main" id="{1E5BBA0F-6A5C-13F4-F55A-CC34F003D5F6}"/>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74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6385-E65C-2B38-23AA-06836E50DF5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4F6C651-154A-E718-49A8-A981F4CD86ED}"/>
              </a:ext>
            </a:extLst>
          </p:cNvPr>
          <p:cNvSpPr/>
          <p:nvPr/>
        </p:nvSpPr>
        <p:spPr>
          <a:xfrm rot="5400000">
            <a:off x="3324525" y="-1604173"/>
            <a:ext cx="228599"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3999D625-1D7A-70DC-3FB8-DBA9AF0B39AA}"/>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5" descr="Bombilla y equipo contorno">
            <a:extLst>
              <a:ext uri="{FF2B5EF4-FFF2-40B4-BE49-F238E27FC236}">
                <a16:creationId xmlns:a16="http://schemas.microsoft.com/office/drawing/2014/main" id="{EBDD8A38-2722-9678-D222-6F3116FDCF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AF4AF5FA-77B5-36B9-A902-3B8FD78DFBA2}"/>
              </a:ext>
            </a:extLst>
          </p:cNvPr>
          <p:cNvSpPr txBox="1"/>
          <p:nvPr/>
        </p:nvSpPr>
        <p:spPr>
          <a:xfrm>
            <a:off x="451915" y="465616"/>
            <a:ext cx="5257024" cy="461665"/>
          </a:xfrm>
          <a:prstGeom prst="rect">
            <a:avLst/>
          </a:prstGeom>
          <a:noFill/>
        </p:spPr>
        <p:txBody>
          <a:bodyPr wrap="square">
            <a:spAutoFit/>
          </a:bodyPr>
          <a:lstStyle/>
          <a:p>
            <a:pPr algn="ctr"/>
            <a:r>
              <a:rPr lang="es-ES" sz="1200" b="1" i="1" dirty="0"/>
              <a:t>Alimentación, hábitat y bienes de equipo</a:t>
            </a:r>
            <a:r>
              <a:rPr lang="es-ES" sz="1200" i="1" dirty="0"/>
              <a:t>, </a:t>
            </a:r>
          </a:p>
          <a:p>
            <a:pPr algn="ctr"/>
            <a:r>
              <a:rPr lang="es-ES" sz="1200" i="1" dirty="0"/>
              <a:t>nichos de oportunidad para las empresas valencianas</a:t>
            </a:r>
          </a:p>
        </p:txBody>
      </p:sp>
      <p:grpSp>
        <p:nvGrpSpPr>
          <p:cNvPr id="15" name="Grupo 14">
            <a:extLst>
              <a:ext uri="{FF2B5EF4-FFF2-40B4-BE49-F238E27FC236}">
                <a16:creationId xmlns:a16="http://schemas.microsoft.com/office/drawing/2014/main" id="{3D48ABDA-6B32-E90D-843B-B4B8E159C5DA}"/>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00AA1BE7-8E2B-B622-F331-86D633964B12}"/>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11BC069A-2806-E4AC-5BF3-42B3343ABA88}"/>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069880F8-493F-1312-9F62-F9D4B3616DBC}"/>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EC1834E5-2AA9-2A75-3E23-AAB77108D3ED}"/>
              </a:ext>
            </a:extLst>
          </p:cNvPr>
          <p:cNvPicPr>
            <a:picLocks noChangeAspect="1"/>
          </p:cNvPicPr>
          <p:nvPr/>
        </p:nvPicPr>
        <p:blipFill>
          <a:blip r:embed="rId3"/>
          <a:stretch>
            <a:fillRect/>
          </a:stretch>
        </p:blipFill>
        <p:spPr>
          <a:xfrm>
            <a:off x="3623084" y="9402332"/>
            <a:ext cx="735533" cy="238691"/>
          </a:xfrm>
          <a:prstGeom prst="rect">
            <a:avLst/>
          </a:prstGeom>
        </p:spPr>
      </p:pic>
      <p:sp>
        <p:nvSpPr>
          <p:cNvPr id="21" name="1 Marcador de número de diapositiva">
            <a:extLst>
              <a:ext uri="{FF2B5EF4-FFF2-40B4-BE49-F238E27FC236}">
                <a16:creationId xmlns:a16="http://schemas.microsoft.com/office/drawing/2014/main" id="{4E6BA984-F707-325D-80F0-5E6EE6330CD6}"/>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8</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6ACF7D43-3558-2391-E042-DB2BFBFA17AC}"/>
              </a:ext>
            </a:extLst>
          </p:cNvPr>
          <p:cNvSpPr txBox="1"/>
          <p:nvPr/>
        </p:nvSpPr>
        <p:spPr>
          <a:xfrm>
            <a:off x="1731757" y="1452164"/>
            <a:ext cx="3394486"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Sectores de Oportunidad en Canadá</a:t>
            </a:r>
          </a:p>
        </p:txBody>
      </p:sp>
      <p:sp>
        <p:nvSpPr>
          <p:cNvPr id="8" name="6 CuadroTexto">
            <a:extLst>
              <a:ext uri="{FF2B5EF4-FFF2-40B4-BE49-F238E27FC236}">
                <a16:creationId xmlns:a16="http://schemas.microsoft.com/office/drawing/2014/main" id="{6804FF2A-7A98-379D-1F8D-9BDE166D75C9}"/>
              </a:ext>
            </a:extLst>
          </p:cNvPr>
          <p:cNvSpPr txBox="1"/>
          <p:nvPr/>
        </p:nvSpPr>
        <p:spPr>
          <a:xfrm>
            <a:off x="451915" y="1877116"/>
            <a:ext cx="5859475" cy="5478423"/>
          </a:xfrm>
          <a:prstGeom prst="rect">
            <a:avLst/>
          </a:prstGeom>
          <a:noFill/>
        </p:spPr>
        <p:txBody>
          <a:bodyPr wrap="square" rtlCol="0">
            <a:spAutoFit/>
          </a:bodyPr>
          <a:lstStyle/>
          <a:p>
            <a:pPr algn="just"/>
            <a:r>
              <a:rPr lang="es-ES" sz="1000" dirty="0"/>
              <a:t>Canadá presenta una combinación especialmente interesante para las empresas exportadoras valencianas: alto poder adquisitivo, estabilidad institucional, fuerte dependencia de importaciones en determinados sectores y ventajas arancelarias derivadas del acuerdo CETA entre la UE y Canadá. Desde la entrada en vigor provisional del CETA, el comercio bilateral UE-Canadá ha crecido un 71%, con un fuerte aumento de las exportaciones europeas y mayor acceso a contratación pública canadiense.</a:t>
            </a:r>
            <a:endParaRPr lang="es-ES" sz="1000" dirty="0">
              <a:solidFill>
                <a:schemeClr val="tx1">
                  <a:lumMod val="75000"/>
                  <a:lumOff val="25000"/>
                </a:schemeClr>
              </a:solidFill>
            </a:endParaRPr>
          </a:p>
          <a:p>
            <a:pPr algn="just"/>
            <a:endParaRPr lang="es-ES" sz="1000" dirty="0"/>
          </a:p>
          <a:p>
            <a:pPr algn="just"/>
            <a:endParaRPr lang="es-ES" sz="1000" dirty="0">
              <a:latin typeface="Aptos" panose="020B0004020202020204" pitchFamily="34" charset="0"/>
            </a:endParaRPr>
          </a:p>
          <a:p>
            <a:pPr marL="892175" indent="-171450" algn="just">
              <a:spcAft>
                <a:spcPts val="600"/>
              </a:spcAft>
              <a:buFont typeface="Wingdings" panose="05000000000000000000" pitchFamily="2" charset="2"/>
              <a:buChar char="Ø"/>
            </a:pPr>
            <a:r>
              <a:rPr lang="es-ES_tradnl" sz="1000" b="1" dirty="0">
                <a:latin typeface="Aptos" panose="020B0004020202020204" pitchFamily="34" charset="0"/>
              </a:rPr>
              <a:t>Productos agroalimentarios</a:t>
            </a:r>
          </a:p>
          <a:p>
            <a:pPr marL="720725" algn="just">
              <a:spcAft>
                <a:spcPts val="600"/>
              </a:spcAft>
            </a:pPr>
            <a:r>
              <a:rPr lang="es-ES" sz="1000" dirty="0"/>
              <a:t>Es el nicho de mercado mas consolidado y con mayor potencial de crecimiento. El nicho premium es el  que ofrece mayores expectativas, al igual que la demanda de alimentos saludables, con una trazabilidad transparente y ecológica: aceite de oliva, vino, productos saludables y sostenibles, frutas frescas, ingredientes funcionales y nutracéuticos. La calidad y el origen europeo/mediterráneo son los factores de competitividad.</a:t>
            </a:r>
          </a:p>
          <a:p>
            <a:pPr marL="720725" algn="just">
              <a:spcAft>
                <a:spcPts val="600"/>
              </a:spcAft>
            </a:pPr>
            <a:endParaRPr lang="es-ES" sz="1000" dirty="0"/>
          </a:p>
          <a:p>
            <a:pPr marL="892175" lvl="0" indent="-171450" algn="just">
              <a:spcAft>
                <a:spcPts val="600"/>
              </a:spcAft>
              <a:buFont typeface="Wingdings" panose="05000000000000000000" pitchFamily="2" charset="2"/>
              <a:buChar char="Ø"/>
            </a:pPr>
            <a:r>
              <a:rPr lang="es-ES_tradnl" sz="1000" b="1" dirty="0" err="1">
                <a:latin typeface="Aptos" panose="020B0004020202020204" pitchFamily="34" charset="0"/>
              </a:rPr>
              <a:t>Habitat</a:t>
            </a:r>
            <a:endParaRPr lang="es-ES_tradnl" sz="1000" b="1" dirty="0">
              <a:latin typeface="Aptos" panose="020B0004020202020204" pitchFamily="34" charset="0"/>
            </a:endParaRPr>
          </a:p>
          <a:p>
            <a:pPr marL="720725" lvl="0" algn="just">
              <a:spcAft>
                <a:spcPts val="600"/>
              </a:spcAft>
            </a:pPr>
            <a:r>
              <a:rPr lang="es-ES_tradnl" sz="1000" dirty="0">
                <a:solidFill>
                  <a:schemeClr val="tx1">
                    <a:lumMod val="75000"/>
                    <a:lumOff val="25000"/>
                  </a:schemeClr>
                </a:solidFill>
              </a:rPr>
              <a:t>El notable crecimiento inmobiliario en las principales ciudades canadienses, el desarrollo de proyectos hoteleros y residenciales favorecen la demanda de productos cerámicos, mobiliario, elementos de baño, iluminación y soluciones </a:t>
            </a:r>
            <a:r>
              <a:rPr lang="es-ES_tradnl" sz="1000" dirty="0" err="1">
                <a:solidFill>
                  <a:schemeClr val="tx1">
                    <a:lumMod val="75000"/>
                    <a:lumOff val="25000"/>
                  </a:schemeClr>
                </a:solidFill>
              </a:rPr>
              <a:t>contract</a:t>
            </a:r>
            <a:r>
              <a:rPr lang="es-ES_tradnl" sz="1000" dirty="0">
                <a:solidFill>
                  <a:schemeClr val="tx1">
                    <a:lumMod val="75000"/>
                    <a:lumOff val="25000"/>
                  </a:schemeClr>
                </a:solidFill>
              </a:rPr>
              <a:t>. Materiales que favorecen la eficiencia energética y sostenibilidad en la construcción son altamente demandados.</a:t>
            </a:r>
          </a:p>
          <a:p>
            <a:pPr marL="892175" lvl="0" indent="-171450" algn="just">
              <a:spcAft>
                <a:spcPts val="600"/>
              </a:spcAft>
              <a:buFont typeface="Wingdings" panose="05000000000000000000" pitchFamily="2" charset="2"/>
              <a:buChar char="Ø"/>
            </a:pPr>
            <a:endParaRPr lang="es-ES" sz="1000" b="1" dirty="0">
              <a:latin typeface="Aptos" panose="020B0004020202020204" pitchFamily="34" charset="0"/>
            </a:endParaRPr>
          </a:p>
          <a:p>
            <a:pPr marL="892175" lvl="0" indent="-171450" algn="just">
              <a:spcAft>
                <a:spcPts val="600"/>
              </a:spcAft>
              <a:buFont typeface="Wingdings" panose="05000000000000000000" pitchFamily="2" charset="2"/>
              <a:buChar char="Ø"/>
            </a:pPr>
            <a:r>
              <a:rPr lang="es-ES" sz="1000" b="1" dirty="0">
                <a:latin typeface="Aptos" panose="020B0004020202020204" pitchFamily="34" charset="0"/>
              </a:rPr>
              <a:t>Bienes de equipo</a:t>
            </a:r>
          </a:p>
          <a:p>
            <a:pPr marL="720725" lvl="0" algn="just">
              <a:spcAft>
                <a:spcPts val="600"/>
              </a:spcAft>
            </a:pPr>
            <a:r>
              <a:rPr lang="es-ES" sz="1000" dirty="0">
                <a:solidFill>
                  <a:srgbClr val="404040"/>
                </a:solidFill>
                <a:ea typeface="MS Mincho"/>
                <a:cs typeface="Times New Roman"/>
              </a:rPr>
              <a:t>Canadá importa maquinaria para diversas industrias: </a:t>
            </a:r>
            <a:r>
              <a:rPr lang="es-ES_tradnl" sz="1000" dirty="0">
                <a:solidFill>
                  <a:srgbClr val="404040"/>
                </a:solidFill>
                <a:ea typeface="MS Mincho"/>
                <a:cs typeface="Times New Roman"/>
              </a:rPr>
              <a:t>centrifugadoras, pulverizadores, aparatos que se calienten eléctricamente, maquinaria para la industria del papel, tecnología agrícola, sensores, turbinas, etc..</a:t>
            </a:r>
            <a:endParaRPr lang="es-ES" sz="1000" dirty="0">
              <a:solidFill>
                <a:srgbClr val="404040"/>
              </a:solidFill>
              <a:ea typeface="MS Mincho"/>
              <a:cs typeface="Times New Roman"/>
            </a:endParaRPr>
          </a:p>
          <a:p>
            <a:pPr marL="892175" lvl="0" indent="-171450" algn="just">
              <a:spcAft>
                <a:spcPts val="600"/>
              </a:spcAft>
              <a:buFont typeface="Wingdings" panose="05000000000000000000" pitchFamily="2" charset="2"/>
              <a:buChar char="Ø"/>
            </a:pPr>
            <a:endParaRPr lang="es-ES" sz="1000" b="1" dirty="0">
              <a:latin typeface="Aptos" panose="020B0004020202020204" pitchFamily="34" charset="0"/>
            </a:endParaRPr>
          </a:p>
          <a:p>
            <a:pPr marL="892175" lvl="0" indent="-171450" algn="just">
              <a:spcAft>
                <a:spcPts val="600"/>
              </a:spcAft>
              <a:buFont typeface="Wingdings" panose="05000000000000000000" pitchFamily="2" charset="2"/>
              <a:buChar char="Ø"/>
            </a:pPr>
            <a:r>
              <a:rPr lang="es-ES" sz="1000" b="1" dirty="0">
                <a:latin typeface="Aptos" panose="020B0004020202020204" pitchFamily="34" charset="0"/>
              </a:rPr>
              <a:t>Moda, cosmética natural y cuidado personal</a:t>
            </a:r>
          </a:p>
          <a:p>
            <a:pPr marL="720725" lvl="0" algn="just">
              <a:spcAft>
                <a:spcPts val="600"/>
              </a:spcAft>
            </a:pPr>
            <a:r>
              <a:rPr lang="es-ES" sz="1000" dirty="0">
                <a:solidFill>
                  <a:srgbClr val="404040"/>
                </a:solidFill>
                <a:ea typeface="MS Mincho"/>
                <a:cs typeface="Times New Roman"/>
              </a:rPr>
              <a:t>Elevada demanda de productos destinados al cuidado personal, tanto femenino como masculino: cosmética, deporte, moda sostenible, etc.</a:t>
            </a:r>
          </a:p>
        </p:txBody>
      </p:sp>
      <p:sp>
        <p:nvSpPr>
          <p:cNvPr id="2" name="Rectángulo 1">
            <a:extLst>
              <a:ext uri="{FF2B5EF4-FFF2-40B4-BE49-F238E27FC236}">
                <a16:creationId xmlns:a16="http://schemas.microsoft.com/office/drawing/2014/main" id="{E459AECC-33BC-5FBE-237C-AF422E3C4320}"/>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9" name="Imagen 8">
            <a:extLst>
              <a:ext uri="{FF2B5EF4-FFF2-40B4-BE49-F238E27FC236}">
                <a16:creationId xmlns:a16="http://schemas.microsoft.com/office/drawing/2014/main" id="{F8B018B5-19DD-D9AC-B322-021F43BDB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15" y="3369528"/>
            <a:ext cx="656216" cy="656216"/>
          </a:xfrm>
          <a:prstGeom prst="rect">
            <a:avLst/>
          </a:prstGeom>
        </p:spPr>
      </p:pic>
      <p:pic>
        <p:nvPicPr>
          <p:cNvPr id="11" name="Imagen 10">
            <a:extLst>
              <a:ext uri="{FF2B5EF4-FFF2-40B4-BE49-F238E27FC236}">
                <a16:creationId xmlns:a16="http://schemas.microsoft.com/office/drawing/2014/main" id="{2AF8E6A7-86E6-2B01-3C99-E17C705653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914" y="4562268"/>
            <a:ext cx="656217" cy="656217"/>
          </a:xfrm>
          <a:prstGeom prst="rect">
            <a:avLst/>
          </a:prstGeom>
        </p:spPr>
      </p:pic>
      <p:pic>
        <p:nvPicPr>
          <p:cNvPr id="13" name="Imagen 12">
            <a:extLst>
              <a:ext uri="{FF2B5EF4-FFF2-40B4-BE49-F238E27FC236}">
                <a16:creationId xmlns:a16="http://schemas.microsoft.com/office/drawing/2014/main" id="{9DACE417-9DFB-B8A6-7564-56645CFAA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11" y="6624019"/>
            <a:ext cx="731520" cy="731520"/>
          </a:xfrm>
          <a:prstGeom prst="rect">
            <a:avLst/>
          </a:prstGeom>
        </p:spPr>
      </p:pic>
      <p:pic>
        <p:nvPicPr>
          <p:cNvPr id="20" name="Imagen 19">
            <a:extLst>
              <a:ext uri="{FF2B5EF4-FFF2-40B4-BE49-F238E27FC236}">
                <a16:creationId xmlns:a16="http://schemas.microsoft.com/office/drawing/2014/main" id="{4FA92E70-C7C0-CB75-4112-35C61C39A5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611" y="5814118"/>
            <a:ext cx="731520" cy="731520"/>
          </a:xfrm>
          <a:prstGeom prst="rect">
            <a:avLst/>
          </a:prstGeom>
        </p:spPr>
      </p:pic>
    </p:spTree>
    <p:extLst>
      <p:ext uri="{BB962C8B-B14F-4D97-AF65-F5344CB8AC3E}">
        <p14:creationId xmlns:p14="http://schemas.microsoft.com/office/powerpoint/2010/main" val="414651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3296-8921-D0D2-3D6E-7D918543D3B8}"/>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96E528B-7EBD-931E-51CD-38153351FAC0}"/>
              </a:ext>
            </a:extLst>
          </p:cNvPr>
          <p:cNvSpPr/>
          <p:nvPr/>
        </p:nvSpPr>
        <p:spPr>
          <a:xfrm rot="5400000">
            <a:off x="3256262" y="-1535909"/>
            <a:ext cx="365126" cy="6420452"/>
          </a:xfrm>
          <a:prstGeom prst="rect">
            <a:avLst/>
          </a:prstGeom>
          <a:solidFill>
            <a:srgbClr val="C20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6588219E-256E-DC8A-E95B-BE10F97F5F16}"/>
              </a:ext>
            </a:extLst>
          </p:cNvPr>
          <p:cNvSpPr/>
          <p:nvPr/>
        </p:nvSpPr>
        <p:spPr>
          <a:xfrm>
            <a:off x="1" y="-7933"/>
            <a:ext cx="228599" cy="130333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áfico 5" descr="Bombilla y equipo contorno">
            <a:extLst>
              <a:ext uri="{FF2B5EF4-FFF2-40B4-BE49-F238E27FC236}">
                <a16:creationId xmlns:a16="http://schemas.microsoft.com/office/drawing/2014/main" id="{5B1D9324-D548-6BA4-08C1-AB0C8EF2DE4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88274" y="363212"/>
            <a:ext cx="715974" cy="715974"/>
          </a:xfrm>
          <a:prstGeom prst="rect">
            <a:avLst/>
          </a:prstGeom>
        </p:spPr>
      </p:pic>
      <p:sp>
        <p:nvSpPr>
          <p:cNvPr id="7" name="CuadroTexto 6">
            <a:extLst>
              <a:ext uri="{FF2B5EF4-FFF2-40B4-BE49-F238E27FC236}">
                <a16:creationId xmlns:a16="http://schemas.microsoft.com/office/drawing/2014/main" id="{13C87615-165C-EBAC-2823-ADA533E5D76D}"/>
              </a:ext>
            </a:extLst>
          </p:cNvPr>
          <p:cNvSpPr txBox="1"/>
          <p:nvPr/>
        </p:nvSpPr>
        <p:spPr>
          <a:xfrm>
            <a:off x="451915" y="465616"/>
            <a:ext cx="5257024" cy="461665"/>
          </a:xfrm>
          <a:prstGeom prst="rect">
            <a:avLst/>
          </a:prstGeom>
          <a:noFill/>
        </p:spPr>
        <p:txBody>
          <a:bodyPr wrap="square">
            <a:spAutoFit/>
          </a:bodyPr>
          <a:lstStyle/>
          <a:p>
            <a:pPr algn="ctr"/>
            <a:r>
              <a:rPr lang="es-ES" sz="1200" b="1" i="1" dirty="0"/>
              <a:t>Aumento de las relaciones comerciales con Canadá</a:t>
            </a:r>
          </a:p>
          <a:p>
            <a:pPr algn="ctr"/>
            <a:r>
              <a:rPr lang="es-ES" sz="1200" b="1" i="1" dirty="0"/>
              <a:t> tras el acuerdo CETA</a:t>
            </a:r>
            <a:endParaRPr lang="es-ES" sz="1200" i="1" dirty="0"/>
          </a:p>
        </p:txBody>
      </p:sp>
      <p:grpSp>
        <p:nvGrpSpPr>
          <p:cNvPr id="15" name="Grupo 14">
            <a:extLst>
              <a:ext uri="{FF2B5EF4-FFF2-40B4-BE49-F238E27FC236}">
                <a16:creationId xmlns:a16="http://schemas.microsoft.com/office/drawing/2014/main" id="{381D4E2E-752A-816A-6787-DF68C267A041}"/>
              </a:ext>
            </a:extLst>
          </p:cNvPr>
          <p:cNvGrpSpPr/>
          <p:nvPr/>
        </p:nvGrpSpPr>
        <p:grpSpPr>
          <a:xfrm>
            <a:off x="0" y="9797786"/>
            <a:ext cx="6858000" cy="121661"/>
            <a:chOff x="2034674" y="9783794"/>
            <a:chExt cx="4831166" cy="122206"/>
          </a:xfrm>
        </p:grpSpPr>
        <p:sp>
          <p:nvSpPr>
            <p:cNvPr id="16" name="Rectángulo 15">
              <a:extLst>
                <a:ext uri="{FF2B5EF4-FFF2-40B4-BE49-F238E27FC236}">
                  <a16:creationId xmlns:a16="http://schemas.microsoft.com/office/drawing/2014/main" id="{043F40B4-E021-266E-BA7A-DD656B0A636D}"/>
                </a:ext>
              </a:extLst>
            </p:cNvPr>
            <p:cNvSpPr/>
            <p:nvPr/>
          </p:nvSpPr>
          <p:spPr>
            <a:xfrm>
              <a:off x="2034674" y="9783794"/>
              <a:ext cx="946473" cy="12220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DE8CFFAC-BDD9-B88F-6456-000994CAC46B}"/>
                </a:ext>
              </a:extLst>
            </p:cNvPr>
            <p:cNvSpPr/>
            <p:nvPr/>
          </p:nvSpPr>
          <p:spPr>
            <a:xfrm>
              <a:off x="2983479" y="9783794"/>
              <a:ext cx="1603502" cy="12220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Rectángulo 17">
              <a:extLst>
                <a:ext uri="{FF2B5EF4-FFF2-40B4-BE49-F238E27FC236}">
                  <a16:creationId xmlns:a16="http://schemas.microsoft.com/office/drawing/2014/main" id="{A400002D-61DF-0780-C2C1-DB83CD151408}"/>
                </a:ext>
              </a:extLst>
            </p:cNvPr>
            <p:cNvSpPr/>
            <p:nvPr/>
          </p:nvSpPr>
          <p:spPr>
            <a:xfrm>
              <a:off x="4579840" y="9783794"/>
              <a:ext cx="2286000" cy="122206"/>
            </a:xfrm>
            <a:prstGeom prst="rect">
              <a:avLst/>
            </a:prstGeom>
            <a:solidFill>
              <a:srgbClr val="C20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9" name="Imagen 18" descr="Imagen que contiene camioneta, computadora, manejar, alimentos&#10;&#10;Descripción generada automáticamente">
            <a:extLst>
              <a:ext uri="{FF2B5EF4-FFF2-40B4-BE49-F238E27FC236}">
                <a16:creationId xmlns:a16="http://schemas.microsoft.com/office/drawing/2014/main" id="{2A0A12DF-196E-5345-38C3-F475B7C7D2D9}"/>
              </a:ext>
            </a:extLst>
          </p:cNvPr>
          <p:cNvPicPr>
            <a:picLocks noChangeAspect="1"/>
          </p:cNvPicPr>
          <p:nvPr/>
        </p:nvPicPr>
        <p:blipFill>
          <a:blip r:embed="rId3"/>
          <a:stretch>
            <a:fillRect/>
          </a:stretch>
        </p:blipFill>
        <p:spPr>
          <a:xfrm>
            <a:off x="3623084" y="9402332"/>
            <a:ext cx="735533" cy="238691"/>
          </a:xfrm>
          <a:prstGeom prst="rect">
            <a:avLst/>
          </a:prstGeom>
        </p:spPr>
      </p:pic>
      <p:sp>
        <p:nvSpPr>
          <p:cNvPr id="21" name="1 Marcador de número de diapositiva">
            <a:extLst>
              <a:ext uri="{FF2B5EF4-FFF2-40B4-BE49-F238E27FC236}">
                <a16:creationId xmlns:a16="http://schemas.microsoft.com/office/drawing/2014/main" id="{5DEDEE2E-84B6-36BB-B2C4-BA320ED581B2}"/>
              </a:ext>
            </a:extLst>
          </p:cNvPr>
          <p:cNvSpPr txBox="1">
            <a:spLocks/>
          </p:cNvSpPr>
          <p:nvPr/>
        </p:nvSpPr>
        <p:spPr>
          <a:xfrm>
            <a:off x="4695912" y="9325546"/>
            <a:ext cx="2133600" cy="365125"/>
          </a:xfrm>
          <a:prstGeom prst="rect">
            <a:avLst/>
          </a:prstGeom>
        </p:spPr>
        <p:txBody>
          <a:bodyPr vert="horz" lIns="91440" tIns="45720" rIns="91440" bIns="45720" rtlCol="0" anchor="ctr"/>
          <a:lstStyle>
            <a:defPPr>
              <a:defRPr lang="es-E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D19E-2906-684B-BDF5-1BA5E8333F86}" type="slidenum">
              <a:rPr lang="es-ES" b="1" smtClean="0">
                <a:solidFill>
                  <a:srgbClr val="B60000"/>
                </a:solidFill>
                <a:latin typeface="Calibri"/>
                <a:cs typeface="Calibri"/>
              </a:rPr>
              <a:pPr/>
              <a:t>9</a:t>
            </a:fld>
            <a:endParaRPr lang="es-ES" b="1" dirty="0">
              <a:solidFill>
                <a:srgbClr val="B60000"/>
              </a:solidFill>
              <a:latin typeface="Calibri"/>
              <a:cs typeface="Calibri"/>
            </a:endParaRPr>
          </a:p>
        </p:txBody>
      </p:sp>
      <p:sp>
        <p:nvSpPr>
          <p:cNvPr id="24" name="CuadroTexto 23">
            <a:extLst>
              <a:ext uri="{FF2B5EF4-FFF2-40B4-BE49-F238E27FC236}">
                <a16:creationId xmlns:a16="http://schemas.microsoft.com/office/drawing/2014/main" id="{32913105-5B46-6320-E141-C3766468AD89}"/>
              </a:ext>
            </a:extLst>
          </p:cNvPr>
          <p:cNvSpPr txBox="1"/>
          <p:nvPr/>
        </p:nvSpPr>
        <p:spPr>
          <a:xfrm>
            <a:off x="1684409" y="1515781"/>
            <a:ext cx="3394486" cy="307777"/>
          </a:xfrm>
          <a:prstGeom prst="rect">
            <a:avLst/>
          </a:prstGeom>
          <a:noFill/>
        </p:spPr>
        <p:txBody>
          <a:bodyPr wrap="square">
            <a:spAutoFit/>
          </a:bodyPr>
          <a:lstStyle/>
          <a:p>
            <a:pPr algn="ctr"/>
            <a:r>
              <a:rPr lang="es-ES_tradnl" sz="1400" b="1" dirty="0">
                <a:solidFill>
                  <a:schemeClr val="bg1"/>
                </a:solidFill>
                <a:latin typeface="Aptos" panose="020B0004020202020204" pitchFamily="34" charset="0"/>
                <a:cs typeface="Calibri" panose="020F0502020204030204" pitchFamily="34" charset="0"/>
              </a:rPr>
              <a:t>ACUERDO CETA, una década después</a:t>
            </a:r>
          </a:p>
        </p:txBody>
      </p:sp>
      <p:sp>
        <p:nvSpPr>
          <p:cNvPr id="8" name="6 CuadroTexto">
            <a:extLst>
              <a:ext uri="{FF2B5EF4-FFF2-40B4-BE49-F238E27FC236}">
                <a16:creationId xmlns:a16="http://schemas.microsoft.com/office/drawing/2014/main" id="{2BE0440E-E447-6498-C46E-3C939A27159D}"/>
              </a:ext>
            </a:extLst>
          </p:cNvPr>
          <p:cNvSpPr txBox="1"/>
          <p:nvPr/>
        </p:nvSpPr>
        <p:spPr>
          <a:xfrm>
            <a:off x="451915" y="2013644"/>
            <a:ext cx="5982841" cy="1477328"/>
          </a:xfrm>
          <a:prstGeom prst="rect">
            <a:avLst/>
          </a:prstGeom>
          <a:noFill/>
        </p:spPr>
        <p:txBody>
          <a:bodyPr wrap="square" rtlCol="0">
            <a:spAutoFit/>
          </a:bodyPr>
          <a:lstStyle/>
          <a:p>
            <a:pPr algn="just"/>
            <a:r>
              <a:rPr lang="es-ES" altLang="es-ES" sz="1000" dirty="0">
                <a:solidFill>
                  <a:schemeClr val="tx1">
                    <a:lumMod val="75000"/>
                    <a:lumOff val="25000"/>
                  </a:schemeClr>
                </a:solidFill>
              </a:rPr>
              <a:t>El acuerdo comercial entre Canadá y la Unión Europea (CETA) entró en vigor provisionalmente el 21 de septiembre de 2017. Sin embargo, el tratado no ha entrado en vigor de forma definitiva todavía debido a que solo 17 de los 27 Estados de la UE lo han ratificado (entre ellos España). Desde 2017 el 90% del acuerdo está vigente, especialmente en todo lo referente a la reducción o eliminación de aranceles y otras barreras no arancelarias, así como simplificación de los reglamentos técnicos y procedimientos aduaneros.  </a:t>
            </a:r>
          </a:p>
          <a:p>
            <a:pPr algn="just"/>
            <a:endParaRPr lang="es-ES" altLang="es-ES" sz="1000" dirty="0">
              <a:solidFill>
                <a:schemeClr val="tx1">
                  <a:lumMod val="75000"/>
                  <a:lumOff val="25000"/>
                </a:schemeClr>
              </a:solidFill>
            </a:endParaRPr>
          </a:p>
          <a:p>
            <a:pPr algn="just"/>
            <a:r>
              <a:rPr lang="es-ES" sz="1000" dirty="0">
                <a:solidFill>
                  <a:schemeClr val="tx1">
                    <a:lumMod val="75000"/>
                    <a:lumOff val="25000"/>
                  </a:schemeClr>
                </a:solidFill>
                <a:ea typeface="MS Mincho"/>
                <a:cs typeface="Times New Roman"/>
              </a:rPr>
              <a:t>Los ámbitos que aún no han entrado en vigor son todo lo referente a inversiones: protección acceso a mercado, transparencia de procedimientos administrativos, etc.</a:t>
            </a:r>
            <a:endParaRPr lang="es-ES" sz="1000" dirty="0">
              <a:solidFill>
                <a:srgbClr val="404040"/>
              </a:solidFill>
              <a:ea typeface="MS Mincho"/>
              <a:cs typeface="Times New Roman"/>
            </a:endParaRPr>
          </a:p>
        </p:txBody>
      </p:sp>
      <p:sp>
        <p:nvSpPr>
          <p:cNvPr id="2" name="Rectángulo 1">
            <a:extLst>
              <a:ext uri="{FF2B5EF4-FFF2-40B4-BE49-F238E27FC236}">
                <a16:creationId xmlns:a16="http://schemas.microsoft.com/office/drawing/2014/main" id="{C6405BB0-0F21-D7C3-4F10-8415F9CC32CE}"/>
              </a:ext>
            </a:extLst>
          </p:cNvPr>
          <p:cNvSpPr/>
          <p:nvPr/>
        </p:nvSpPr>
        <p:spPr>
          <a:xfrm>
            <a:off x="1233342" y="9509168"/>
            <a:ext cx="2785632" cy="200055"/>
          </a:xfrm>
          <a:prstGeom prst="rect">
            <a:avLst/>
          </a:prstGeom>
        </p:spPr>
        <p:txBody>
          <a:bodyPr wrap="square">
            <a:spAutoFit/>
          </a:bodyPr>
          <a:lstStyle/>
          <a:p>
            <a:pPr marR="629285" algn="ctr">
              <a:spcAft>
                <a:spcPts val="0"/>
              </a:spcAft>
              <a:tabLst>
                <a:tab pos="2700020" algn="ctr"/>
                <a:tab pos="5400040" algn="r"/>
                <a:tab pos="2700020" algn="ctr"/>
                <a:tab pos="6031230" algn="r"/>
              </a:tabLst>
            </a:pPr>
            <a:r>
              <a:rPr lang="es-ES_tradnl" sz="7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Mayo 2026/ Copyright 2026 / Cámara Valencia</a:t>
            </a:r>
            <a:endParaRPr lang="es-ES" sz="7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 name="Rectangle 1">
            <a:extLst>
              <a:ext uri="{FF2B5EF4-FFF2-40B4-BE49-F238E27FC236}">
                <a16:creationId xmlns:a16="http://schemas.microsoft.com/office/drawing/2014/main" id="{36708B10-289E-AA96-FF27-05E469D65023}"/>
              </a:ext>
            </a:extLst>
          </p:cNvPr>
          <p:cNvSpPr>
            <a:spLocks noChangeArrowheads="1"/>
          </p:cNvSpPr>
          <p:nvPr/>
        </p:nvSpPr>
        <p:spPr bwMode="auto">
          <a:xfrm>
            <a:off x="341150" y="6658957"/>
            <a:ext cx="6081004"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000" dirty="0">
                <a:solidFill>
                  <a:schemeClr val="tx1">
                    <a:lumMod val="75000"/>
                    <a:lumOff val="25000"/>
                  </a:schemeClr>
                </a:solidFill>
              </a:rPr>
              <a:t>El acuerdo comercial entre la UE y Canadá se ha traducido en la última década en un sustancial aumento de las relaciones comerciales entre las empresas valencianas y las canadienses: las exportaciones a Canadá se han duplicado y las importaciones, aunque con un comportamiento mas variable, muestran una tendencia alcista. </a:t>
            </a:r>
            <a:r>
              <a:rPr lang="es-ES" altLang="es-ES" sz="1000" b="1" dirty="0">
                <a:solidFill>
                  <a:schemeClr val="tx1">
                    <a:lumMod val="75000"/>
                    <a:lumOff val="25000"/>
                  </a:schemeClr>
                </a:solidFill>
              </a:rPr>
              <a:t>Los productos exportados a Canadá con un mayor crecimiento en estos años (2017-2025) son:</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Coque de petróleo</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Turbinas</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Productos cerámicos y esmaltes</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Envases de plástico</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Medicamentos</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Alimentos: Carne, cacao y sus preparaciones, productos lácteos, aceite de oliva, café, </a:t>
            </a:r>
            <a:r>
              <a:rPr lang="es-ES" altLang="es-ES" sz="1000" dirty="0" err="1">
                <a:solidFill>
                  <a:schemeClr val="tx1">
                    <a:lumMod val="75000"/>
                    <a:lumOff val="25000"/>
                  </a:schemeClr>
                </a:solidFill>
              </a:rPr>
              <a:t>peparaciones</a:t>
            </a:r>
            <a:r>
              <a:rPr lang="es-ES" altLang="es-ES" sz="1000" dirty="0">
                <a:solidFill>
                  <a:schemeClr val="tx1">
                    <a:lumMod val="75000"/>
                    <a:lumOff val="25000"/>
                  </a:schemeClr>
                </a:solidFill>
              </a:rPr>
              <a:t> alimenticias</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Cosmética y perfumes</a:t>
            </a:r>
          </a:p>
          <a:p>
            <a:pPr marL="628650" lvl="1" indent="-171450" defTabSz="914400" eaLnBrk="0" fontAlgn="base" hangingPunct="0">
              <a:spcBef>
                <a:spcPct val="0"/>
              </a:spcBef>
              <a:spcAft>
                <a:spcPts val="600"/>
              </a:spcAft>
              <a:buFont typeface="Arial" panose="020B0604020202020204" pitchFamily="34" charset="0"/>
              <a:buChar char="•"/>
            </a:pPr>
            <a:r>
              <a:rPr lang="es-ES" altLang="es-ES" sz="1000" dirty="0">
                <a:solidFill>
                  <a:schemeClr val="tx1">
                    <a:lumMod val="75000"/>
                    <a:lumOff val="25000"/>
                  </a:schemeClr>
                </a:solidFill>
              </a:rPr>
              <a:t>Abonos químicos</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000" dirty="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000" dirty="0">
                <a:solidFill>
                  <a:schemeClr val="tx1">
                    <a:lumMod val="75000"/>
                    <a:lumOff val="25000"/>
                  </a:schemeClr>
                </a:solidFill>
              </a:rPr>
              <a:t> </a:t>
            </a:r>
          </a:p>
        </p:txBody>
      </p:sp>
      <p:graphicFrame>
        <p:nvGraphicFramePr>
          <p:cNvPr id="11" name="Gráfico 9">
            <a:extLst>
              <a:ext uri="{FF2B5EF4-FFF2-40B4-BE49-F238E27FC236}">
                <a16:creationId xmlns:a16="http://schemas.microsoft.com/office/drawing/2014/main" id="{90F2037D-380F-42FC-AB8C-2ED8577FC7E4}"/>
              </a:ext>
            </a:extLst>
          </p:cNvPr>
          <p:cNvGraphicFramePr/>
          <p:nvPr>
            <p:extLst>
              <p:ext uri="{D42A27DB-BD31-4B8C-83A1-F6EECF244321}">
                <p14:modId xmlns:p14="http://schemas.microsoft.com/office/powerpoint/2010/main" val="993647119"/>
              </p:ext>
            </p:extLst>
          </p:nvPr>
        </p:nvGraphicFramePr>
        <p:xfrm>
          <a:off x="903642" y="4046866"/>
          <a:ext cx="4582758" cy="2385439"/>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0F1FDB22-082D-8E98-F2D2-EE02533F26EA}"/>
              </a:ext>
            </a:extLst>
          </p:cNvPr>
          <p:cNvSpPr txBox="1"/>
          <p:nvPr/>
        </p:nvSpPr>
        <p:spPr>
          <a:xfrm>
            <a:off x="444760" y="3660707"/>
            <a:ext cx="6081003" cy="307777"/>
          </a:xfrm>
          <a:prstGeom prst="rect">
            <a:avLst/>
          </a:prstGeom>
          <a:noFill/>
        </p:spPr>
        <p:txBody>
          <a:bodyPr wrap="square" rtlCol="0">
            <a:spAutoFit/>
          </a:bodyPr>
          <a:lstStyle/>
          <a:p>
            <a:pPr marL="171450" indent="-171450" algn="just">
              <a:spcAft>
                <a:spcPts val="600"/>
              </a:spcAft>
              <a:buClr>
                <a:srgbClr val="C2002F"/>
              </a:buClr>
              <a:buFont typeface="Wingdings" panose="05000000000000000000" pitchFamily="2" charset="2"/>
              <a:buChar char="Ø"/>
            </a:pPr>
            <a:r>
              <a:rPr lang="es-ES" sz="1400" b="1" dirty="0">
                <a:solidFill>
                  <a:schemeClr val="tx1">
                    <a:lumMod val="75000"/>
                    <a:lumOff val="25000"/>
                  </a:schemeClr>
                </a:solidFill>
              </a:rPr>
              <a:t> Evolución de las relaciones comerciales tras la firma del CETA</a:t>
            </a:r>
          </a:p>
        </p:txBody>
      </p:sp>
    </p:spTree>
    <p:extLst>
      <p:ext uri="{BB962C8B-B14F-4D97-AF65-F5344CB8AC3E}">
        <p14:creationId xmlns:p14="http://schemas.microsoft.com/office/powerpoint/2010/main" val="386187724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6A5E809CE759A409F77B06359122895" ma:contentTypeVersion="12" ma:contentTypeDescription="Crear nuevo documento." ma:contentTypeScope="" ma:versionID="b4e7b5de4aa9eca8888ba07349a9b9a8">
  <xsd:schema xmlns:xsd="http://www.w3.org/2001/XMLSchema" xmlns:xs="http://www.w3.org/2001/XMLSchema" xmlns:p="http://schemas.microsoft.com/office/2006/metadata/properties" xmlns:ns2="ff7eb14a-0fa1-49f4-8e3b-d612f5a0e73b" xmlns:ns3="5b75b783-776d-422a-8f2c-55fefc06511d" targetNamespace="http://schemas.microsoft.com/office/2006/metadata/properties" ma:root="true" ma:fieldsID="5d668b0e3e421650fc250e8952a982c0" ns2:_="" ns3:_="">
    <xsd:import namespace="ff7eb14a-0fa1-49f4-8e3b-d612f5a0e73b"/>
    <xsd:import namespace="5b75b783-776d-422a-8f2c-55fefc0651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eb14a-0fa1-49f4-8e3b-d612f5a0e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b202ea04-87be-4d69-87d9-523da7ac833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5b783-776d-422a-8f2c-55fefc06511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69e7fc-1eed-4856-bc12-08fe75ab7540}" ma:internalName="TaxCatchAll" ma:showField="CatchAllData" ma:web="5b75b783-776d-422a-8f2c-55fefc0651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75b783-776d-422a-8f2c-55fefc06511d" xsi:nil="true"/>
    <lcf76f155ced4ddcb4097134ff3c332f xmlns="ff7eb14a-0fa1-49f4-8e3b-d612f5a0e7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3F6FE2-B4CF-485F-833C-A3FBEE36C38B}">
  <ds:schemaRefs>
    <ds:schemaRef ds:uri="http://schemas.microsoft.com/sharepoint/v3/contenttype/forms"/>
  </ds:schemaRefs>
</ds:datastoreItem>
</file>

<file path=customXml/itemProps2.xml><?xml version="1.0" encoding="utf-8"?>
<ds:datastoreItem xmlns:ds="http://schemas.openxmlformats.org/officeDocument/2006/customXml" ds:itemID="{899BC19D-2350-4847-936C-49D4A0365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eb14a-0fa1-49f4-8e3b-d612f5a0e73b"/>
    <ds:schemaRef ds:uri="5b75b783-776d-422a-8f2c-55fefc065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04A48B-7B19-41E3-A773-1BED89FD3A97}">
  <ds:schemaRefs>
    <ds:schemaRef ds:uri="http://purl.org/dc/terms/"/>
    <ds:schemaRef ds:uri="http://www.w3.org/XML/1998/namespace"/>
    <ds:schemaRef ds:uri="http://schemas.microsoft.com/office/2006/metadata/properties"/>
    <ds:schemaRef ds:uri="http://schemas.microsoft.com/office/infopath/2007/PartnerControls"/>
    <ds:schemaRef ds:uri="ff7eb14a-0fa1-49f4-8e3b-d612f5a0e73b"/>
    <ds:schemaRef ds:uri="http://schemas.microsoft.com/office/2006/documentManagement/types"/>
    <ds:schemaRef ds:uri="http://purl.org/dc/dcmitype/"/>
    <ds:schemaRef ds:uri="5b75b783-776d-422a-8f2c-55fefc06511d"/>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5053</TotalTime>
  <Words>3006</Words>
  <Application>Microsoft Office PowerPoint</Application>
  <PresentationFormat>A4 (210 x 297 mm)</PresentationFormat>
  <Paragraphs>661</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MS Mincho</vt:lpstr>
      <vt:lpstr>Aptos</vt:lpstr>
      <vt:lpstr>Aptos Display</vt:lpstr>
      <vt:lpstr>Arial</vt:lpstr>
      <vt:lpstr>Calibri</vt:lpstr>
      <vt:lpstr>Cambria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Ángela Pérez Poveda</dc:creator>
  <cp:lastModifiedBy>Begona Clerigues</cp:lastModifiedBy>
  <cp:revision>91</cp:revision>
  <dcterms:created xsi:type="dcterms:W3CDTF">2025-06-23T15:07:08Z</dcterms:created>
  <dcterms:modified xsi:type="dcterms:W3CDTF">2026-06-05T07:09:55Z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0x01010066A5E809CE759A409F77B06359122895</vt:lpwstr>
  </property>
  <property fmtid="{D5CDD505-2E9C-101B-9397-08002B2CF9AE}" pid="3" name="MediaServiceImageTags">
    <vt:lpwstr/>
  </property>
</Properties>
</file>