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sldIdLst>
    <p:sldId id="259" r:id="rId5"/>
    <p:sldId id="262" r:id="rId6"/>
    <p:sldId id="261" r:id="rId7"/>
    <p:sldId id="264" r:id="rId8"/>
    <p:sldId id="263" r:id="rId9"/>
    <p:sldId id="265" r:id="rId10"/>
    <p:sldId id="266" r:id="rId11"/>
    <p:sldId id="267" r:id="rId1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FCFC"/>
    <a:srgbClr val="C2002F"/>
    <a:srgbClr val="FAFAFA"/>
    <a:srgbClr val="FBFBFB"/>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96247" autoAdjust="0"/>
  </p:normalViewPr>
  <p:slideViewPr>
    <p:cSldViewPr snapToGrid="0">
      <p:cViewPr varScale="1">
        <p:scale>
          <a:sx n="72" d="100"/>
          <a:sy n="72" d="100"/>
        </p:scale>
        <p:origin x="34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z Martinez" userId="984de03f-9632-4fdb-a280-71abe3c8e9f9" providerId="ADAL" clId="{75EF0B43-E7FE-42F9-BBB6-397B45B7D155}"/>
    <pc:docChg chg="modSld">
      <pc:chgData name="Luz Martinez" userId="984de03f-9632-4fdb-a280-71abe3c8e9f9" providerId="ADAL" clId="{75EF0B43-E7FE-42F9-BBB6-397B45B7D155}" dt="2026-06-17T15:38:55.968" v="21" actId="114"/>
      <pc:docMkLst>
        <pc:docMk/>
      </pc:docMkLst>
      <pc:sldChg chg="modSp mod">
        <pc:chgData name="Luz Martinez" userId="984de03f-9632-4fdb-a280-71abe3c8e9f9" providerId="ADAL" clId="{75EF0B43-E7FE-42F9-BBB6-397B45B7D155}" dt="2026-06-17T15:37:35.471" v="10" actId="20577"/>
        <pc:sldMkLst>
          <pc:docMk/>
          <pc:sldMk cId="611368122" sldId="261"/>
        </pc:sldMkLst>
        <pc:spChg chg="mod">
          <ac:chgData name="Luz Martinez" userId="984de03f-9632-4fdb-a280-71abe3c8e9f9" providerId="ADAL" clId="{75EF0B43-E7FE-42F9-BBB6-397B45B7D155}" dt="2026-06-17T15:37:35.471" v="10" actId="20577"/>
          <ac:spMkLst>
            <pc:docMk/>
            <pc:sldMk cId="611368122" sldId="261"/>
            <ac:spMk id="18" creationId="{F9393468-657C-625F-28C5-52514417A57D}"/>
          </ac:spMkLst>
        </pc:spChg>
      </pc:sldChg>
      <pc:sldChg chg="modSp mod">
        <pc:chgData name="Luz Martinez" userId="984de03f-9632-4fdb-a280-71abe3c8e9f9" providerId="ADAL" clId="{75EF0B43-E7FE-42F9-BBB6-397B45B7D155}" dt="2026-06-17T15:38:55.968" v="21" actId="114"/>
        <pc:sldMkLst>
          <pc:docMk/>
          <pc:sldMk cId="4047212790" sldId="267"/>
        </pc:sldMkLst>
        <pc:spChg chg="mod">
          <ac:chgData name="Luz Martinez" userId="984de03f-9632-4fdb-a280-71abe3c8e9f9" providerId="ADAL" clId="{75EF0B43-E7FE-42F9-BBB6-397B45B7D155}" dt="2026-06-17T15:38:55.968" v="21" actId="114"/>
          <ac:spMkLst>
            <pc:docMk/>
            <pc:sldMk cId="4047212790" sldId="267"/>
            <ac:spMk id="12" creationId="{12FF2A35-92AF-40C4-D3BF-B3792C320A4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8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ES" sz="800" b="1" i="0" noProof="0">
                <a:solidFill>
                  <a:schemeClr val="tx1">
                    <a:lumMod val="65000"/>
                    <a:lumOff val="35000"/>
                  </a:schemeClr>
                </a:solidFill>
                <a:latin typeface="Calibri" panose="020F0502020204030204" pitchFamily="34" charset="0"/>
                <a:cs typeface="Calibri" panose="020F0502020204030204" pitchFamily="34" charset="0"/>
              </a:rPr>
              <a:t>Estructura</a:t>
            </a:r>
            <a:r>
              <a:rPr lang="en-US" sz="800" b="1" i="0">
                <a:solidFill>
                  <a:schemeClr val="tx1">
                    <a:lumMod val="65000"/>
                    <a:lumOff val="35000"/>
                  </a:schemeClr>
                </a:solidFill>
                <a:latin typeface="Calibri" panose="020F0502020204030204" pitchFamily="34" charset="0"/>
                <a:cs typeface="Calibri" panose="020F0502020204030204" pitchFamily="34" charset="0"/>
              </a:rPr>
              <a:t> sectorial del PIB</a:t>
            </a:r>
          </a:p>
        </c:rich>
      </c:tx>
      <c:layout>
        <c:manualLayout>
          <c:xMode val="edge"/>
          <c:yMode val="edge"/>
          <c:x val="0.5447101411816061"/>
          <c:y val="6.5897979555739478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ES"/>
        </a:p>
      </c:txPr>
    </c:title>
    <c:autoTitleDeleted val="0"/>
    <c:plotArea>
      <c:layout>
        <c:manualLayout>
          <c:layoutTarget val="inner"/>
          <c:xMode val="edge"/>
          <c:yMode val="edge"/>
          <c:x val="0.1252548793236149"/>
          <c:y val="0.11027554818305466"/>
          <c:w val="0.3226205040723254"/>
          <c:h val="0.77806800266310416"/>
        </c:manualLayout>
      </c:layout>
      <c:pieChart>
        <c:varyColors val="1"/>
        <c:dLbls>
          <c:showLegendKey val="0"/>
          <c:showVal val="0"/>
          <c:showCatName val="1"/>
          <c:showSerName val="0"/>
          <c:showPercent val="1"/>
          <c:showBubbleSize val="0"/>
          <c:showLeaderLines val="0"/>
        </c:dLbls>
        <c:firstSliceAng val="0"/>
      </c:pieChart>
      <c:spPr>
        <a:noFill/>
        <a:ln>
          <a:noFill/>
        </a:ln>
        <a:effectLst/>
      </c:spPr>
    </c:plotArea>
    <c:legend>
      <c:legendPos val="r"/>
      <c:layout>
        <c:manualLayout>
          <c:xMode val="edge"/>
          <c:yMode val="edge"/>
          <c:x val="0.59412298537638852"/>
          <c:y val="0.52284287251643446"/>
          <c:w val="0.23048059582039354"/>
          <c:h val="0.4762386412447701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j-lt"/>
              <a:ea typeface="+mn-ea"/>
              <a:cs typeface="+mn-cs"/>
            </a:defRPr>
          </a:pPr>
          <a:endParaRPr lang="es-ES"/>
        </a:p>
      </c:txPr>
    </c:legend>
    <c:plotVisOnly val="1"/>
    <c:dispBlanksAs val="gap"/>
    <c:showDLblsOverMax val="0"/>
  </c:chart>
  <c:spPr>
    <a:noFill/>
    <a:ln w="12700" cap="flat" cmpd="sng" algn="ctr">
      <a:noFill/>
      <a:prstDash val="solid"/>
      <a:miter lim="800000"/>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r>
              <a:rPr lang="es-ES" sz="1000" b="1" i="0" noProof="0" dirty="0">
                <a:latin typeface="Calibri" panose="020F0502020204030204" pitchFamily="34" charset="0"/>
                <a:cs typeface="Calibri" panose="020F0502020204030204" pitchFamily="34" charset="0"/>
              </a:rPr>
              <a:t>Estructura</a:t>
            </a:r>
            <a:r>
              <a:rPr lang="en-US" sz="1000" b="1" i="0" dirty="0">
                <a:latin typeface="Calibri" panose="020F0502020204030204" pitchFamily="34" charset="0"/>
                <a:cs typeface="Calibri" panose="020F0502020204030204" pitchFamily="34" charset="0"/>
              </a:rPr>
              <a:t> sectorial del PIB 2024</a:t>
            </a:r>
          </a:p>
        </c:rich>
      </c:tx>
      <c:layout>
        <c:manualLayout>
          <c:xMode val="edge"/>
          <c:yMode val="edge"/>
          <c:x val="0.17264613013934754"/>
          <c:y val="3.9505753070828355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ES"/>
        </a:p>
      </c:txPr>
    </c:title>
    <c:autoTitleDeleted val="0"/>
    <c:plotArea>
      <c:layout>
        <c:manualLayout>
          <c:layoutTarget val="inner"/>
          <c:xMode val="edge"/>
          <c:yMode val="edge"/>
          <c:x val="0.12349750290672415"/>
          <c:y val="0.27520457533169795"/>
          <c:w val="0.52673577256632631"/>
          <c:h val="0.69010548075864586"/>
        </c:manualLayout>
      </c:layout>
      <c:pieChart>
        <c:varyColors val="1"/>
        <c:ser>
          <c:idx val="0"/>
          <c:order val="0"/>
          <c:tx>
            <c:strRef>
              <c:f>Hoja1!$B$1</c:f>
              <c:strCache>
                <c:ptCount val="1"/>
                <c:pt idx="0">
                  <c:v>PIB</c:v>
                </c:pt>
              </c:strCache>
            </c:strRef>
          </c:tx>
          <c:dPt>
            <c:idx val="0"/>
            <c:bubble3D val="0"/>
            <c:spPr>
              <a:gradFill rotWithShape="1">
                <a:gsLst>
                  <a:gs pos="0">
                    <a:schemeClr val="dk1">
                      <a:tint val="88500"/>
                      <a:satMod val="103000"/>
                      <a:lumMod val="102000"/>
                      <a:tint val="94000"/>
                    </a:schemeClr>
                  </a:gs>
                  <a:gs pos="50000">
                    <a:schemeClr val="dk1">
                      <a:tint val="88500"/>
                      <a:satMod val="110000"/>
                      <a:lumMod val="100000"/>
                      <a:shade val="100000"/>
                    </a:schemeClr>
                  </a:gs>
                  <a:gs pos="100000">
                    <a:schemeClr val="dk1">
                      <a:tint val="88500"/>
                      <a:lumMod val="99000"/>
                      <a:satMod val="120000"/>
                      <a:shade val="78000"/>
                    </a:schemeClr>
                  </a:gs>
                </a:gsLst>
                <a:lin ang="5400000" scaled="0"/>
              </a:gradFill>
              <a:ln>
                <a:noFill/>
              </a:ln>
              <a:effectLst/>
            </c:spPr>
            <c:extLst>
              <c:ext xmlns:c16="http://schemas.microsoft.com/office/drawing/2014/chart" uri="{C3380CC4-5D6E-409C-BE32-E72D297353CC}">
                <c16:uniqueId val="{00000001-E427-428C-B071-B5B49213D5B6}"/>
              </c:ext>
            </c:extLst>
          </c:dPt>
          <c:dPt>
            <c:idx val="1"/>
            <c:bubble3D val="0"/>
            <c:spPr>
              <a:gradFill rotWithShape="1">
                <a:gsLst>
                  <a:gs pos="0">
                    <a:schemeClr val="dk1">
                      <a:tint val="55000"/>
                      <a:satMod val="103000"/>
                      <a:lumMod val="102000"/>
                      <a:tint val="94000"/>
                    </a:schemeClr>
                  </a:gs>
                  <a:gs pos="50000">
                    <a:schemeClr val="dk1">
                      <a:tint val="55000"/>
                      <a:satMod val="110000"/>
                      <a:lumMod val="100000"/>
                      <a:shade val="100000"/>
                    </a:schemeClr>
                  </a:gs>
                  <a:gs pos="100000">
                    <a:schemeClr val="dk1">
                      <a:tint val="55000"/>
                      <a:lumMod val="99000"/>
                      <a:satMod val="120000"/>
                      <a:shade val="78000"/>
                    </a:schemeClr>
                  </a:gs>
                </a:gsLst>
                <a:lin ang="5400000" scaled="0"/>
              </a:gradFill>
              <a:ln>
                <a:noFill/>
              </a:ln>
              <a:effectLst/>
            </c:spPr>
            <c:extLst>
              <c:ext xmlns:c16="http://schemas.microsoft.com/office/drawing/2014/chart" uri="{C3380CC4-5D6E-409C-BE32-E72D297353CC}">
                <c16:uniqueId val="{00000003-E427-428C-B071-B5B49213D5B6}"/>
              </c:ext>
            </c:extLst>
          </c:dPt>
          <c:dPt>
            <c:idx val="2"/>
            <c:bubble3D val="0"/>
            <c:spPr>
              <a:solidFill>
                <a:srgbClr val="AF233B"/>
              </a:solidFill>
              <a:ln>
                <a:noFill/>
              </a:ln>
              <a:effectLst/>
            </c:spPr>
            <c:extLst>
              <c:ext xmlns:c16="http://schemas.microsoft.com/office/drawing/2014/chart" uri="{C3380CC4-5D6E-409C-BE32-E72D297353CC}">
                <c16:uniqueId val="{00000005-E427-428C-B071-B5B49213D5B6}"/>
              </c:ext>
            </c:extLst>
          </c:dPt>
          <c:dLbls>
            <c:dLbl>
              <c:idx val="0"/>
              <c:layout>
                <c:manualLayout>
                  <c:x val="9.0814124913129578E-3"/>
                  <c:y val="2.200605546301243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427-428C-B071-B5B49213D5B6}"/>
                </c:ext>
              </c:extLst>
            </c:dLbl>
            <c:dLbl>
              <c:idx val="2"/>
              <c:layout>
                <c:manualLayout>
                  <c:x val="0.15455600673381445"/>
                  <c:y val="-5.3122534286734573E-2"/>
                </c:manualLayout>
              </c:layout>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j-lt"/>
                      <a:ea typeface="+mn-ea"/>
                      <a:cs typeface="+mn-cs"/>
                    </a:defRPr>
                  </a:pPr>
                  <a:endParaRPr lang="es-E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427-428C-B071-B5B49213D5B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s-ES"/>
              </a:p>
            </c:txPr>
            <c:showLegendKey val="0"/>
            <c:showVal val="0"/>
            <c:showCatName val="0"/>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Hoja1!$A$2:$A$4</c:f>
              <c:strCache>
                <c:ptCount val="3"/>
                <c:pt idx="0">
                  <c:v>Agricultura</c:v>
                </c:pt>
                <c:pt idx="1">
                  <c:v>Industria</c:v>
                </c:pt>
                <c:pt idx="2">
                  <c:v>Servicios</c:v>
                </c:pt>
              </c:strCache>
            </c:strRef>
          </c:cat>
          <c:val>
            <c:numRef>
              <c:f>Hoja1!$B$2:$B$4</c:f>
              <c:numCache>
                <c:formatCode>General</c:formatCode>
                <c:ptCount val="3"/>
                <c:pt idx="0">
                  <c:v>9</c:v>
                </c:pt>
                <c:pt idx="1">
                  <c:v>22</c:v>
                </c:pt>
                <c:pt idx="2">
                  <c:v>69</c:v>
                </c:pt>
              </c:numCache>
            </c:numRef>
          </c:val>
          <c:extLst>
            <c:ext xmlns:c16="http://schemas.microsoft.com/office/drawing/2014/chart" uri="{C3380CC4-5D6E-409C-BE32-E72D297353CC}">
              <c16:uniqueId val="{00000006-E427-428C-B071-B5B49213D5B6}"/>
            </c:ext>
          </c:extLst>
        </c:ser>
        <c:dLbls>
          <c:showLegendKey val="0"/>
          <c:showVal val="0"/>
          <c:showCatName val="1"/>
          <c:showSerName val="0"/>
          <c:showPercent val="1"/>
          <c:showBubbleSize val="0"/>
          <c:showLeaderLines val="1"/>
        </c:dLbls>
        <c:firstSliceAng val="0"/>
      </c:pieChart>
      <c:spPr>
        <a:noFill/>
        <a:ln>
          <a:noFill/>
        </a:ln>
        <a:effectLst/>
      </c:spPr>
    </c:plotArea>
    <c:legend>
      <c:legendPos val="r"/>
      <c:layout>
        <c:manualLayout>
          <c:xMode val="edge"/>
          <c:yMode val="edge"/>
          <c:x val="0.70810071107741435"/>
          <c:y val="0.2567948827020014"/>
          <c:w val="0.23048059582039354"/>
          <c:h val="0.4762386412447701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j-lt"/>
              <a:ea typeface="+mn-ea"/>
              <a:cs typeface="+mn-cs"/>
            </a:defRPr>
          </a:pPr>
          <a:endParaRPr lang="es-ES"/>
        </a:p>
      </c:txPr>
    </c:legend>
    <c:plotVisOnly val="1"/>
    <c:dispBlanksAs val="gap"/>
    <c:showDLblsOverMax val="0"/>
  </c:chart>
  <c:spPr>
    <a:noFill/>
    <a:ln w="12700" cap="flat" cmpd="sng" algn="ctr">
      <a:noFill/>
      <a:prstDash val="solid"/>
      <a:miter lim="800000"/>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900">
                <a:solidFill>
                  <a:schemeClr val="tx1">
                    <a:lumMod val="65000"/>
                    <a:lumOff val="35000"/>
                  </a:schemeClr>
                </a:solidFill>
                <a:latin typeface="+mj-lt"/>
              </a:defRPr>
            </a:pPr>
            <a:r>
              <a:rPr lang="en-US" sz="900">
                <a:solidFill>
                  <a:schemeClr val="tx1">
                    <a:lumMod val="65000"/>
                    <a:lumOff val="35000"/>
                  </a:schemeClr>
                </a:solidFill>
                <a:latin typeface="+mj-lt"/>
              </a:rPr>
              <a:t>Evolución del PIB </a:t>
            </a:r>
          </a:p>
          <a:p>
            <a:pPr>
              <a:defRPr sz="900">
                <a:solidFill>
                  <a:schemeClr val="tx1">
                    <a:lumMod val="65000"/>
                    <a:lumOff val="35000"/>
                  </a:schemeClr>
                </a:solidFill>
                <a:latin typeface="+mj-lt"/>
              </a:defRPr>
            </a:pPr>
            <a:r>
              <a:rPr lang="en-US" sz="900" b="0">
                <a:solidFill>
                  <a:schemeClr val="tx1">
                    <a:lumMod val="65000"/>
                    <a:lumOff val="35000"/>
                  </a:schemeClr>
                </a:solidFill>
                <a:latin typeface="+mj-lt"/>
              </a:rPr>
              <a:t>(% var. anual)</a:t>
            </a:r>
          </a:p>
        </c:rich>
      </c:tx>
      <c:layout>
        <c:manualLayout>
          <c:xMode val="edge"/>
          <c:yMode val="edge"/>
          <c:x val="0.31629099323086285"/>
          <c:y val="5.2684822089459897E-2"/>
        </c:manualLayout>
      </c:layout>
      <c:overlay val="0"/>
    </c:title>
    <c:autoTitleDeleted val="0"/>
    <c:plotArea>
      <c:layout>
        <c:manualLayout>
          <c:layoutTarget val="inner"/>
          <c:xMode val="edge"/>
          <c:yMode val="edge"/>
          <c:x val="9.1530592306433151E-2"/>
          <c:y val="0.23215338691105156"/>
          <c:w val="0.84761176637152724"/>
          <c:h val="0.61337992986814571"/>
        </c:manualLayout>
      </c:layout>
      <c:lineChart>
        <c:grouping val="standard"/>
        <c:varyColors val="0"/>
        <c:ser>
          <c:idx val="0"/>
          <c:order val="0"/>
          <c:tx>
            <c:strRef>
              <c:f>Hoja1!$B$1</c:f>
              <c:strCache>
                <c:ptCount val="1"/>
                <c:pt idx="0">
                  <c:v>PIB</c:v>
                </c:pt>
              </c:strCache>
            </c:strRef>
          </c:tx>
          <c:spPr>
            <a:ln>
              <a:solidFill>
                <a:srgbClr val="AF233B"/>
              </a:solidFill>
            </a:ln>
          </c:spPr>
          <c:marker>
            <c:symbol val="none"/>
          </c:marker>
          <c:cat>
            <c:numRef>
              <c:f>Hoja1!$A$2:$A$11</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Hoja1!$B$2:$B$11</c:f>
              <c:numCache>
                <c:formatCode>General</c:formatCode>
                <c:ptCount val="10"/>
                <c:pt idx="0">
                  <c:v>3.1</c:v>
                </c:pt>
                <c:pt idx="1">
                  <c:v>2.9</c:v>
                </c:pt>
                <c:pt idx="2">
                  <c:v>-7.2</c:v>
                </c:pt>
                <c:pt idx="3">
                  <c:v>8.1999999999999993</c:v>
                </c:pt>
                <c:pt idx="4">
                  <c:v>1.8</c:v>
                </c:pt>
                <c:pt idx="5">
                  <c:v>3.7</c:v>
                </c:pt>
                <c:pt idx="6">
                  <c:v>3.8</c:v>
                </c:pt>
                <c:pt idx="7">
                  <c:v>4.9000000000000004</c:v>
                </c:pt>
                <c:pt idx="8">
                  <c:v>4.9000000000000004</c:v>
                </c:pt>
                <c:pt idx="9">
                  <c:v>4.5</c:v>
                </c:pt>
              </c:numCache>
            </c:numRef>
          </c:val>
          <c:smooth val="0"/>
          <c:extLst>
            <c:ext xmlns:c16="http://schemas.microsoft.com/office/drawing/2014/chart" uri="{C3380CC4-5D6E-409C-BE32-E72D297353CC}">
              <c16:uniqueId val="{00000000-CFA4-4BE0-B7E9-526D6A264854}"/>
            </c:ext>
          </c:extLst>
        </c:ser>
        <c:dLbls>
          <c:showLegendKey val="0"/>
          <c:showVal val="0"/>
          <c:showCatName val="0"/>
          <c:showSerName val="0"/>
          <c:showPercent val="0"/>
          <c:showBubbleSize val="0"/>
        </c:dLbls>
        <c:smooth val="0"/>
        <c:axId val="49574272"/>
        <c:axId val="49575808"/>
      </c:lineChart>
      <c:catAx>
        <c:axId val="49574272"/>
        <c:scaling>
          <c:orientation val="minMax"/>
        </c:scaling>
        <c:delete val="0"/>
        <c:axPos val="b"/>
        <c:numFmt formatCode="General" sourceLinked="1"/>
        <c:majorTickMark val="none"/>
        <c:minorTickMark val="none"/>
        <c:tickLblPos val="low"/>
        <c:spPr>
          <a:ln>
            <a:solidFill>
              <a:schemeClr val="bg2">
                <a:lumMod val="50000"/>
              </a:schemeClr>
            </a:solidFill>
          </a:ln>
        </c:spPr>
        <c:txPr>
          <a:bodyPr rot="-5400000" vert="horz"/>
          <a:lstStyle/>
          <a:p>
            <a:pPr>
              <a:defRPr sz="700">
                <a:solidFill>
                  <a:schemeClr val="tx1">
                    <a:lumMod val="75000"/>
                    <a:lumOff val="25000"/>
                  </a:schemeClr>
                </a:solidFill>
                <a:latin typeface="+mj-lt"/>
              </a:defRPr>
            </a:pPr>
            <a:endParaRPr lang="es-ES"/>
          </a:p>
        </c:txPr>
        <c:crossAx val="49575808"/>
        <c:crosses val="autoZero"/>
        <c:auto val="1"/>
        <c:lblAlgn val="ctr"/>
        <c:lblOffset val="100"/>
        <c:noMultiLvlLbl val="0"/>
      </c:catAx>
      <c:valAx>
        <c:axId val="49575808"/>
        <c:scaling>
          <c:orientation val="minMax"/>
        </c:scaling>
        <c:delete val="0"/>
        <c:axPos val="l"/>
        <c:majorGridlines>
          <c:spPr>
            <a:ln>
              <a:solidFill>
                <a:schemeClr val="bg1">
                  <a:lumMod val="85000"/>
                </a:schemeClr>
              </a:solidFill>
              <a:prstDash val="solid"/>
            </a:ln>
          </c:spPr>
        </c:majorGridlines>
        <c:numFmt formatCode="General" sourceLinked="1"/>
        <c:majorTickMark val="out"/>
        <c:minorTickMark val="none"/>
        <c:tickLblPos val="nextTo"/>
        <c:spPr>
          <a:ln>
            <a:noFill/>
          </a:ln>
        </c:spPr>
        <c:txPr>
          <a:bodyPr/>
          <a:lstStyle/>
          <a:p>
            <a:pPr>
              <a:defRPr sz="700">
                <a:solidFill>
                  <a:schemeClr val="tx1">
                    <a:lumMod val="75000"/>
                    <a:lumOff val="25000"/>
                  </a:schemeClr>
                </a:solidFill>
                <a:latin typeface="+mj-lt"/>
              </a:defRPr>
            </a:pPr>
            <a:endParaRPr lang="es-ES"/>
          </a:p>
        </c:txPr>
        <c:crossAx val="4957427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900">
                <a:solidFill>
                  <a:schemeClr val="tx1">
                    <a:lumMod val="65000"/>
                    <a:lumOff val="35000"/>
                  </a:schemeClr>
                </a:solidFill>
                <a:latin typeface="+mj-lt"/>
              </a:defRPr>
            </a:pPr>
            <a:r>
              <a:rPr lang="en-US" sz="900">
                <a:solidFill>
                  <a:schemeClr val="tx1">
                    <a:lumMod val="65000"/>
                    <a:lumOff val="35000"/>
                  </a:schemeClr>
                </a:solidFill>
                <a:latin typeface="+mj-lt"/>
              </a:rPr>
              <a:t>Evolución de la Inflación</a:t>
            </a:r>
          </a:p>
          <a:p>
            <a:pPr>
              <a:defRPr sz="900">
                <a:solidFill>
                  <a:schemeClr val="tx1">
                    <a:lumMod val="65000"/>
                    <a:lumOff val="35000"/>
                  </a:schemeClr>
                </a:solidFill>
                <a:latin typeface="+mj-lt"/>
              </a:defRPr>
            </a:pPr>
            <a:r>
              <a:rPr lang="en-US" sz="900" b="0">
                <a:solidFill>
                  <a:schemeClr val="tx1">
                    <a:lumMod val="65000"/>
                    <a:lumOff val="35000"/>
                  </a:schemeClr>
                </a:solidFill>
                <a:latin typeface="+mj-lt"/>
              </a:rPr>
              <a:t> (% var. anual)</a:t>
            </a:r>
          </a:p>
        </c:rich>
      </c:tx>
      <c:layout>
        <c:manualLayout>
          <c:xMode val="edge"/>
          <c:yMode val="edge"/>
          <c:x val="0.30807560157887076"/>
          <c:y val="3.7616433227572903E-2"/>
        </c:manualLayout>
      </c:layout>
      <c:overlay val="0"/>
    </c:title>
    <c:autoTitleDeleted val="0"/>
    <c:plotArea>
      <c:layout>
        <c:manualLayout>
          <c:layoutTarget val="inner"/>
          <c:xMode val="edge"/>
          <c:yMode val="edge"/>
          <c:x val="0.14870025354043029"/>
          <c:y val="0.23728683033863082"/>
          <c:w val="0.83574432863941794"/>
          <c:h val="0.57574777109041608"/>
        </c:manualLayout>
      </c:layout>
      <c:lineChart>
        <c:grouping val="standard"/>
        <c:varyColors val="0"/>
        <c:ser>
          <c:idx val="0"/>
          <c:order val="0"/>
          <c:tx>
            <c:strRef>
              <c:f>Hoja1!$B$1</c:f>
              <c:strCache>
                <c:ptCount val="1"/>
                <c:pt idx="0">
                  <c:v>ipc</c:v>
                </c:pt>
              </c:strCache>
            </c:strRef>
          </c:tx>
          <c:spPr>
            <a:ln>
              <a:solidFill>
                <a:srgbClr val="AF233B"/>
              </a:solidFill>
            </a:ln>
          </c:spPr>
          <c:marker>
            <c:symbol val="none"/>
          </c:marker>
          <c:cat>
            <c:numRef>
              <c:f>Hoja1!$A$2:$A$11</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Hoja1!$B$2:$B$11</c:f>
              <c:numCache>
                <c:formatCode>General</c:formatCode>
                <c:ptCount val="10"/>
                <c:pt idx="0">
                  <c:v>1.6</c:v>
                </c:pt>
                <c:pt idx="1">
                  <c:v>0.2</c:v>
                </c:pt>
                <c:pt idx="2">
                  <c:v>0.7</c:v>
                </c:pt>
                <c:pt idx="3">
                  <c:v>1.4</c:v>
                </c:pt>
                <c:pt idx="4">
                  <c:v>6.6</c:v>
                </c:pt>
                <c:pt idx="5">
                  <c:v>6.1</c:v>
                </c:pt>
                <c:pt idx="6">
                  <c:v>0.9</c:v>
                </c:pt>
                <c:pt idx="7">
                  <c:v>0.8</c:v>
                </c:pt>
                <c:pt idx="8">
                  <c:v>1.3</c:v>
                </c:pt>
                <c:pt idx="9">
                  <c:v>1.6</c:v>
                </c:pt>
              </c:numCache>
            </c:numRef>
          </c:val>
          <c:smooth val="0"/>
          <c:extLst>
            <c:ext xmlns:c16="http://schemas.microsoft.com/office/drawing/2014/chart" uri="{C3380CC4-5D6E-409C-BE32-E72D297353CC}">
              <c16:uniqueId val="{00000000-27E6-4B0A-8506-172927EB61C8}"/>
            </c:ext>
          </c:extLst>
        </c:ser>
        <c:dLbls>
          <c:showLegendKey val="0"/>
          <c:showVal val="0"/>
          <c:showCatName val="0"/>
          <c:showSerName val="0"/>
          <c:showPercent val="0"/>
          <c:showBubbleSize val="0"/>
        </c:dLbls>
        <c:smooth val="0"/>
        <c:axId val="49301376"/>
        <c:axId val="49302912"/>
      </c:lineChart>
      <c:catAx>
        <c:axId val="49301376"/>
        <c:scaling>
          <c:orientation val="minMax"/>
        </c:scaling>
        <c:delete val="0"/>
        <c:axPos val="b"/>
        <c:numFmt formatCode="General" sourceLinked="1"/>
        <c:majorTickMark val="none"/>
        <c:minorTickMark val="none"/>
        <c:tickLblPos val="low"/>
        <c:spPr>
          <a:ln>
            <a:solidFill>
              <a:schemeClr val="tx1">
                <a:lumMod val="65000"/>
                <a:lumOff val="35000"/>
              </a:schemeClr>
            </a:solidFill>
          </a:ln>
        </c:spPr>
        <c:txPr>
          <a:bodyPr rot="-5400000" vert="horz"/>
          <a:lstStyle/>
          <a:p>
            <a:pPr>
              <a:defRPr sz="700">
                <a:solidFill>
                  <a:schemeClr val="tx1">
                    <a:lumMod val="75000"/>
                    <a:lumOff val="25000"/>
                  </a:schemeClr>
                </a:solidFill>
                <a:latin typeface="+mj-lt"/>
              </a:defRPr>
            </a:pPr>
            <a:endParaRPr lang="es-ES"/>
          </a:p>
        </c:txPr>
        <c:crossAx val="49302912"/>
        <c:crosses val="autoZero"/>
        <c:auto val="1"/>
        <c:lblAlgn val="ctr"/>
        <c:lblOffset val="100"/>
        <c:noMultiLvlLbl val="0"/>
      </c:catAx>
      <c:valAx>
        <c:axId val="49302912"/>
        <c:scaling>
          <c:orientation val="minMax"/>
        </c:scaling>
        <c:delete val="0"/>
        <c:axPos val="l"/>
        <c:majorGridlines>
          <c:spPr>
            <a:ln cmpd="sng">
              <a:solidFill>
                <a:schemeClr val="bg1">
                  <a:lumMod val="85000"/>
                </a:schemeClr>
              </a:solidFill>
              <a:prstDash val="solid"/>
            </a:ln>
          </c:spPr>
        </c:majorGridlines>
        <c:numFmt formatCode="General" sourceLinked="1"/>
        <c:majorTickMark val="none"/>
        <c:minorTickMark val="none"/>
        <c:tickLblPos val="nextTo"/>
        <c:spPr>
          <a:ln>
            <a:noFill/>
          </a:ln>
        </c:spPr>
        <c:txPr>
          <a:bodyPr/>
          <a:lstStyle/>
          <a:p>
            <a:pPr>
              <a:defRPr sz="700">
                <a:solidFill>
                  <a:schemeClr val="tx1">
                    <a:lumMod val="75000"/>
                    <a:lumOff val="25000"/>
                  </a:schemeClr>
                </a:solidFill>
                <a:latin typeface="+mj-lt"/>
              </a:defRPr>
            </a:pPr>
            <a:endParaRPr lang="es-ES"/>
          </a:p>
        </c:txPr>
        <c:crossAx val="49301376"/>
        <c:crosses val="autoZero"/>
        <c:crossBetween val="between"/>
      </c:valAx>
      <c:spPr>
        <a:ln>
          <a:no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900">
                <a:solidFill>
                  <a:schemeClr val="tx1">
                    <a:lumMod val="65000"/>
                    <a:lumOff val="35000"/>
                  </a:schemeClr>
                </a:solidFill>
              </a:defRPr>
            </a:pPr>
            <a:r>
              <a:rPr lang="es-ES" sz="900" baseline="0" dirty="0">
                <a:solidFill>
                  <a:schemeClr val="tx1">
                    <a:lumMod val="65000"/>
                    <a:lumOff val="35000"/>
                  </a:schemeClr>
                </a:solidFill>
                <a:latin typeface="+mj-lt"/>
              </a:rPr>
              <a:t>Comercio exterior  de  Marruecos</a:t>
            </a:r>
          </a:p>
          <a:p>
            <a:pPr>
              <a:defRPr sz="900">
                <a:solidFill>
                  <a:schemeClr val="tx1">
                    <a:lumMod val="65000"/>
                    <a:lumOff val="35000"/>
                  </a:schemeClr>
                </a:solidFill>
              </a:defRPr>
            </a:pPr>
            <a:r>
              <a:rPr lang="es-ES" sz="900" baseline="0" dirty="0">
                <a:solidFill>
                  <a:schemeClr val="tx1">
                    <a:lumMod val="65000"/>
                    <a:lumOff val="35000"/>
                  </a:schemeClr>
                </a:solidFill>
                <a:latin typeface="+mj-lt"/>
              </a:rPr>
              <a:t> </a:t>
            </a:r>
            <a:r>
              <a:rPr lang="es-ES" sz="900" b="0" baseline="0" dirty="0">
                <a:solidFill>
                  <a:schemeClr val="tx1">
                    <a:lumMod val="65000"/>
                    <a:lumOff val="35000"/>
                  </a:schemeClr>
                </a:solidFill>
                <a:latin typeface="+mj-lt"/>
              </a:rPr>
              <a:t>(millones $)</a:t>
            </a:r>
            <a:endParaRPr lang="es-ES" sz="900" b="0" dirty="0">
              <a:solidFill>
                <a:schemeClr val="tx1">
                  <a:lumMod val="65000"/>
                  <a:lumOff val="35000"/>
                </a:schemeClr>
              </a:solidFill>
              <a:latin typeface="+mj-lt"/>
            </a:endParaRPr>
          </a:p>
        </c:rich>
      </c:tx>
      <c:layout>
        <c:manualLayout>
          <c:xMode val="edge"/>
          <c:yMode val="edge"/>
          <c:x val="0.20297221345440289"/>
          <c:y val="2.9578894454806409E-2"/>
        </c:manualLayout>
      </c:layout>
      <c:overlay val="0"/>
    </c:title>
    <c:autoTitleDeleted val="0"/>
    <c:plotArea>
      <c:layout>
        <c:manualLayout>
          <c:layoutTarget val="inner"/>
          <c:xMode val="edge"/>
          <c:yMode val="edge"/>
          <c:x val="0.18709481484305546"/>
          <c:y val="0.1923154701718908"/>
          <c:w val="0.81290518515694454"/>
          <c:h val="0.51419844005849114"/>
        </c:manualLayout>
      </c:layout>
      <c:lineChart>
        <c:grouping val="standard"/>
        <c:varyColors val="0"/>
        <c:ser>
          <c:idx val="0"/>
          <c:order val="0"/>
          <c:tx>
            <c:strRef>
              <c:f>Hoja1!$B$1</c:f>
              <c:strCache>
                <c:ptCount val="1"/>
                <c:pt idx="0">
                  <c:v>Importaciones</c:v>
                </c:pt>
              </c:strCache>
            </c:strRef>
          </c:tx>
          <c:spPr>
            <a:ln>
              <a:solidFill>
                <a:srgbClr val="C00000"/>
              </a:solidFill>
            </a:ln>
          </c:spPr>
          <c:marker>
            <c:symbol val="none"/>
          </c:marker>
          <c:cat>
            <c:numRef>
              <c:f>Hoja1!$A$2:$A$18</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Hoja1!$B$2:$B$18</c:f>
              <c:numCache>
                <c:formatCode>General</c:formatCode>
                <c:ptCount val="17"/>
                <c:pt idx="0">
                  <c:v>32881</c:v>
                </c:pt>
                <c:pt idx="1">
                  <c:v>35381</c:v>
                </c:pt>
                <c:pt idx="2">
                  <c:v>44295</c:v>
                </c:pt>
                <c:pt idx="3">
                  <c:v>44872</c:v>
                </c:pt>
                <c:pt idx="4">
                  <c:v>45186</c:v>
                </c:pt>
                <c:pt idx="5">
                  <c:v>46191</c:v>
                </c:pt>
                <c:pt idx="6">
                  <c:v>37545</c:v>
                </c:pt>
                <c:pt idx="7">
                  <c:v>41696</c:v>
                </c:pt>
                <c:pt idx="8">
                  <c:v>45083</c:v>
                </c:pt>
                <c:pt idx="9">
                  <c:v>51254</c:v>
                </c:pt>
                <c:pt idx="10">
                  <c:v>51067</c:v>
                </c:pt>
                <c:pt idx="11">
                  <c:v>44518</c:v>
                </c:pt>
                <c:pt idx="12">
                  <c:v>58667</c:v>
                </c:pt>
                <c:pt idx="13">
                  <c:v>72833</c:v>
                </c:pt>
                <c:pt idx="14">
                  <c:v>70672</c:v>
                </c:pt>
                <c:pt idx="15">
                  <c:v>76601</c:v>
                </c:pt>
                <c:pt idx="16">
                  <c:v>88021</c:v>
                </c:pt>
              </c:numCache>
            </c:numRef>
          </c:val>
          <c:smooth val="0"/>
          <c:extLst>
            <c:ext xmlns:c16="http://schemas.microsoft.com/office/drawing/2014/chart" uri="{C3380CC4-5D6E-409C-BE32-E72D297353CC}">
              <c16:uniqueId val="{00000000-BB57-4BA3-83E6-82A271D69069}"/>
            </c:ext>
          </c:extLst>
        </c:ser>
        <c:ser>
          <c:idx val="1"/>
          <c:order val="1"/>
          <c:tx>
            <c:strRef>
              <c:f>Hoja1!$C$1</c:f>
              <c:strCache>
                <c:ptCount val="1"/>
                <c:pt idx="0">
                  <c:v>Exportaciones</c:v>
                </c:pt>
              </c:strCache>
            </c:strRef>
          </c:tx>
          <c:spPr>
            <a:ln>
              <a:solidFill>
                <a:sysClr val="windowText" lastClr="000000">
                  <a:lumMod val="65000"/>
                  <a:lumOff val="35000"/>
                </a:sysClr>
              </a:solidFill>
            </a:ln>
          </c:spPr>
          <c:marker>
            <c:symbol val="none"/>
          </c:marker>
          <c:cat>
            <c:numRef>
              <c:f>Hoja1!$A$2:$A$18</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Hoja1!$C$2:$C$18</c:f>
              <c:numCache>
                <c:formatCode>General</c:formatCode>
                <c:ptCount val="17"/>
                <c:pt idx="0">
                  <c:v>14054</c:v>
                </c:pt>
                <c:pt idx="1">
                  <c:v>17771</c:v>
                </c:pt>
                <c:pt idx="2">
                  <c:v>21519</c:v>
                </c:pt>
                <c:pt idx="3">
                  <c:v>21417</c:v>
                </c:pt>
                <c:pt idx="4">
                  <c:v>21965</c:v>
                </c:pt>
                <c:pt idx="5">
                  <c:v>23816</c:v>
                </c:pt>
                <c:pt idx="6">
                  <c:v>22037</c:v>
                </c:pt>
                <c:pt idx="7">
                  <c:v>22858</c:v>
                </c:pt>
                <c:pt idx="8">
                  <c:v>25620</c:v>
                </c:pt>
                <c:pt idx="9">
                  <c:v>29318</c:v>
                </c:pt>
                <c:pt idx="10">
                  <c:v>29592</c:v>
                </c:pt>
                <c:pt idx="11">
                  <c:v>27705</c:v>
                </c:pt>
                <c:pt idx="12">
                  <c:v>36579</c:v>
                </c:pt>
                <c:pt idx="13">
                  <c:v>42331</c:v>
                </c:pt>
                <c:pt idx="14">
                  <c:v>42478</c:v>
                </c:pt>
                <c:pt idx="15">
                  <c:v>45918</c:v>
                </c:pt>
                <c:pt idx="16">
                  <c:v>50313</c:v>
                </c:pt>
              </c:numCache>
            </c:numRef>
          </c:val>
          <c:smooth val="0"/>
          <c:extLst>
            <c:ext xmlns:c16="http://schemas.microsoft.com/office/drawing/2014/chart" uri="{C3380CC4-5D6E-409C-BE32-E72D297353CC}">
              <c16:uniqueId val="{00000001-BB57-4BA3-83E6-82A271D69069}"/>
            </c:ext>
          </c:extLst>
        </c:ser>
        <c:dLbls>
          <c:showLegendKey val="0"/>
          <c:showVal val="0"/>
          <c:showCatName val="0"/>
          <c:showSerName val="0"/>
          <c:showPercent val="0"/>
          <c:showBubbleSize val="0"/>
        </c:dLbls>
        <c:smooth val="0"/>
        <c:axId val="245527296"/>
        <c:axId val="245528832"/>
      </c:lineChart>
      <c:catAx>
        <c:axId val="245527296"/>
        <c:scaling>
          <c:orientation val="minMax"/>
        </c:scaling>
        <c:delete val="0"/>
        <c:axPos val="b"/>
        <c:numFmt formatCode="General" sourceLinked="1"/>
        <c:majorTickMark val="out"/>
        <c:minorTickMark val="none"/>
        <c:tickLblPos val="nextTo"/>
        <c:spPr>
          <a:noFill/>
          <a:ln>
            <a:noFill/>
          </a:ln>
        </c:spPr>
        <c:txPr>
          <a:bodyPr rot="-5400000" vert="horz"/>
          <a:lstStyle/>
          <a:p>
            <a:pPr>
              <a:defRPr sz="700">
                <a:solidFill>
                  <a:schemeClr val="tx1">
                    <a:lumMod val="85000"/>
                    <a:lumOff val="15000"/>
                  </a:schemeClr>
                </a:solidFill>
                <a:latin typeface="+mj-lt"/>
              </a:defRPr>
            </a:pPr>
            <a:endParaRPr lang="es-ES"/>
          </a:p>
        </c:txPr>
        <c:crossAx val="245528832"/>
        <c:crosses val="autoZero"/>
        <c:auto val="1"/>
        <c:lblAlgn val="ctr"/>
        <c:lblOffset val="100"/>
        <c:noMultiLvlLbl val="0"/>
      </c:catAx>
      <c:valAx>
        <c:axId val="245528832"/>
        <c:scaling>
          <c:orientation val="minMax"/>
        </c:scaling>
        <c:delete val="0"/>
        <c:axPos val="l"/>
        <c:majorGridlines>
          <c:spPr>
            <a:ln>
              <a:solidFill>
                <a:sysClr val="window" lastClr="FFFFFF">
                  <a:lumMod val="85000"/>
                </a:sysClr>
              </a:solidFill>
              <a:prstDash val="solid"/>
            </a:ln>
          </c:spPr>
        </c:majorGridlines>
        <c:numFmt formatCode="#,##0" sourceLinked="0"/>
        <c:majorTickMark val="out"/>
        <c:minorTickMark val="none"/>
        <c:tickLblPos val="nextTo"/>
        <c:spPr>
          <a:noFill/>
          <a:ln>
            <a:noFill/>
          </a:ln>
        </c:spPr>
        <c:txPr>
          <a:bodyPr/>
          <a:lstStyle/>
          <a:p>
            <a:pPr>
              <a:defRPr sz="700">
                <a:solidFill>
                  <a:schemeClr val="tx1">
                    <a:lumMod val="85000"/>
                    <a:lumOff val="15000"/>
                  </a:schemeClr>
                </a:solidFill>
                <a:latin typeface="+mj-lt"/>
              </a:defRPr>
            </a:pPr>
            <a:endParaRPr lang="es-ES"/>
          </a:p>
        </c:txPr>
        <c:crossAx val="245527296"/>
        <c:crosses val="autoZero"/>
        <c:crossBetween val="between"/>
      </c:valAx>
      <c:spPr>
        <a:solidFill>
          <a:sysClr val="window" lastClr="FFFFFF"/>
        </a:solidFill>
      </c:spPr>
    </c:plotArea>
    <c:legend>
      <c:legendPos val="b"/>
      <c:layout>
        <c:manualLayout>
          <c:xMode val="edge"/>
          <c:yMode val="edge"/>
          <c:x val="0.16534191484770075"/>
          <c:y val="0.83743822357113451"/>
          <c:w val="0.78465802028061771"/>
          <c:h val="5.3233268861266093E-2"/>
        </c:manualLayout>
      </c:layout>
      <c:overlay val="0"/>
      <c:txPr>
        <a:bodyPr/>
        <a:lstStyle/>
        <a:p>
          <a:pPr>
            <a:defRPr sz="800">
              <a:latin typeface="+mj-lt"/>
            </a:defRPr>
          </a:pPr>
          <a:endParaRPr lang="es-E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900">
                <a:solidFill>
                  <a:schemeClr val="tx1">
                    <a:lumMod val="65000"/>
                    <a:lumOff val="35000"/>
                  </a:schemeClr>
                </a:solidFill>
              </a:defRPr>
            </a:pPr>
            <a:r>
              <a:rPr lang="es-ES" dirty="0">
                <a:solidFill>
                  <a:schemeClr val="tx1">
                    <a:lumMod val="65000"/>
                    <a:lumOff val="35000"/>
                  </a:schemeClr>
                </a:solidFill>
              </a:rPr>
              <a:t>Comercio exterior España – Marruecos</a:t>
            </a:r>
          </a:p>
          <a:p>
            <a:pPr>
              <a:defRPr sz="900">
                <a:solidFill>
                  <a:schemeClr val="tx1">
                    <a:lumMod val="65000"/>
                    <a:lumOff val="35000"/>
                  </a:schemeClr>
                </a:solidFill>
              </a:defRPr>
            </a:pPr>
            <a:r>
              <a:rPr lang="es-ES" b="0" dirty="0">
                <a:solidFill>
                  <a:schemeClr val="tx1">
                    <a:lumMod val="65000"/>
                    <a:lumOff val="35000"/>
                  </a:schemeClr>
                </a:solidFill>
              </a:rPr>
              <a:t>(miles €)</a:t>
            </a:r>
          </a:p>
        </c:rich>
      </c:tx>
      <c:layout>
        <c:manualLayout>
          <c:xMode val="edge"/>
          <c:yMode val="edge"/>
          <c:x val="0.20297221345440289"/>
          <c:y val="2.9578894454806409E-2"/>
        </c:manualLayout>
      </c:layout>
      <c:overlay val="0"/>
    </c:title>
    <c:autoTitleDeleted val="0"/>
    <c:plotArea>
      <c:layout>
        <c:manualLayout>
          <c:layoutTarget val="inner"/>
          <c:xMode val="edge"/>
          <c:yMode val="edge"/>
          <c:x val="0.16905219862784326"/>
          <c:y val="0.1923154701718908"/>
          <c:w val="0.83094780137215674"/>
          <c:h val="0.51419844005849114"/>
        </c:manualLayout>
      </c:layout>
      <c:lineChart>
        <c:grouping val="standard"/>
        <c:varyColors val="0"/>
        <c:ser>
          <c:idx val="0"/>
          <c:order val="0"/>
          <c:tx>
            <c:strRef>
              <c:f>Hoja1!$B$1</c:f>
              <c:strCache>
                <c:ptCount val="1"/>
                <c:pt idx="0">
                  <c:v>Exportaciones</c:v>
                </c:pt>
              </c:strCache>
            </c:strRef>
          </c:tx>
          <c:marker>
            <c:symbol val="none"/>
          </c:marker>
          <c:cat>
            <c:numRef>
              <c:f>Hoja1!$A$2:$A$27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Hoja1!$B$2:$B$27</c:f>
              <c:numCache>
                <c:formatCode>#,##0_ ;\-#,##0\ </c:formatCode>
                <c:ptCount val="26"/>
                <c:pt idx="0">
                  <c:v>1370895.9849689996</c:v>
                </c:pt>
                <c:pt idx="1">
                  <c:v>1497819.0307299995</c:v>
                </c:pt>
                <c:pt idx="2">
                  <c:v>1695196.2595800003</c:v>
                </c:pt>
                <c:pt idx="3">
                  <c:v>1874627.0465000002</c:v>
                </c:pt>
                <c:pt idx="4">
                  <c:v>2186336.6711300001</c:v>
                </c:pt>
                <c:pt idx="5">
                  <c:v>2242577.5554599985</c:v>
                </c:pt>
                <c:pt idx="6">
                  <c:v>2602929.739250001</c:v>
                </c:pt>
                <c:pt idx="7">
                  <c:v>3064831.764609999</c:v>
                </c:pt>
                <c:pt idx="8">
                  <c:v>3663640.2480099988</c:v>
                </c:pt>
                <c:pt idx="9">
                  <c:v>3085307.0754900011</c:v>
                </c:pt>
                <c:pt idx="10">
                  <c:v>3482819.4374200003</c:v>
                </c:pt>
                <c:pt idx="11">
                  <c:v>4130312.3009100021</c:v>
                </c:pt>
                <c:pt idx="12">
                  <c:v>5294760.0039600004</c:v>
                </c:pt>
                <c:pt idx="13">
                  <c:v>5521256.5849599997</c:v>
                </c:pt>
                <c:pt idx="14">
                  <c:v>5833655.8200000003</c:v>
                </c:pt>
                <c:pt idx="15">
                  <c:v>6130688.5499999998</c:v>
                </c:pt>
                <c:pt idx="16">
                  <c:v>7130519</c:v>
                </c:pt>
                <c:pt idx="17">
                  <c:v>8042116</c:v>
                </c:pt>
                <c:pt idx="18">
                  <c:v>8227152</c:v>
                </c:pt>
                <c:pt idx="19">
                  <c:v>8454045</c:v>
                </c:pt>
                <c:pt idx="20">
                  <c:v>7351502</c:v>
                </c:pt>
                <c:pt idx="21">
                  <c:v>9486459</c:v>
                </c:pt>
                <c:pt idx="22">
                  <c:v>11757769</c:v>
                </c:pt>
                <c:pt idx="23">
                  <c:v>12282593</c:v>
                </c:pt>
                <c:pt idx="24">
                  <c:v>12859186</c:v>
                </c:pt>
                <c:pt idx="25">
                  <c:v>12330144</c:v>
                </c:pt>
              </c:numCache>
            </c:numRef>
          </c:val>
          <c:smooth val="0"/>
          <c:extLst>
            <c:ext xmlns:c16="http://schemas.microsoft.com/office/drawing/2014/chart" uri="{C3380CC4-5D6E-409C-BE32-E72D297353CC}">
              <c16:uniqueId val="{00000000-FE95-4947-8771-9A018EA4B426}"/>
            </c:ext>
          </c:extLst>
        </c:ser>
        <c:ser>
          <c:idx val="1"/>
          <c:order val="1"/>
          <c:tx>
            <c:strRef>
              <c:f>Hoja1!$C$1</c:f>
              <c:strCache>
                <c:ptCount val="1"/>
                <c:pt idx="0">
                  <c:v>Importaciones</c:v>
                </c:pt>
              </c:strCache>
            </c:strRef>
          </c:tx>
          <c:spPr>
            <a:ln>
              <a:solidFill>
                <a:srgbClr val="AF233B"/>
              </a:solidFill>
            </a:ln>
          </c:spPr>
          <c:marker>
            <c:symbol val="none"/>
          </c:marker>
          <c:cat>
            <c:numRef>
              <c:f>Hoja1!$A$2:$A$27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Hoja1!$C$2:$C$27</c:f>
              <c:numCache>
                <c:formatCode>#,##0_ ;\-#,##0\ </c:formatCode>
                <c:ptCount val="26"/>
                <c:pt idx="0">
                  <c:v>967133.10616600071</c:v>
                </c:pt>
                <c:pt idx="1">
                  <c:v>1219672.5298500005</c:v>
                </c:pt>
                <c:pt idx="2">
                  <c:v>1388026.4733199999</c:v>
                </c:pt>
                <c:pt idx="3">
                  <c:v>1604682.7672499998</c:v>
                </c:pt>
                <c:pt idx="4">
                  <c:v>1882640.7157700004</c:v>
                </c:pt>
                <c:pt idx="5">
                  <c:v>2113218.3049199986</c:v>
                </c:pt>
                <c:pt idx="6">
                  <c:v>2457600.6035599997</c:v>
                </c:pt>
                <c:pt idx="7">
                  <c:v>2987412.5911899991</c:v>
                </c:pt>
                <c:pt idx="8">
                  <c:v>2823088.3996900008</c:v>
                </c:pt>
                <c:pt idx="9">
                  <c:v>2400871</c:v>
                </c:pt>
                <c:pt idx="10">
                  <c:v>2747344.0432200003</c:v>
                </c:pt>
                <c:pt idx="11">
                  <c:v>3100628.7932700003</c:v>
                </c:pt>
                <c:pt idx="12">
                  <c:v>3122510.786950001</c:v>
                </c:pt>
                <c:pt idx="13">
                  <c:v>3530007.9839900001</c:v>
                </c:pt>
                <c:pt idx="14">
                  <c:v>4080752.26</c:v>
                </c:pt>
                <c:pt idx="15">
                  <c:v>4832649.9800000004</c:v>
                </c:pt>
                <c:pt idx="16">
                  <c:v>5653044.2000000002</c:v>
                </c:pt>
                <c:pt idx="17">
                  <c:v>6305031</c:v>
                </c:pt>
                <c:pt idx="18">
                  <c:v>6696314</c:v>
                </c:pt>
                <c:pt idx="19">
                  <c:v>6962385</c:v>
                </c:pt>
                <c:pt idx="20">
                  <c:v>6371727</c:v>
                </c:pt>
                <c:pt idx="21">
                  <c:v>7309783</c:v>
                </c:pt>
                <c:pt idx="22">
                  <c:v>8693853</c:v>
                </c:pt>
                <c:pt idx="23">
                  <c:v>9045487</c:v>
                </c:pt>
                <c:pt idx="24">
                  <c:v>9833818</c:v>
                </c:pt>
                <c:pt idx="25">
                  <c:v>10426939</c:v>
                </c:pt>
              </c:numCache>
            </c:numRef>
          </c:val>
          <c:smooth val="0"/>
          <c:extLst>
            <c:ext xmlns:c16="http://schemas.microsoft.com/office/drawing/2014/chart" uri="{C3380CC4-5D6E-409C-BE32-E72D297353CC}">
              <c16:uniqueId val="{00000001-FE95-4947-8771-9A018EA4B426}"/>
            </c:ext>
          </c:extLst>
        </c:ser>
        <c:dLbls>
          <c:showLegendKey val="0"/>
          <c:showVal val="0"/>
          <c:showCatName val="0"/>
          <c:showSerName val="0"/>
          <c:showPercent val="0"/>
          <c:showBubbleSize val="0"/>
        </c:dLbls>
        <c:smooth val="0"/>
        <c:axId val="249441664"/>
        <c:axId val="249480320"/>
      </c:lineChart>
      <c:catAx>
        <c:axId val="249441664"/>
        <c:scaling>
          <c:orientation val="minMax"/>
        </c:scaling>
        <c:delete val="0"/>
        <c:axPos val="b"/>
        <c:numFmt formatCode="General" sourceLinked="1"/>
        <c:majorTickMark val="out"/>
        <c:minorTickMark val="none"/>
        <c:tickLblPos val="nextTo"/>
        <c:spPr>
          <a:noFill/>
          <a:ln>
            <a:noFill/>
          </a:ln>
        </c:spPr>
        <c:txPr>
          <a:bodyPr rot="-5400000" vert="horz"/>
          <a:lstStyle/>
          <a:p>
            <a:pPr>
              <a:defRPr sz="600">
                <a:solidFill>
                  <a:schemeClr val="tx1">
                    <a:lumMod val="85000"/>
                    <a:lumOff val="15000"/>
                  </a:schemeClr>
                </a:solidFill>
                <a:latin typeface="+mj-lt"/>
              </a:defRPr>
            </a:pPr>
            <a:endParaRPr lang="es-ES"/>
          </a:p>
        </c:txPr>
        <c:crossAx val="249480320"/>
        <c:crosses val="autoZero"/>
        <c:auto val="1"/>
        <c:lblAlgn val="ctr"/>
        <c:lblOffset val="100"/>
        <c:noMultiLvlLbl val="0"/>
      </c:catAx>
      <c:valAx>
        <c:axId val="249480320"/>
        <c:scaling>
          <c:orientation val="minMax"/>
        </c:scaling>
        <c:delete val="0"/>
        <c:axPos val="l"/>
        <c:majorGridlines>
          <c:spPr>
            <a:ln>
              <a:solidFill>
                <a:sysClr val="window" lastClr="FFFFFF">
                  <a:lumMod val="85000"/>
                </a:sysClr>
              </a:solidFill>
              <a:prstDash val="solid"/>
            </a:ln>
          </c:spPr>
        </c:majorGridlines>
        <c:numFmt formatCode="#,##0" sourceLinked="0"/>
        <c:majorTickMark val="out"/>
        <c:minorTickMark val="none"/>
        <c:tickLblPos val="nextTo"/>
        <c:spPr>
          <a:noFill/>
          <a:ln>
            <a:noFill/>
          </a:ln>
        </c:spPr>
        <c:txPr>
          <a:bodyPr/>
          <a:lstStyle/>
          <a:p>
            <a:pPr>
              <a:defRPr sz="700">
                <a:solidFill>
                  <a:schemeClr val="tx1">
                    <a:lumMod val="85000"/>
                    <a:lumOff val="15000"/>
                  </a:schemeClr>
                </a:solidFill>
                <a:latin typeface="+mj-lt"/>
              </a:defRPr>
            </a:pPr>
            <a:endParaRPr lang="es-ES"/>
          </a:p>
        </c:txPr>
        <c:crossAx val="249441664"/>
        <c:crosses val="autoZero"/>
        <c:crossBetween val="between"/>
      </c:valAx>
    </c:plotArea>
    <c:legend>
      <c:legendPos val="b"/>
      <c:layout>
        <c:manualLayout>
          <c:xMode val="edge"/>
          <c:yMode val="edge"/>
          <c:x val="0.16534181078675864"/>
          <c:y val="0.87188545110813953"/>
          <c:w val="0.78465802028061771"/>
          <c:h val="5.3233268861266093E-2"/>
        </c:manualLayout>
      </c:layout>
      <c:overlay val="0"/>
      <c:txPr>
        <a:bodyPr/>
        <a:lstStyle/>
        <a:p>
          <a:pPr>
            <a:defRPr sz="800">
              <a:latin typeface="+mj-lt"/>
            </a:defRPr>
          </a:pPr>
          <a:endParaRPr lang="es-ES"/>
        </a:p>
      </c:txPr>
    </c:legend>
    <c:plotVisOnly val="1"/>
    <c:dispBlanksAs val="gap"/>
    <c:showDLblsOverMax val="0"/>
  </c:chart>
  <c:spPr>
    <a:ln>
      <a:solidFill>
        <a:sysClr val="window" lastClr="FFFFFF">
          <a:lumMod val="85000"/>
        </a:sysClr>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900">
                <a:solidFill>
                  <a:schemeClr val="tx1">
                    <a:lumMod val="65000"/>
                    <a:lumOff val="35000"/>
                  </a:schemeClr>
                </a:solidFill>
              </a:defRPr>
            </a:pPr>
            <a:r>
              <a:rPr lang="es-ES" dirty="0">
                <a:solidFill>
                  <a:schemeClr val="tx1">
                    <a:lumMod val="65000"/>
                    <a:lumOff val="35000"/>
                  </a:schemeClr>
                </a:solidFill>
              </a:rPr>
              <a:t>Comercio exterior  C. Valenciana – Marruecos</a:t>
            </a:r>
          </a:p>
          <a:p>
            <a:pPr>
              <a:defRPr sz="900">
                <a:solidFill>
                  <a:schemeClr val="tx1">
                    <a:lumMod val="65000"/>
                    <a:lumOff val="35000"/>
                  </a:schemeClr>
                </a:solidFill>
              </a:defRPr>
            </a:pPr>
            <a:r>
              <a:rPr lang="es-ES" b="0" dirty="0">
                <a:solidFill>
                  <a:schemeClr val="tx1">
                    <a:lumMod val="65000"/>
                    <a:lumOff val="35000"/>
                  </a:schemeClr>
                </a:solidFill>
              </a:rPr>
              <a:t>(miles €)</a:t>
            </a:r>
          </a:p>
        </c:rich>
      </c:tx>
      <c:layout>
        <c:manualLayout>
          <c:xMode val="edge"/>
          <c:yMode val="edge"/>
          <c:x val="0.14894287194396172"/>
          <c:y val="2.3877198362034252E-2"/>
        </c:manualLayout>
      </c:layout>
      <c:overlay val="0"/>
    </c:title>
    <c:autoTitleDeleted val="0"/>
    <c:plotArea>
      <c:layout>
        <c:manualLayout>
          <c:layoutTarget val="inner"/>
          <c:xMode val="edge"/>
          <c:yMode val="edge"/>
          <c:x val="0.16905219862784326"/>
          <c:y val="0.1923154701718908"/>
          <c:w val="0.83094780137215674"/>
          <c:h val="0.51419844005849114"/>
        </c:manualLayout>
      </c:layout>
      <c:lineChart>
        <c:grouping val="standard"/>
        <c:varyColors val="0"/>
        <c:ser>
          <c:idx val="0"/>
          <c:order val="0"/>
          <c:tx>
            <c:strRef>
              <c:f>Hoja1!$B$1</c:f>
              <c:strCache>
                <c:ptCount val="1"/>
                <c:pt idx="0">
                  <c:v>Exportaciones</c:v>
                </c:pt>
              </c:strCache>
            </c:strRef>
          </c:tx>
          <c:marker>
            <c:symbol val="none"/>
          </c:marker>
          <c:cat>
            <c:numRef>
              <c:f>Hoja1!$A$2:$A$27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Hoja1!$B$2:$B$27</c:f>
              <c:numCache>
                <c:formatCode>[$-10C0A]#,##0.00;\-#,##0.00</c:formatCode>
                <c:ptCount val="26"/>
                <c:pt idx="0">
                  <c:v>127304.82115600002</c:v>
                </c:pt>
                <c:pt idx="1">
                  <c:v>155373.06947000007</c:v>
                </c:pt>
                <c:pt idx="2">
                  <c:v>179279.79754000003</c:v>
                </c:pt>
                <c:pt idx="3">
                  <c:v>211676.86234999995</c:v>
                </c:pt>
                <c:pt idx="4">
                  <c:v>236977.92057000013</c:v>
                </c:pt>
                <c:pt idx="5">
                  <c:v>222704.33399999986</c:v>
                </c:pt>
                <c:pt idx="6">
                  <c:v>251112.47883999997</c:v>
                </c:pt>
                <c:pt idx="7">
                  <c:v>303541.32418</c:v>
                </c:pt>
                <c:pt idx="8">
                  <c:v>308218.00067999994</c:v>
                </c:pt>
                <c:pt idx="9">
                  <c:v>308974.10131999978</c:v>
                </c:pt>
                <c:pt idx="10">
                  <c:v>334687.08190000011</c:v>
                </c:pt>
                <c:pt idx="11">
                  <c:v>397084.0903000001</c:v>
                </c:pt>
                <c:pt idx="12">
                  <c:v>479495.75028000039</c:v>
                </c:pt>
                <c:pt idx="13">
                  <c:v>514348.40298999997</c:v>
                </c:pt>
                <c:pt idx="14">
                  <c:v>559005.54</c:v>
                </c:pt>
                <c:pt idx="15">
                  <c:v>625907.37</c:v>
                </c:pt>
                <c:pt idx="16">
                  <c:v>609361.03</c:v>
                </c:pt>
                <c:pt idx="17">
                  <c:v>651602.05000000005</c:v>
                </c:pt>
                <c:pt idx="18">
                  <c:v>728861.74</c:v>
                </c:pt>
                <c:pt idx="19">
                  <c:v>760225.73</c:v>
                </c:pt>
                <c:pt idx="20">
                  <c:v>643869.65</c:v>
                </c:pt>
                <c:pt idx="21">
                  <c:v>760611.74</c:v>
                </c:pt>
                <c:pt idx="22">
                  <c:v>925985.31</c:v>
                </c:pt>
                <c:pt idx="23">
                  <c:v>935711.19</c:v>
                </c:pt>
                <c:pt idx="24">
                  <c:v>860361.08</c:v>
                </c:pt>
                <c:pt idx="25">
                  <c:v>854513</c:v>
                </c:pt>
              </c:numCache>
            </c:numRef>
          </c:val>
          <c:smooth val="0"/>
          <c:extLst>
            <c:ext xmlns:c16="http://schemas.microsoft.com/office/drawing/2014/chart" uri="{C3380CC4-5D6E-409C-BE32-E72D297353CC}">
              <c16:uniqueId val="{00000000-46EC-4E03-9EA5-EDCD6A7AC554}"/>
            </c:ext>
          </c:extLst>
        </c:ser>
        <c:ser>
          <c:idx val="1"/>
          <c:order val="1"/>
          <c:tx>
            <c:strRef>
              <c:f>Hoja1!$C$1</c:f>
              <c:strCache>
                <c:ptCount val="1"/>
                <c:pt idx="0">
                  <c:v>Importaciones</c:v>
                </c:pt>
              </c:strCache>
            </c:strRef>
          </c:tx>
          <c:spPr>
            <a:ln>
              <a:solidFill>
                <a:srgbClr val="AF233B"/>
              </a:solidFill>
            </a:ln>
          </c:spPr>
          <c:marker>
            <c:symbol val="none"/>
          </c:marker>
          <c:cat>
            <c:numRef>
              <c:f>Hoja1!$A$2:$A$27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Hoja1!$C$2:$C$27</c:f>
              <c:numCache>
                <c:formatCode>[$-10C0A]#,##0.00;\-#,##0.00</c:formatCode>
                <c:ptCount val="26"/>
                <c:pt idx="0">
                  <c:v>141007.11474000002</c:v>
                </c:pt>
                <c:pt idx="1">
                  <c:v>199419.70588000002</c:v>
                </c:pt>
                <c:pt idx="2">
                  <c:v>206084.48399000004</c:v>
                </c:pt>
                <c:pt idx="3">
                  <c:v>179790.61807999999</c:v>
                </c:pt>
                <c:pt idx="4">
                  <c:v>192437.09659000003</c:v>
                </c:pt>
                <c:pt idx="5">
                  <c:v>218176.62329999998</c:v>
                </c:pt>
                <c:pt idx="6">
                  <c:v>212297.7636399999</c:v>
                </c:pt>
                <c:pt idx="7">
                  <c:v>288449.14709999983</c:v>
                </c:pt>
                <c:pt idx="8">
                  <c:v>255946.42716000008</c:v>
                </c:pt>
                <c:pt idx="9">
                  <c:v>219380.25</c:v>
                </c:pt>
                <c:pt idx="10">
                  <c:v>248219.15845999995</c:v>
                </c:pt>
                <c:pt idx="11">
                  <c:v>268298.56069000013</c:v>
                </c:pt>
                <c:pt idx="12">
                  <c:v>223225.96379999991</c:v>
                </c:pt>
                <c:pt idx="13">
                  <c:v>213784.25885999997</c:v>
                </c:pt>
                <c:pt idx="14">
                  <c:v>253205.21</c:v>
                </c:pt>
                <c:pt idx="15">
                  <c:v>348514.49</c:v>
                </c:pt>
                <c:pt idx="16">
                  <c:v>404605.15</c:v>
                </c:pt>
                <c:pt idx="17">
                  <c:v>416114.14</c:v>
                </c:pt>
                <c:pt idx="18">
                  <c:v>484317.16</c:v>
                </c:pt>
                <c:pt idx="19">
                  <c:v>497115.57</c:v>
                </c:pt>
                <c:pt idx="20">
                  <c:v>481278.61</c:v>
                </c:pt>
                <c:pt idx="21">
                  <c:v>474768.06</c:v>
                </c:pt>
                <c:pt idx="22">
                  <c:v>521658.39</c:v>
                </c:pt>
                <c:pt idx="23">
                  <c:v>410922.55</c:v>
                </c:pt>
                <c:pt idx="24">
                  <c:v>430433.08</c:v>
                </c:pt>
                <c:pt idx="25">
                  <c:v>559834</c:v>
                </c:pt>
              </c:numCache>
            </c:numRef>
          </c:val>
          <c:smooth val="0"/>
          <c:extLst>
            <c:ext xmlns:c16="http://schemas.microsoft.com/office/drawing/2014/chart" uri="{C3380CC4-5D6E-409C-BE32-E72D297353CC}">
              <c16:uniqueId val="{00000001-46EC-4E03-9EA5-EDCD6A7AC554}"/>
            </c:ext>
          </c:extLst>
        </c:ser>
        <c:dLbls>
          <c:showLegendKey val="0"/>
          <c:showVal val="0"/>
          <c:showCatName val="0"/>
          <c:showSerName val="0"/>
          <c:showPercent val="0"/>
          <c:showBubbleSize val="0"/>
        </c:dLbls>
        <c:smooth val="0"/>
        <c:axId val="251075200"/>
        <c:axId val="251076992"/>
      </c:lineChart>
      <c:catAx>
        <c:axId val="251075200"/>
        <c:scaling>
          <c:orientation val="minMax"/>
        </c:scaling>
        <c:delete val="0"/>
        <c:axPos val="b"/>
        <c:numFmt formatCode="General" sourceLinked="1"/>
        <c:majorTickMark val="out"/>
        <c:minorTickMark val="none"/>
        <c:tickLblPos val="nextTo"/>
        <c:spPr>
          <a:noFill/>
          <a:ln>
            <a:noFill/>
          </a:ln>
        </c:spPr>
        <c:txPr>
          <a:bodyPr rot="-5400000" vert="horz"/>
          <a:lstStyle/>
          <a:p>
            <a:pPr>
              <a:defRPr sz="600">
                <a:solidFill>
                  <a:schemeClr val="tx1">
                    <a:lumMod val="85000"/>
                    <a:lumOff val="15000"/>
                  </a:schemeClr>
                </a:solidFill>
                <a:latin typeface="+mj-lt"/>
              </a:defRPr>
            </a:pPr>
            <a:endParaRPr lang="es-ES"/>
          </a:p>
        </c:txPr>
        <c:crossAx val="251076992"/>
        <c:crosses val="autoZero"/>
        <c:auto val="1"/>
        <c:lblAlgn val="ctr"/>
        <c:lblOffset val="100"/>
        <c:noMultiLvlLbl val="0"/>
      </c:catAx>
      <c:valAx>
        <c:axId val="251076992"/>
        <c:scaling>
          <c:orientation val="minMax"/>
        </c:scaling>
        <c:delete val="0"/>
        <c:axPos val="l"/>
        <c:majorGridlines>
          <c:spPr>
            <a:ln>
              <a:solidFill>
                <a:sysClr val="window" lastClr="FFFFFF">
                  <a:lumMod val="85000"/>
                </a:sysClr>
              </a:solidFill>
              <a:prstDash val="solid"/>
            </a:ln>
          </c:spPr>
        </c:majorGridlines>
        <c:numFmt formatCode="#,##0" sourceLinked="0"/>
        <c:majorTickMark val="out"/>
        <c:minorTickMark val="none"/>
        <c:tickLblPos val="nextTo"/>
        <c:spPr>
          <a:noFill/>
          <a:ln>
            <a:noFill/>
          </a:ln>
        </c:spPr>
        <c:txPr>
          <a:bodyPr/>
          <a:lstStyle/>
          <a:p>
            <a:pPr>
              <a:defRPr sz="700">
                <a:solidFill>
                  <a:schemeClr val="tx1">
                    <a:lumMod val="85000"/>
                    <a:lumOff val="15000"/>
                  </a:schemeClr>
                </a:solidFill>
                <a:latin typeface="+mj-lt"/>
              </a:defRPr>
            </a:pPr>
            <a:endParaRPr lang="es-ES"/>
          </a:p>
        </c:txPr>
        <c:crossAx val="251075200"/>
        <c:crosses val="autoZero"/>
        <c:crossBetween val="between"/>
      </c:valAx>
    </c:plotArea>
    <c:legend>
      <c:legendPos val="b"/>
      <c:layout>
        <c:manualLayout>
          <c:xMode val="edge"/>
          <c:yMode val="edge"/>
          <c:x val="0.16534181078675864"/>
          <c:y val="0.87188545110813953"/>
          <c:w val="0.78465802028061771"/>
          <c:h val="5.3233268861266093E-2"/>
        </c:manualLayout>
      </c:layout>
      <c:overlay val="0"/>
      <c:txPr>
        <a:bodyPr/>
        <a:lstStyle/>
        <a:p>
          <a:pPr>
            <a:defRPr sz="800">
              <a:latin typeface="+mj-lt"/>
            </a:defRPr>
          </a:pPr>
          <a:endParaRPr lang="es-ES"/>
        </a:p>
      </c:txPr>
    </c:legend>
    <c:plotVisOnly val="1"/>
    <c:dispBlanksAs val="gap"/>
    <c:showDLblsOverMax val="0"/>
  </c:chart>
  <c:spPr>
    <a:ln>
      <a:solidFill>
        <a:sysClr val="window" lastClr="FFFFFF">
          <a:lumMod val="85000"/>
        </a:sysClr>
      </a:solidFill>
    </a:ln>
  </c:spPr>
  <c:externalData r:id="rId2">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12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1">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2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1">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12B32DF-60B6-438C-B6F8-06ABEEFF90DF}" type="datetimeFigureOut">
              <a:rPr lang="es-ES" smtClean="0"/>
              <a:t>19/06/2026</a:t>
            </a:fld>
            <a:endParaRPr lang="es-ES"/>
          </a:p>
        </p:txBody>
      </p:sp>
      <p:sp>
        <p:nvSpPr>
          <p:cNvPr id="4" name="Marcador de imagen de diapositiva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6669B41-AC2C-4264-8328-3D5D889BB1D7}" type="slidenum">
              <a:rPr lang="es-ES" smtClean="0"/>
              <a:t>‹Nº›</a:t>
            </a:fld>
            <a:endParaRPr lang="es-ES"/>
          </a:p>
        </p:txBody>
      </p:sp>
    </p:spTree>
    <p:extLst>
      <p:ext uri="{BB962C8B-B14F-4D97-AF65-F5344CB8AC3E}">
        <p14:creationId xmlns:p14="http://schemas.microsoft.com/office/powerpoint/2010/main" val="32571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6669B41-AC2C-4264-8328-3D5D889BB1D7}" type="slidenum">
              <a:rPr lang="es-ES" smtClean="0"/>
              <a:t>3</a:t>
            </a:fld>
            <a:endParaRPr lang="es-ES"/>
          </a:p>
        </p:txBody>
      </p:sp>
    </p:spTree>
    <p:extLst>
      <p:ext uri="{BB962C8B-B14F-4D97-AF65-F5344CB8AC3E}">
        <p14:creationId xmlns:p14="http://schemas.microsoft.com/office/powerpoint/2010/main" val="211840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6669B41-AC2C-4264-8328-3D5D889BB1D7}" type="slidenum">
              <a:rPr lang="es-ES" smtClean="0"/>
              <a:t>7</a:t>
            </a:fld>
            <a:endParaRPr lang="es-ES"/>
          </a:p>
        </p:txBody>
      </p:sp>
    </p:spTree>
    <p:extLst>
      <p:ext uri="{BB962C8B-B14F-4D97-AF65-F5344CB8AC3E}">
        <p14:creationId xmlns:p14="http://schemas.microsoft.com/office/powerpoint/2010/main" val="1278543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1035A-200E-62A9-5489-8B483ADE5A0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05D6A9B-BCE5-AFEE-452C-824E6A9CDA2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050D3DB-D712-476B-2B27-D415AAD0E8D8}"/>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EF0FA49A-EDF2-A5EA-4E11-4487CD4C6E7D}"/>
              </a:ext>
            </a:extLst>
          </p:cNvPr>
          <p:cNvSpPr>
            <a:spLocks noGrp="1"/>
          </p:cNvSpPr>
          <p:nvPr>
            <p:ph type="sldNum" sz="quarter" idx="5"/>
          </p:nvPr>
        </p:nvSpPr>
        <p:spPr/>
        <p:txBody>
          <a:bodyPr/>
          <a:lstStyle/>
          <a:p>
            <a:fld id="{26669B41-AC2C-4264-8328-3D5D889BB1D7}" type="slidenum">
              <a:rPr lang="es-ES" smtClean="0"/>
              <a:t>8</a:t>
            </a:fld>
            <a:endParaRPr lang="es-ES"/>
          </a:p>
        </p:txBody>
      </p:sp>
    </p:spTree>
    <p:extLst>
      <p:ext uri="{BB962C8B-B14F-4D97-AF65-F5344CB8AC3E}">
        <p14:creationId xmlns:p14="http://schemas.microsoft.com/office/powerpoint/2010/main" val="109619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E0BC53B-ACC5-4D2D-A4C8-16CFA9098BC0}" type="datetimeFigureOut">
              <a:rPr lang="es-ES" smtClean="0"/>
              <a:t>19/06/2026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144278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0BC53B-ACC5-4D2D-A4C8-16CFA9098BC0}" type="datetimeFigureOut">
              <a:rPr lang="es-ES" smtClean="0"/>
              <a:t>19/06/2026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288454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0BC53B-ACC5-4D2D-A4C8-16CFA9098BC0}" type="datetimeFigureOut">
              <a:rPr lang="es-ES" smtClean="0"/>
              <a:t>19/06/2026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400644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0BC53B-ACC5-4D2D-A4C8-16CFA9098BC0}" type="datetimeFigureOut">
              <a:rPr lang="es-ES" smtClean="0"/>
              <a:t>19/06/2026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358386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E0BC53B-ACC5-4D2D-A4C8-16CFA9098BC0}" type="datetimeFigureOut">
              <a:rPr lang="es-ES" smtClean="0"/>
              <a:t>19/06/2026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263986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E0BC53B-ACC5-4D2D-A4C8-16CFA9098BC0}" type="datetimeFigureOut">
              <a:rPr lang="es-ES" smtClean="0"/>
              <a:t>19/06/2026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416200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618442"/>
            <a:ext cx="2901255"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618442"/>
            <a:ext cx="2915543"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E0BC53B-ACC5-4D2D-A4C8-16CFA9098BC0}" type="datetimeFigureOut">
              <a:rPr lang="es-ES" smtClean="0"/>
              <a:t>19/06/2026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917798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E0BC53B-ACC5-4D2D-A4C8-16CFA9098BC0}" type="datetimeFigureOut">
              <a:rPr lang="es-ES" smtClean="0"/>
              <a:t>19/06/2026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332858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BC53B-ACC5-4D2D-A4C8-16CFA9098BC0}" type="datetimeFigureOut">
              <a:rPr lang="es-ES" smtClean="0"/>
              <a:t>19/06/2026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202836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0BC53B-ACC5-4D2D-A4C8-16CFA9098BC0}" type="datetimeFigureOut">
              <a:rPr lang="es-ES" smtClean="0"/>
              <a:t>19/06/2026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2421757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0BC53B-ACC5-4D2D-A4C8-16CFA9098BC0}" type="datetimeFigureOut">
              <a:rPr lang="es-ES" smtClean="0"/>
              <a:t>19/06/2026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294258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6E0BC53B-ACC5-4D2D-A4C8-16CFA9098BC0}" type="datetimeFigureOut">
              <a:rPr lang="es-ES" smtClean="0"/>
              <a:t>19/06/2026</a:t>
            </a:fld>
            <a:endParaRPr lang="es-E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s-E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69575FB8-565E-427F-9BEB-1B4DECCAC9F8}" type="slidenum">
              <a:rPr lang="es-ES" smtClean="0"/>
              <a:t>‹Nº›</a:t>
            </a:fld>
            <a:endParaRPr lang="es-ES"/>
          </a:p>
        </p:txBody>
      </p:sp>
    </p:spTree>
    <p:extLst>
      <p:ext uri="{BB962C8B-B14F-4D97-AF65-F5344CB8AC3E}">
        <p14:creationId xmlns:p14="http://schemas.microsoft.com/office/powerpoint/2010/main" val="140399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sv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30000D0-A13B-248E-BF65-4432A75CB4C4}"/>
              </a:ext>
            </a:extLst>
          </p:cNvPr>
          <p:cNvSpPr/>
          <p:nvPr/>
        </p:nvSpPr>
        <p:spPr>
          <a:xfrm>
            <a:off x="0" y="7695049"/>
            <a:ext cx="6858000" cy="13716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ángulo 13">
            <a:extLst>
              <a:ext uri="{FF2B5EF4-FFF2-40B4-BE49-F238E27FC236}">
                <a16:creationId xmlns:a16="http://schemas.microsoft.com/office/drawing/2014/main" id="{5B97AC2C-F209-0E98-89E0-BE9EB95DD333}"/>
              </a:ext>
            </a:extLst>
          </p:cNvPr>
          <p:cNvSpPr/>
          <p:nvPr/>
        </p:nvSpPr>
        <p:spPr>
          <a:xfrm>
            <a:off x="0" y="9013371"/>
            <a:ext cx="6858000" cy="900564"/>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Gráfico de planeta abstracto">
            <a:extLst>
              <a:ext uri="{FF2B5EF4-FFF2-40B4-BE49-F238E27FC236}">
                <a16:creationId xmlns:a16="http://schemas.microsoft.com/office/drawing/2014/main" id="{0098BB95-530A-36FF-B0AA-8DDBCD8AEA06}"/>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l="14387" t="-142" r="18905" b="142"/>
          <a:stretch>
            <a:fillRect/>
          </a:stretch>
        </p:blipFill>
        <p:spPr>
          <a:xfrm>
            <a:off x="1" y="1912507"/>
            <a:ext cx="6858000" cy="5774607"/>
          </a:xfrm>
          <a:prstGeom prst="rect">
            <a:avLst/>
          </a:prstGeom>
        </p:spPr>
      </p:pic>
      <p:sp>
        <p:nvSpPr>
          <p:cNvPr id="6" name="Rectángulo 5">
            <a:extLst>
              <a:ext uri="{FF2B5EF4-FFF2-40B4-BE49-F238E27FC236}">
                <a16:creationId xmlns:a16="http://schemas.microsoft.com/office/drawing/2014/main" id="{B56C6419-7E0B-C3A4-6FA6-6DD3CD67151C}"/>
              </a:ext>
            </a:extLst>
          </p:cNvPr>
          <p:cNvSpPr/>
          <p:nvPr/>
        </p:nvSpPr>
        <p:spPr>
          <a:xfrm>
            <a:off x="0" y="-21045"/>
            <a:ext cx="6858000" cy="1912506"/>
          </a:xfrm>
          <a:prstGeom prst="rect">
            <a:avLst/>
          </a:prstGeom>
          <a:solidFill>
            <a:srgbClr val="FAFAFA"/>
          </a:solidFill>
          <a:ln>
            <a:solidFill>
              <a:srgbClr val="FCFC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49F99C2B-6958-38E1-08E5-19D0A07BA9A7}"/>
              </a:ext>
            </a:extLst>
          </p:cNvPr>
          <p:cNvSpPr/>
          <p:nvPr/>
        </p:nvSpPr>
        <p:spPr>
          <a:xfrm>
            <a:off x="0" y="-7934"/>
            <a:ext cx="1045029" cy="9913934"/>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7">
            <a:extLst>
              <a:ext uri="{FF2B5EF4-FFF2-40B4-BE49-F238E27FC236}">
                <a16:creationId xmlns:a16="http://schemas.microsoft.com/office/drawing/2014/main" id="{9613B327-7188-47B0-817F-0E49CA03F799}"/>
              </a:ext>
            </a:extLst>
          </p:cNvPr>
          <p:cNvCxnSpPr>
            <a:cxnSpLocks/>
          </p:cNvCxnSpPr>
          <p:nvPr/>
        </p:nvCxnSpPr>
        <p:spPr>
          <a:xfrm>
            <a:off x="470263" y="1899396"/>
            <a:ext cx="0" cy="653625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ítulo 1">
            <a:extLst>
              <a:ext uri="{FF2B5EF4-FFF2-40B4-BE49-F238E27FC236}">
                <a16:creationId xmlns:a16="http://schemas.microsoft.com/office/drawing/2014/main" id="{7F451C85-EDF6-1826-E93F-9E47782037D9}"/>
              </a:ext>
            </a:extLst>
          </p:cNvPr>
          <p:cNvSpPr txBox="1">
            <a:spLocks/>
          </p:cNvSpPr>
          <p:nvPr/>
        </p:nvSpPr>
        <p:spPr>
          <a:xfrm rot="16200000">
            <a:off x="-357178" y="737762"/>
            <a:ext cx="1654884" cy="38255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1600" dirty="0">
                <a:solidFill>
                  <a:schemeClr val="bg1"/>
                </a:solidFill>
                <a:latin typeface="Aptos" panose="020B0004020202020204" pitchFamily="34" charset="0"/>
              </a:rPr>
              <a:t>Informe País</a:t>
            </a:r>
          </a:p>
        </p:txBody>
      </p:sp>
      <p:sp>
        <p:nvSpPr>
          <p:cNvPr id="10" name="Título 1">
            <a:extLst>
              <a:ext uri="{FF2B5EF4-FFF2-40B4-BE49-F238E27FC236}">
                <a16:creationId xmlns:a16="http://schemas.microsoft.com/office/drawing/2014/main" id="{8E0F5DD5-6AB7-2EDD-D54E-25745FDA2FA3}"/>
              </a:ext>
            </a:extLst>
          </p:cNvPr>
          <p:cNvSpPr txBox="1">
            <a:spLocks/>
          </p:cNvSpPr>
          <p:nvPr/>
        </p:nvSpPr>
        <p:spPr>
          <a:xfrm rot="16200000">
            <a:off x="-176815" y="8883324"/>
            <a:ext cx="1210880" cy="382559"/>
          </a:xfrm>
          <a:prstGeom prst="rect">
            <a:avLst/>
          </a:prstGeom>
        </p:spPr>
        <p:txBody>
          <a:bodyPr vert="horz" lIns="91440" tIns="45720" rIns="91440" bIns="45720" rtlCol="0" anchor="b">
            <a:normAutofit fontScale="8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1600" dirty="0">
                <a:solidFill>
                  <a:schemeClr val="bg1"/>
                </a:solidFill>
                <a:latin typeface="Aptos" panose="020B0004020202020204" pitchFamily="34" charset="0"/>
              </a:rPr>
              <a:t>MARRUECOS</a:t>
            </a:r>
            <a:endParaRPr lang="es-ES" sz="2000" dirty="0">
              <a:solidFill>
                <a:schemeClr val="bg1"/>
              </a:solidFill>
              <a:latin typeface="Aptos" panose="020B0004020202020204" pitchFamily="34" charset="0"/>
            </a:endParaRPr>
          </a:p>
        </p:txBody>
      </p:sp>
      <p:sp>
        <p:nvSpPr>
          <p:cNvPr id="11" name="Título 1">
            <a:extLst>
              <a:ext uri="{FF2B5EF4-FFF2-40B4-BE49-F238E27FC236}">
                <a16:creationId xmlns:a16="http://schemas.microsoft.com/office/drawing/2014/main" id="{BF5C90F9-CDBA-CDBE-E25D-96FA3AD757F6}"/>
              </a:ext>
            </a:extLst>
          </p:cNvPr>
          <p:cNvSpPr txBox="1">
            <a:spLocks/>
          </p:cNvSpPr>
          <p:nvPr/>
        </p:nvSpPr>
        <p:spPr>
          <a:xfrm>
            <a:off x="2661286" y="411010"/>
            <a:ext cx="3809456" cy="68082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S" sz="3600" b="1" dirty="0">
                <a:solidFill>
                  <a:schemeClr val="bg2">
                    <a:lumMod val="25000"/>
                  </a:schemeClr>
                </a:solidFill>
                <a:latin typeface="Aptos" panose="020B0004020202020204" pitchFamily="34" charset="0"/>
              </a:rPr>
              <a:t>Marruecos</a:t>
            </a:r>
          </a:p>
        </p:txBody>
      </p:sp>
      <p:sp>
        <p:nvSpPr>
          <p:cNvPr id="12" name="Título 1">
            <a:extLst>
              <a:ext uri="{FF2B5EF4-FFF2-40B4-BE49-F238E27FC236}">
                <a16:creationId xmlns:a16="http://schemas.microsoft.com/office/drawing/2014/main" id="{D0777E8D-DC07-53EB-B12B-3BC19BC1BDF0}"/>
              </a:ext>
            </a:extLst>
          </p:cNvPr>
          <p:cNvSpPr txBox="1">
            <a:spLocks/>
          </p:cNvSpPr>
          <p:nvPr/>
        </p:nvSpPr>
        <p:spPr>
          <a:xfrm>
            <a:off x="4284618" y="970234"/>
            <a:ext cx="2186124" cy="465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2400" dirty="0">
                <a:solidFill>
                  <a:schemeClr val="bg2">
                    <a:lumMod val="25000"/>
                  </a:schemeClr>
                </a:solidFill>
                <a:latin typeface="Aptos" panose="020B0004020202020204" pitchFamily="34" charset="0"/>
              </a:rPr>
              <a:t>Informe país</a:t>
            </a:r>
          </a:p>
        </p:txBody>
      </p:sp>
      <p:sp>
        <p:nvSpPr>
          <p:cNvPr id="13" name="Título 1">
            <a:extLst>
              <a:ext uri="{FF2B5EF4-FFF2-40B4-BE49-F238E27FC236}">
                <a16:creationId xmlns:a16="http://schemas.microsoft.com/office/drawing/2014/main" id="{900C23AA-F168-A04C-19A4-2C3F35B2518C}"/>
              </a:ext>
            </a:extLst>
          </p:cNvPr>
          <p:cNvSpPr txBox="1">
            <a:spLocks/>
          </p:cNvSpPr>
          <p:nvPr/>
        </p:nvSpPr>
        <p:spPr>
          <a:xfrm>
            <a:off x="4284618" y="1435517"/>
            <a:ext cx="2186124" cy="28287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1600" dirty="0">
                <a:solidFill>
                  <a:schemeClr val="bg2">
                    <a:lumMod val="25000"/>
                  </a:schemeClr>
                </a:solidFill>
                <a:latin typeface="Aptos" panose="020B0004020202020204" pitchFamily="34" charset="0"/>
              </a:rPr>
              <a:t>Junio 2026</a:t>
            </a:r>
          </a:p>
        </p:txBody>
      </p:sp>
      <p:pic>
        <p:nvPicPr>
          <p:cNvPr id="15" name="Imagen 14" descr="Logotipo&#10;&#10;El contenido generado por IA puede ser incorrecto.">
            <a:extLst>
              <a:ext uri="{FF2B5EF4-FFF2-40B4-BE49-F238E27FC236}">
                <a16:creationId xmlns:a16="http://schemas.microsoft.com/office/drawing/2014/main" id="{7F5684E4-7A14-DD72-F8F1-D985E5C0C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574" y="9176915"/>
            <a:ext cx="1522442" cy="566348"/>
          </a:xfrm>
          <a:prstGeom prst="rect">
            <a:avLst/>
          </a:prstGeom>
        </p:spPr>
      </p:pic>
      <p:sp>
        <p:nvSpPr>
          <p:cNvPr id="17" name="CuadroTexto 16">
            <a:extLst>
              <a:ext uri="{FF2B5EF4-FFF2-40B4-BE49-F238E27FC236}">
                <a16:creationId xmlns:a16="http://schemas.microsoft.com/office/drawing/2014/main" id="{C56D1EA4-F971-7387-97F6-AA7D2678DC3C}"/>
              </a:ext>
            </a:extLst>
          </p:cNvPr>
          <p:cNvSpPr txBox="1"/>
          <p:nvPr/>
        </p:nvSpPr>
        <p:spPr>
          <a:xfrm>
            <a:off x="1303193" y="8097095"/>
            <a:ext cx="5296642" cy="338554"/>
          </a:xfrm>
          <a:prstGeom prst="rect">
            <a:avLst/>
          </a:prstGeom>
          <a:noFill/>
        </p:spPr>
        <p:txBody>
          <a:bodyPr wrap="square">
            <a:spAutoFit/>
          </a:bodyPr>
          <a:lstStyle/>
          <a:p>
            <a:pPr algn="ctr"/>
            <a:r>
              <a:rPr lang="es-ES" sz="1600" i="1" dirty="0">
                <a:solidFill>
                  <a:schemeClr val="bg2">
                    <a:lumMod val="25000"/>
                  </a:schemeClr>
                </a:solidFill>
                <a:effectLst>
                  <a:outerShdw blurRad="38100" dist="38100" dir="2700000" algn="tl">
                    <a:srgbClr val="000000">
                      <a:alpha val="43137"/>
                    </a:srgbClr>
                  </a:outerShdw>
                </a:effectLst>
                <a:latin typeface="Aptos" panose="020B0004020202020204" pitchFamily="34" charset="0"/>
              </a:rPr>
              <a:t>Economía emergente y geoestratégica en el Mediterráneo</a:t>
            </a:r>
          </a:p>
        </p:txBody>
      </p:sp>
    </p:spTree>
    <p:extLst>
      <p:ext uri="{BB962C8B-B14F-4D97-AF65-F5344CB8AC3E}">
        <p14:creationId xmlns:p14="http://schemas.microsoft.com/office/powerpoint/2010/main" val="2234638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4480C-32E0-C3E3-B803-C55F48796943}"/>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FE74913B-61C4-C888-5EDC-6CB56B86AFF3}"/>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5">
            <a:extLst>
              <a:ext uri="{FF2B5EF4-FFF2-40B4-BE49-F238E27FC236}">
                <a16:creationId xmlns:a16="http://schemas.microsoft.com/office/drawing/2014/main" id="{419579DC-D134-E163-2852-1262442AD091}"/>
              </a:ext>
            </a:extLst>
          </p:cNvPr>
          <p:cNvSpPr txBox="1"/>
          <p:nvPr/>
        </p:nvSpPr>
        <p:spPr>
          <a:xfrm>
            <a:off x="513657" y="776039"/>
            <a:ext cx="2587424" cy="830997"/>
          </a:xfrm>
          <a:prstGeom prst="rect">
            <a:avLst/>
          </a:prstGeom>
          <a:noFill/>
        </p:spPr>
        <p:txBody>
          <a:bodyPr wrap="square" rtlCol="0">
            <a:spAutoFit/>
          </a:bodyPr>
          <a:lstStyle/>
          <a:p>
            <a:r>
              <a:rPr lang="es-ES_tradnl" sz="2400" b="1" dirty="0">
                <a:solidFill>
                  <a:schemeClr val="bg1">
                    <a:lumMod val="50000"/>
                  </a:schemeClr>
                </a:solidFill>
                <a:cs typeface="Calibri" panose="020F0502020204030204" pitchFamily="34" charset="0"/>
              </a:rPr>
              <a:t>MARRUECOS</a:t>
            </a:r>
          </a:p>
          <a:p>
            <a:r>
              <a:rPr lang="es-ES_tradnl" sz="2400" i="1" dirty="0">
                <a:solidFill>
                  <a:schemeClr val="bg1">
                    <a:lumMod val="50000"/>
                  </a:schemeClr>
                </a:solidFill>
                <a:cs typeface="Calibri" panose="020F0502020204030204" pitchFamily="34" charset="0"/>
              </a:rPr>
              <a:t>Informe País</a:t>
            </a:r>
          </a:p>
        </p:txBody>
      </p:sp>
      <p:sp>
        <p:nvSpPr>
          <p:cNvPr id="18" name="CuadroTexto 17">
            <a:extLst>
              <a:ext uri="{FF2B5EF4-FFF2-40B4-BE49-F238E27FC236}">
                <a16:creationId xmlns:a16="http://schemas.microsoft.com/office/drawing/2014/main" id="{48BCC2BB-7F26-EEC7-C9B8-2A6B1B6B3DA0}"/>
              </a:ext>
            </a:extLst>
          </p:cNvPr>
          <p:cNvSpPr txBox="1"/>
          <p:nvPr/>
        </p:nvSpPr>
        <p:spPr>
          <a:xfrm>
            <a:off x="580938" y="1586020"/>
            <a:ext cx="4114973" cy="992451"/>
          </a:xfrm>
          <a:prstGeom prst="rect">
            <a:avLst/>
          </a:prstGeom>
          <a:noFill/>
        </p:spPr>
        <p:txBody>
          <a:bodyPr wrap="square" lIns="0" tIns="0" rIns="0" bIns="0" rtlCol="0" anchor="t">
            <a:spAutoFit/>
          </a:bodyPr>
          <a:lstStyle/>
          <a:p>
            <a:pPr>
              <a:lnSpc>
                <a:spcPts val="1300"/>
              </a:lnSpc>
              <a:buSzPct val="100000"/>
              <a:tabLst>
                <a:tab pos="571500" algn="l"/>
              </a:tabLst>
            </a:pPr>
            <a:r>
              <a:rPr lang="es-ES_tradnl" sz="1000" b="1" i="1" dirty="0">
                <a:solidFill>
                  <a:srgbClr val="AF233B"/>
                </a:solidFill>
                <a:latin typeface="Calibri" panose="020F0502020204030204" pitchFamily="34" charset="0"/>
                <a:cs typeface="Calibri" panose="020F0502020204030204" pitchFamily="34" charset="0"/>
              </a:rPr>
              <a:t>Superficie:</a:t>
            </a:r>
            <a:r>
              <a:rPr lang="es-ES_tradnl" sz="1000" i="1" dirty="0">
                <a:solidFill>
                  <a:srgbClr val="AF233B"/>
                </a:solidFill>
                <a:latin typeface="Calibri" panose="020F0502020204030204" pitchFamily="34" charset="0"/>
                <a:cs typeface="Calibri" panose="020F0502020204030204" pitchFamily="34" charset="0"/>
              </a:rPr>
              <a:t> 446.550</a:t>
            </a:r>
            <a:r>
              <a:rPr lang="es-ES_tradnl" sz="1000" b="1" i="1" dirty="0">
                <a:solidFill>
                  <a:srgbClr val="AF233B"/>
                </a:solidFill>
                <a:latin typeface="Calibri" panose="020F0502020204030204" pitchFamily="34" charset="0"/>
                <a:cs typeface="Calibri" panose="020F0502020204030204" pitchFamily="34" charset="0"/>
              </a:rPr>
              <a:t> </a:t>
            </a:r>
            <a:r>
              <a:rPr lang="es-ES" sz="1000" i="1" dirty="0">
                <a:solidFill>
                  <a:srgbClr val="AF233B"/>
                </a:solidFill>
                <a:latin typeface="Calibri" panose="020F0502020204030204" pitchFamily="34" charset="0"/>
                <a:cs typeface="Calibri" panose="020F0502020204030204" pitchFamily="34" charset="0"/>
              </a:rPr>
              <a:t>km² </a:t>
            </a:r>
          </a:p>
          <a:p>
            <a:pPr>
              <a:lnSpc>
                <a:spcPts val="1300"/>
              </a:lnSpc>
              <a:buSzPct val="100000"/>
              <a:tabLst>
                <a:tab pos="571500" algn="l"/>
              </a:tabLst>
            </a:pPr>
            <a:r>
              <a:rPr lang="es-ES_tradnl" sz="1000" b="1" i="1" dirty="0">
                <a:solidFill>
                  <a:srgbClr val="AF233B"/>
                </a:solidFill>
                <a:latin typeface="Calibri" panose="020F0502020204030204" pitchFamily="34" charset="0"/>
                <a:cs typeface="Calibri" panose="020F0502020204030204" pitchFamily="34" charset="0"/>
              </a:rPr>
              <a:t>Población (2024): </a:t>
            </a:r>
            <a:r>
              <a:rPr lang="es-ES_tradnl" sz="1000" i="1" dirty="0">
                <a:solidFill>
                  <a:srgbClr val="AF233B"/>
                </a:solidFill>
                <a:latin typeface="Calibri" panose="020F0502020204030204" pitchFamily="34" charset="0"/>
                <a:cs typeface="Calibri" panose="020F0502020204030204" pitchFamily="34" charset="0"/>
              </a:rPr>
              <a:t>38,1 millones de habitantes </a:t>
            </a:r>
          </a:p>
          <a:p>
            <a:pPr>
              <a:lnSpc>
                <a:spcPts val="1300"/>
              </a:lnSpc>
              <a:buSzPct val="100000"/>
              <a:tabLst>
                <a:tab pos="571500" algn="l"/>
              </a:tabLst>
            </a:pPr>
            <a:r>
              <a:rPr lang="es-ES_tradnl" sz="1000" b="1" i="1" dirty="0">
                <a:solidFill>
                  <a:srgbClr val="AF233B"/>
                </a:solidFill>
                <a:latin typeface="Calibri" panose="020F0502020204030204" pitchFamily="34" charset="0"/>
                <a:cs typeface="Calibri" panose="020F0502020204030204" pitchFamily="34" charset="0"/>
              </a:rPr>
              <a:t>Capital: </a:t>
            </a:r>
            <a:r>
              <a:rPr lang="es-ES_tradnl" sz="1000" i="1" dirty="0">
                <a:solidFill>
                  <a:srgbClr val="AF233B"/>
                </a:solidFill>
                <a:latin typeface="Calibri" panose="020F0502020204030204" pitchFamily="34" charset="0"/>
                <a:cs typeface="Calibri" panose="020F0502020204030204" pitchFamily="34" charset="0"/>
              </a:rPr>
              <a:t>Rabat</a:t>
            </a:r>
            <a:r>
              <a:rPr lang="es-ES_tradnl" sz="1000" b="1" i="1" dirty="0">
                <a:solidFill>
                  <a:srgbClr val="AF233B"/>
                </a:solidFill>
                <a:latin typeface="Calibri" panose="020F0502020204030204" pitchFamily="34" charset="0"/>
                <a:cs typeface="Calibri" panose="020F0502020204030204" pitchFamily="34" charset="0"/>
              </a:rPr>
              <a:t> </a:t>
            </a:r>
            <a:r>
              <a:rPr lang="es-ES_tradnl" sz="1000" i="1" dirty="0">
                <a:solidFill>
                  <a:srgbClr val="AF233B"/>
                </a:solidFill>
                <a:latin typeface="Calibri" panose="020F0502020204030204" pitchFamily="34" charset="0"/>
                <a:cs typeface="Calibri" panose="020F0502020204030204" pitchFamily="34" charset="0"/>
              </a:rPr>
              <a:t>/ </a:t>
            </a:r>
            <a:r>
              <a:rPr lang="es-ES_tradnl" sz="1000" b="1" i="1" dirty="0">
                <a:solidFill>
                  <a:srgbClr val="AF233B"/>
                </a:solidFill>
                <a:latin typeface="Calibri" panose="020F0502020204030204" pitchFamily="34" charset="0"/>
                <a:cs typeface="Calibri" panose="020F0502020204030204" pitchFamily="34" charset="0"/>
              </a:rPr>
              <a:t>Moneda: </a:t>
            </a:r>
            <a:r>
              <a:rPr lang="es-ES_tradnl" sz="1000" i="1" dirty="0">
                <a:solidFill>
                  <a:srgbClr val="AF233B"/>
                </a:solidFill>
                <a:latin typeface="Calibri" panose="020F0502020204030204" pitchFamily="34" charset="0"/>
                <a:cs typeface="Calibri" panose="020F0502020204030204" pitchFamily="34" charset="0"/>
              </a:rPr>
              <a:t>Dirham marroquí </a:t>
            </a:r>
          </a:p>
          <a:p>
            <a:pPr>
              <a:lnSpc>
                <a:spcPts val="1300"/>
              </a:lnSpc>
              <a:buSzPct val="100000"/>
              <a:tabLst>
                <a:tab pos="571500" algn="l"/>
              </a:tabLst>
            </a:pPr>
            <a:r>
              <a:rPr lang="es-ES_tradnl" sz="1000" b="1" i="1" dirty="0">
                <a:solidFill>
                  <a:srgbClr val="AF233B"/>
                </a:solidFill>
                <a:latin typeface="Calibri" panose="020F0502020204030204" pitchFamily="34" charset="0"/>
                <a:cs typeface="Calibri" panose="020F0502020204030204" pitchFamily="34" charset="0"/>
              </a:rPr>
              <a:t>PIB (2024): </a:t>
            </a:r>
            <a:r>
              <a:rPr lang="es-ES_tradnl" sz="1000" i="1" dirty="0">
                <a:solidFill>
                  <a:srgbClr val="AF233B"/>
                </a:solidFill>
                <a:highlight>
                  <a:srgbClr val="FFFFFF"/>
                </a:highlight>
                <a:latin typeface="Calibri" panose="020F0502020204030204" pitchFamily="34" charset="0"/>
                <a:cs typeface="Calibri" panose="020F0502020204030204" pitchFamily="34" charset="0"/>
              </a:rPr>
              <a:t>160,6 miles de millones </a:t>
            </a:r>
            <a:r>
              <a:rPr lang="es-ES_tradnl" sz="1000" i="1" dirty="0">
                <a:solidFill>
                  <a:srgbClr val="AF233B"/>
                </a:solidFill>
                <a:latin typeface="Calibri" panose="020F0502020204030204" pitchFamily="34" charset="0"/>
                <a:cs typeface="Calibri" panose="020F0502020204030204" pitchFamily="34" charset="0"/>
              </a:rPr>
              <a:t>$</a:t>
            </a:r>
          </a:p>
          <a:p>
            <a:pPr>
              <a:lnSpc>
                <a:spcPts val="1300"/>
              </a:lnSpc>
              <a:buSzPct val="100000"/>
              <a:tabLst>
                <a:tab pos="571500" algn="l"/>
              </a:tabLst>
            </a:pPr>
            <a:r>
              <a:rPr lang="es-ES_tradnl" sz="1000" b="1" i="1" dirty="0">
                <a:solidFill>
                  <a:srgbClr val="AF233B"/>
                </a:solidFill>
                <a:latin typeface="Calibri" panose="020F0502020204030204" pitchFamily="34" charset="0"/>
                <a:cs typeface="Calibri" panose="020F0502020204030204" pitchFamily="34" charset="0"/>
              </a:rPr>
              <a:t>PIB per cápita (2024</a:t>
            </a:r>
            <a:r>
              <a:rPr lang="es-ES_tradnl" sz="1000" b="1" i="1" dirty="0">
                <a:solidFill>
                  <a:srgbClr val="C00000"/>
                </a:solidFill>
                <a:highlight>
                  <a:srgbClr val="FFFFFF"/>
                </a:highlight>
                <a:latin typeface="Calibri" panose="020F0502020204030204" pitchFamily="34" charset="0"/>
                <a:cs typeface="Calibri" panose="020F0502020204030204" pitchFamily="34" charset="0"/>
              </a:rPr>
              <a:t>): </a:t>
            </a:r>
            <a:r>
              <a:rPr lang="es-ES_tradnl" sz="1000" i="1" dirty="0">
                <a:solidFill>
                  <a:srgbClr val="C00000"/>
                </a:solidFill>
                <a:highlight>
                  <a:srgbClr val="FFFFFF"/>
                </a:highlight>
                <a:latin typeface="Calibri" panose="020F0502020204030204" pitchFamily="34" charset="0"/>
                <a:cs typeface="Calibri" panose="020F0502020204030204" pitchFamily="34" charset="0"/>
              </a:rPr>
              <a:t>4.153 $</a:t>
            </a:r>
          </a:p>
          <a:p>
            <a:pPr>
              <a:lnSpc>
                <a:spcPts val="1300"/>
              </a:lnSpc>
              <a:buSzPct val="100000"/>
              <a:tabLst>
                <a:tab pos="571500" algn="l"/>
              </a:tabLst>
            </a:pPr>
            <a:r>
              <a:rPr lang="es-ES_tradnl" sz="1000" b="1" i="1" dirty="0">
                <a:solidFill>
                  <a:srgbClr val="AF233B"/>
                </a:solidFill>
                <a:latin typeface="Calibri" panose="020F0502020204030204" pitchFamily="34" charset="0"/>
                <a:cs typeface="Calibri" panose="020F0502020204030204" pitchFamily="34" charset="0"/>
              </a:rPr>
              <a:t>Forma de Estado: </a:t>
            </a:r>
            <a:r>
              <a:rPr lang="es-ES_tradnl" sz="1000" i="1" dirty="0">
                <a:solidFill>
                  <a:srgbClr val="AF233B"/>
                </a:solidFill>
                <a:latin typeface="Calibri" panose="020F0502020204030204" pitchFamily="34" charset="0"/>
                <a:cs typeface="Calibri" panose="020F0502020204030204" pitchFamily="34" charset="0"/>
              </a:rPr>
              <a:t>Monarquía Constitucional con parlamento</a:t>
            </a:r>
            <a:endParaRPr lang="es-ES" sz="1000" i="1" dirty="0">
              <a:solidFill>
                <a:srgbClr val="AF233B"/>
              </a:solidFill>
              <a:latin typeface="Calibri" panose="020F0502020204030204" pitchFamily="34" charset="0"/>
              <a:cs typeface="Calibri" panose="020F0502020204030204" pitchFamily="34" charset="0"/>
            </a:endParaRPr>
          </a:p>
        </p:txBody>
      </p:sp>
      <p:sp>
        <p:nvSpPr>
          <p:cNvPr id="21" name="Rectángulo 20">
            <a:extLst>
              <a:ext uri="{FF2B5EF4-FFF2-40B4-BE49-F238E27FC236}">
                <a16:creationId xmlns:a16="http://schemas.microsoft.com/office/drawing/2014/main" id="{93BC8FBD-FACE-E4D0-8696-BF21B44C9F79}"/>
              </a:ext>
            </a:extLst>
          </p:cNvPr>
          <p:cNvSpPr/>
          <p:nvPr/>
        </p:nvSpPr>
        <p:spPr>
          <a:xfrm rot="5400000">
            <a:off x="3324526" y="-254955"/>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ABE6A0E4-A629-01BD-087B-8473F0C6E1FD}"/>
              </a:ext>
            </a:extLst>
          </p:cNvPr>
          <p:cNvSpPr txBox="1"/>
          <p:nvPr/>
        </p:nvSpPr>
        <p:spPr>
          <a:xfrm>
            <a:off x="1594858" y="2792789"/>
            <a:ext cx="3429000"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Estructura Económica</a:t>
            </a:r>
            <a:endParaRPr lang="es-ES" sz="1400" b="1" dirty="0">
              <a:solidFill>
                <a:schemeClr val="bg1"/>
              </a:solidFill>
              <a:latin typeface="Aptos" panose="020B0004020202020204" pitchFamily="34" charset="0"/>
            </a:endParaRPr>
          </a:p>
        </p:txBody>
      </p:sp>
      <p:sp>
        <p:nvSpPr>
          <p:cNvPr id="24" name="CuadroTexto 23">
            <a:extLst>
              <a:ext uri="{FF2B5EF4-FFF2-40B4-BE49-F238E27FC236}">
                <a16:creationId xmlns:a16="http://schemas.microsoft.com/office/drawing/2014/main" id="{942C868C-5B47-0841-4E35-515DFB05CECE}"/>
              </a:ext>
            </a:extLst>
          </p:cNvPr>
          <p:cNvSpPr txBox="1"/>
          <p:nvPr/>
        </p:nvSpPr>
        <p:spPr>
          <a:xfrm>
            <a:off x="276110" y="3277804"/>
            <a:ext cx="2905169" cy="4385816"/>
          </a:xfrm>
          <a:prstGeom prst="rect">
            <a:avLst/>
          </a:prstGeom>
          <a:noFill/>
        </p:spPr>
        <p:txBody>
          <a:bodyPr wrap="square" lIns="0" tIns="0" rIns="0" bIns="0" rtlCol="0" anchor="t">
            <a:spAutoFit/>
          </a:bodyPr>
          <a:lstStyle/>
          <a:p>
            <a:pPr algn="just"/>
            <a:r>
              <a:rPr lang="es-ES" sz="1000" dirty="0">
                <a:solidFill>
                  <a:schemeClr val="tx1">
                    <a:lumMod val="75000"/>
                    <a:lumOff val="25000"/>
                  </a:schemeClr>
                </a:solidFill>
              </a:rPr>
              <a:t>El Reino de Marruecos, situado al noroeste del continente africano, es considerado un país emergente. Cuenta con casi 38 millones de habitantes. Aproximadamente, unos 2 millones de marroquíes son expatriados, de los cuales casi la mitad viven en España.</a:t>
            </a:r>
          </a:p>
          <a:p>
            <a:pPr algn="just"/>
            <a:endParaRPr lang="es-ES" sz="1000" dirty="0">
              <a:solidFill>
                <a:schemeClr val="tx1">
                  <a:lumMod val="75000"/>
                  <a:lumOff val="25000"/>
                </a:schemeClr>
              </a:solidFill>
            </a:endParaRPr>
          </a:p>
          <a:p>
            <a:pPr algn="just"/>
            <a:r>
              <a:rPr lang="es-ES" sz="1000" dirty="0">
                <a:solidFill>
                  <a:schemeClr val="tx1">
                    <a:lumMod val="75000"/>
                    <a:lumOff val="25000"/>
                  </a:schemeClr>
                </a:solidFill>
              </a:rPr>
              <a:t>La economía marroquí está considerada como relativamente diversificada. La mayor parte de la actividad económica y la riqueza se concentra en el eje costero atlántico Casablanca-Rabat-Tánger. Marrakech y Agadir concentran la actividad turística.  </a:t>
            </a:r>
          </a:p>
          <a:p>
            <a:pPr algn="just">
              <a:spcBef>
                <a:spcPts val="600"/>
              </a:spcBef>
              <a:buSzPct val="100000"/>
            </a:pPr>
            <a:endParaRPr lang="es-ES" sz="1000" dirty="0">
              <a:solidFill>
                <a:srgbClr val="404040"/>
              </a:solidFill>
              <a:ea typeface="MS Mincho"/>
              <a:cs typeface="Times New Roman"/>
            </a:endParaRPr>
          </a:p>
          <a:p>
            <a:pPr marR="179705" algn="just"/>
            <a:r>
              <a:rPr lang="es-ES_tradnl" sz="1000" b="1" dirty="0"/>
              <a:t>Sector primario_ </a:t>
            </a:r>
            <a:r>
              <a:rPr lang="es-ES_tradnl" sz="1000" b="1" i="1" dirty="0"/>
              <a:t>principal  sector exportador</a:t>
            </a:r>
          </a:p>
          <a:p>
            <a:pPr algn="just"/>
            <a:r>
              <a:rPr lang="es-ES" sz="1000" dirty="0">
                <a:solidFill>
                  <a:schemeClr val="tx1">
                    <a:lumMod val="75000"/>
                    <a:lumOff val="25000"/>
                  </a:schemeClr>
                </a:solidFill>
              </a:rPr>
              <a:t>Dada la riqueza del suelo marroquí, el sector agrícola es el predominante en el país: el 27% del empleo trabaja en este sector que representa el 9% del PIB, por lo que la economía del país depende en gran medida de este sector. Cereales, frutas y verduras son los principales cultivos. Los fosfatos son su principal recurso natural, siendo Marruecos el primer exportador del mundo de este producto (dispone de ¾ partes de las reservas mundiales). La industria pesquera es también un sector clave, tanto en el conjunto de la economía como en términos de exportación.</a:t>
            </a:r>
          </a:p>
          <a:p>
            <a:pPr algn="just">
              <a:buClr>
                <a:srgbClr val="C2002F"/>
              </a:buClr>
            </a:pPr>
            <a:endParaRPr lang="es-ES_tradnl" sz="1000" dirty="0">
              <a:solidFill>
                <a:schemeClr val="tx1">
                  <a:lumMod val="75000"/>
                  <a:lumOff val="25000"/>
                </a:schemeClr>
              </a:solidFill>
            </a:endParaRPr>
          </a:p>
          <a:p>
            <a:pPr marL="171450" indent="-171450" algn="just">
              <a:buClr>
                <a:srgbClr val="C2002F"/>
              </a:buClr>
              <a:buFont typeface="Wingdings" panose="05000000000000000000" pitchFamily="2" charset="2"/>
              <a:buChar char="Ø"/>
            </a:pPr>
            <a:endParaRPr lang="es-ES_tradnl" sz="1000" b="1" i="1" dirty="0">
              <a:solidFill>
                <a:schemeClr val="tx1">
                  <a:lumMod val="75000"/>
                  <a:lumOff val="25000"/>
                </a:schemeClr>
              </a:solidFill>
            </a:endParaRPr>
          </a:p>
        </p:txBody>
      </p:sp>
      <p:grpSp>
        <p:nvGrpSpPr>
          <p:cNvPr id="25" name="Grupo 24">
            <a:extLst>
              <a:ext uri="{FF2B5EF4-FFF2-40B4-BE49-F238E27FC236}">
                <a16:creationId xmlns:a16="http://schemas.microsoft.com/office/drawing/2014/main" id="{40E8EEB7-C0DF-FC6D-D8B6-E8E679167996}"/>
              </a:ext>
            </a:extLst>
          </p:cNvPr>
          <p:cNvGrpSpPr/>
          <p:nvPr/>
        </p:nvGrpSpPr>
        <p:grpSpPr>
          <a:xfrm>
            <a:off x="0" y="9797786"/>
            <a:ext cx="6858000" cy="121661"/>
            <a:chOff x="2034674" y="9783794"/>
            <a:chExt cx="4831166" cy="122206"/>
          </a:xfrm>
        </p:grpSpPr>
        <p:sp>
          <p:nvSpPr>
            <p:cNvPr id="26" name="Rectángulo 25">
              <a:extLst>
                <a:ext uri="{FF2B5EF4-FFF2-40B4-BE49-F238E27FC236}">
                  <a16:creationId xmlns:a16="http://schemas.microsoft.com/office/drawing/2014/main" id="{70B87F04-0A60-EAD6-0CB4-C0D72CFAF214}"/>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Rectángulo 26">
              <a:extLst>
                <a:ext uri="{FF2B5EF4-FFF2-40B4-BE49-F238E27FC236}">
                  <a16:creationId xmlns:a16="http://schemas.microsoft.com/office/drawing/2014/main" id="{DDDA84EE-6A6E-3826-2D8A-97E5E9C68AE9}"/>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Rectángulo 27">
              <a:extLst>
                <a:ext uri="{FF2B5EF4-FFF2-40B4-BE49-F238E27FC236}">
                  <a16:creationId xmlns:a16="http://schemas.microsoft.com/office/drawing/2014/main" id="{3A5447A4-0436-F994-46D4-5AC13467C17C}"/>
                </a:ext>
              </a:extLst>
            </p:cNvPr>
            <p:cNvSpPr/>
            <p:nvPr/>
          </p:nvSpPr>
          <p:spPr>
            <a:xfrm>
              <a:off x="4579840" y="9783794"/>
              <a:ext cx="2286000" cy="122206"/>
            </a:xfrm>
            <a:prstGeom prst="rect">
              <a:avLst/>
            </a:prstGeom>
            <a:solidFill>
              <a:srgbClr val="AF23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9" name="Imagen 28" descr="Imagen que contiene camioneta, computadora, manejar, alimentos&#10;&#10;Descripción generada automáticamente">
            <a:extLst>
              <a:ext uri="{FF2B5EF4-FFF2-40B4-BE49-F238E27FC236}">
                <a16:creationId xmlns:a16="http://schemas.microsoft.com/office/drawing/2014/main" id="{3058062D-51DD-D132-348F-8EBDC2DA3A54}"/>
              </a:ext>
            </a:extLst>
          </p:cNvPr>
          <p:cNvPicPr>
            <a:picLocks noChangeAspect="1"/>
          </p:cNvPicPr>
          <p:nvPr/>
        </p:nvPicPr>
        <p:blipFill>
          <a:blip r:embed="rId2"/>
          <a:stretch>
            <a:fillRect/>
          </a:stretch>
        </p:blipFill>
        <p:spPr>
          <a:xfrm>
            <a:off x="3623084" y="9402332"/>
            <a:ext cx="735533" cy="238691"/>
          </a:xfrm>
          <a:prstGeom prst="rect">
            <a:avLst/>
          </a:prstGeom>
        </p:spPr>
      </p:pic>
      <p:sp>
        <p:nvSpPr>
          <p:cNvPr id="30" name="Rectángulo 29">
            <a:extLst>
              <a:ext uri="{FF2B5EF4-FFF2-40B4-BE49-F238E27FC236}">
                <a16:creationId xmlns:a16="http://schemas.microsoft.com/office/drawing/2014/main" id="{2CB5C463-4297-F544-A3DB-D3351BB90909}"/>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latin typeface="Calibri" panose="020F0502020204030204" pitchFamily="34" charset="0"/>
                <a:ea typeface="MS Mincho" panose="02020609040205080304" pitchFamily="49" charset="-128"/>
                <a:cs typeface="Times New Roman" panose="02020603050405020304" pitchFamily="18" charset="0"/>
              </a:rPr>
              <a:t>Junio 2026</a:t>
            </a: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 Copyright 2026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1" name="1 Marcador de número de diapositiva">
            <a:extLst>
              <a:ext uri="{FF2B5EF4-FFF2-40B4-BE49-F238E27FC236}">
                <a16:creationId xmlns:a16="http://schemas.microsoft.com/office/drawing/2014/main" id="{C1B22A76-7BBE-640D-D858-A68B2EB284A9}"/>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2</a:t>
            </a:fld>
            <a:endParaRPr lang="es-ES" b="1" dirty="0">
              <a:solidFill>
                <a:srgbClr val="B60000"/>
              </a:solidFill>
              <a:latin typeface="Calibri"/>
              <a:cs typeface="Calibri"/>
            </a:endParaRPr>
          </a:p>
        </p:txBody>
      </p:sp>
      <p:sp>
        <p:nvSpPr>
          <p:cNvPr id="5" name="CuadroTexto 4">
            <a:extLst>
              <a:ext uri="{FF2B5EF4-FFF2-40B4-BE49-F238E27FC236}">
                <a16:creationId xmlns:a16="http://schemas.microsoft.com/office/drawing/2014/main" id="{3613B72D-79D1-5D2C-E65B-523E570B99D2}"/>
              </a:ext>
            </a:extLst>
          </p:cNvPr>
          <p:cNvSpPr txBox="1"/>
          <p:nvPr/>
        </p:nvSpPr>
        <p:spPr>
          <a:xfrm>
            <a:off x="3397023" y="3128760"/>
            <a:ext cx="3139401" cy="5847755"/>
          </a:xfrm>
          <a:prstGeom prst="rect">
            <a:avLst/>
          </a:prstGeom>
          <a:noFill/>
        </p:spPr>
        <p:txBody>
          <a:bodyPr wrap="square" lIns="0" tIns="0" rIns="0" bIns="0" rtlCol="0" anchor="t">
            <a:spAutoFit/>
          </a:bodyPr>
          <a:lstStyle/>
          <a:p>
            <a:pPr algn="just"/>
            <a:endParaRPr lang="es-ES" sz="1000" dirty="0">
              <a:solidFill>
                <a:srgbClr val="404040"/>
              </a:solidFill>
              <a:ea typeface="MS Mincho"/>
              <a:cs typeface="Times New Roman"/>
            </a:endParaRPr>
          </a:p>
          <a:p>
            <a:pPr marR="179705" algn="just"/>
            <a:r>
              <a:rPr lang="es-ES_tradnl" sz="1000" b="1" dirty="0"/>
              <a:t>Industria _ </a:t>
            </a:r>
            <a:r>
              <a:rPr lang="es-ES_tradnl" sz="1000" b="1" i="1" dirty="0"/>
              <a:t>elevada inversión extranjera</a:t>
            </a:r>
          </a:p>
          <a:p>
            <a:pPr algn="just"/>
            <a:r>
              <a:rPr lang="es-ES" sz="1000" dirty="0">
                <a:solidFill>
                  <a:schemeClr val="tx1">
                    <a:lumMod val="75000"/>
                    <a:lumOff val="25000"/>
                  </a:schemeClr>
                </a:solidFill>
              </a:rPr>
              <a:t>La industria contribuye con casi 25% del PIB, especialmente en sectores como el textil, productos de cuero, procesamiento de alimentos, refinado de petróleo y montajes electrónicos. Asimismo, el aumento de la inversión extranjera en nuevos sectores -química, automoción, informática, electrónica e industria aeronáutica- están reduciendo el elevado peso del sector primario en el desarrollo económico. Las energías renovables están siendo desarrolladas para reducir la dependencia de las importaciones energéticas. El país ha liberalizado recientemente las normativas para la explotación de petróleo y gas. Los procedimientos de licitaciones son cada vez más transparentes.</a:t>
            </a:r>
          </a:p>
          <a:p>
            <a:pPr algn="just"/>
            <a:endParaRPr lang="es-ES" sz="1000" b="1" dirty="0">
              <a:solidFill>
                <a:srgbClr val="404040"/>
              </a:solidFill>
              <a:ea typeface="MS Mincho"/>
              <a:cs typeface="Times New Roman"/>
            </a:endParaRPr>
          </a:p>
          <a:p>
            <a:pPr algn="just"/>
            <a:r>
              <a:rPr lang="es-ES_tradnl" sz="1000" b="1" dirty="0"/>
              <a:t>Servicios_ </a:t>
            </a:r>
            <a:r>
              <a:rPr lang="es-ES_tradnl" sz="1000" b="1" i="1" dirty="0"/>
              <a:t>turismo y logística</a:t>
            </a:r>
          </a:p>
          <a:p>
            <a:pPr algn="just"/>
            <a:r>
              <a:rPr lang="es-ES" sz="1000" dirty="0">
                <a:solidFill>
                  <a:schemeClr val="tx1">
                    <a:lumMod val="75000"/>
                    <a:lumOff val="25000"/>
                  </a:schemeClr>
                </a:solidFill>
              </a:rPr>
              <a:t>El desarrollo del sector logístico y, sobre todo, de las infraestructuras marítimas ha sido clave en la atracción de inversiones: el 95% de las mercancías que entran en el país lo hacen a través de los puertos. El  Gobierno ha apostado por convertir sus puertos en referencia en el Mediterráneo, liderados por Tánger Med. </a:t>
            </a:r>
            <a:r>
              <a:rPr lang="es-ES" sz="1000" dirty="0" err="1">
                <a:solidFill>
                  <a:schemeClr val="tx1">
                    <a:lumMod val="75000"/>
                    <a:lumOff val="25000"/>
                  </a:schemeClr>
                </a:solidFill>
              </a:rPr>
              <a:t>Jorf</a:t>
            </a:r>
            <a:r>
              <a:rPr lang="es-ES" sz="1000" dirty="0">
                <a:solidFill>
                  <a:schemeClr val="tx1">
                    <a:lumMod val="75000"/>
                    <a:lumOff val="25000"/>
                  </a:schemeClr>
                </a:solidFill>
              </a:rPr>
              <a:t> </a:t>
            </a:r>
            <a:r>
              <a:rPr lang="es-ES" sz="1000" dirty="0" err="1">
                <a:solidFill>
                  <a:schemeClr val="tx1">
                    <a:lumMod val="75000"/>
                    <a:lumOff val="25000"/>
                  </a:schemeClr>
                </a:solidFill>
              </a:rPr>
              <a:t>Lasfar</a:t>
            </a:r>
            <a:r>
              <a:rPr lang="es-ES" sz="1000" dirty="0">
                <a:solidFill>
                  <a:schemeClr val="tx1">
                    <a:lumMod val="75000"/>
                    <a:lumOff val="25000"/>
                  </a:schemeClr>
                </a:solidFill>
              </a:rPr>
              <a:t> es el puerto mas importante de África para la exportación de minerales. </a:t>
            </a:r>
          </a:p>
          <a:p>
            <a:pPr algn="just"/>
            <a:endParaRPr lang="es-ES" sz="1000" dirty="0">
              <a:solidFill>
                <a:schemeClr val="tx1">
                  <a:lumMod val="75000"/>
                  <a:lumOff val="25000"/>
                </a:schemeClr>
              </a:solidFill>
              <a:ea typeface="MS Mincho"/>
              <a:cs typeface="Times New Roman"/>
            </a:endParaRPr>
          </a:p>
          <a:p>
            <a:pPr algn="just">
              <a:spcAft>
                <a:spcPts val="600"/>
              </a:spcAft>
            </a:pPr>
            <a:r>
              <a:rPr lang="es-ES" sz="1000" dirty="0">
                <a:solidFill>
                  <a:schemeClr val="tx1">
                    <a:lumMod val="75000"/>
                    <a:lumOff val="25000"/>
                  </a:schemeClr>
                </a:solidFill>
              </a:rPr>
              <a:t>La actividad turística es uno de los principales motores de crecimiento de la economía marroquí –gracias a sus atractivos culturales y cercanía a Europa- y de equilibrio de la balanza de pagos. Genera el 11% del PIB marroquí y 450.000 empleos directos. En 2025 Marruecos recibió cerca de 20 millones de turistas, récord histórico. La actividad comercial supone el 12% del PIB, coexistiendo la distribución minorista tradicional.</a:t>
            </a:r>
          </a:p>
          <a:p>
            <a:pPr algn="just">
              <a:spcAft>
                <a:spcPts val="600"/>
              </a:spcAft>
            </a:pPr>
            <a:r>
              <a:rPr lang="es-ES" sz="1000" dirty="0">
                <a:solidFill>
                  <a:schemeClr val="tx1">
                    <a:lumMod val="75000"/>
                    <a:lumOff val="25000"/>
                  </a:schemeClr>
                </a:solidFill>
              </a:rPr>
              <a:t>El mercado de trabajo en Marruecos se caracteriza por una fuerte segmentación y baja productividad.</a:t>
            </a:r>
          </a:p>
          <a:p>
            <a:pPr algn="just">
              <a:spcAft>
                <a:spcPts val="600"/>
              </a:spcAft>
            </a:pPr>
            <a:endParaRPr lang="es-ES_tradnl" sz="1000" dirty="0">
              <a:solidFill>
                <a:schemeClr val="tx1">
                  <a:lumMod val="75000"/>
                  <a:lumOff val="25000"/>
                </a:schemeClr>
              </a:solidFill>
            </a:endParaRPr>
          </a:p>
        </p:txBody>
      </p:sp>
      <p:graphicFrame>
        <p:nvGraphicFramePr>
          <p:cNvPr id="9" name="Gráfico 8">
            <a:extLst>
              <a:ext uri="{FF2B5EF4-FFF2-40B4-BE49-F238E27FC236}">
                <a16:creationId xmlns:a16="http://schemas.microsoft.com/office/drawing/2014/main" id="{29A4C9FF-66CE-CF9A-F8D5-0B29EB23ED62}"/>
              </a:ext>
            </a:extLst>
          </p:cNvPr>
          <p:cNvGraphicFramePr/>
          <p:nvPr>
            <p:extLst>
              <p:ext uri="{D42A27DB-BD31-4B8C-83A1-F6EECF244321}">
                <p14:modId xmlns:p14="http://schemas.microsoft.com/office/powerpoint/2010/main" val="1463336664"/>
              </p:ext>
            </p:extLst>
          </p:nvPr>
        </p:nvGraphicFramePr>
        <p:xfrm>
          <a:off x="409241" y="7757729"/>
          <a:ext cx="2785632" cy="11550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53DC4882-C10E-E9C0-1F21-1BFEB055140E}"/>
              </a:ext>
            </a:extLst>
          </p:cNvPr>
          <p:cNvGraphicFramePr/>
          <p:nvPr>
            <p:extLst>
              <p:ext uri="{D42A27DB-BD31-4B8C-83A1-F6EECF244321}">
                <p14:modId xmlns:p14="http://schemas.microsoft.com/office/powerpoint/2010/main" val="3185811325"/>
              </p:ext>
            </p:extLst>
          </p:nvPr>
        </p:nvGraphicFramePr>
        <p:xfrm>
          <a:off x="348817" y="7521652"/>
          <a:ext cx="2785632" cy="1880680"/>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5">
            <a:extLst>
              <a:ext uri="{FF2B5EF4-FFF2-40B4-BE49-F238E27FC236}">
                <a16:creationId xmlns:a16="http://schemas.microsoft.com/office/drawing/2014/main" id="{148D7E58-04E2-612A-D35D-4AF75AC48E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114" y="904583"/>
            <a:ext cx="1976310" cy="131514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539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DBE93-56C1-B2D7-4562-017281AA4C74}"/>
            </a:ext>
          </a:extLst>
        </p:cNvPr>
        <p:cNvGrpSpPr/>
        <p:nvPr/>
      </p:nvGrpSpPr>
      <p:grpSpPr>
        <a:xfrm>
          <a:off x="0" y="0"/>
          <a:ext cx="0" cy="0"/>
          <a:chOff x="0" y="0"/>
          <a:chExt cx="0" cy="0"/>
        </a:xfrm>
      </p:grpSpPr>
      <p:sp>
        <p:nvSpPr>
          <p:cNvPr id="13" name="Rectángulo 12">
            <a:extLst>
              <a:ext uri="{FF2B5EF4-FFF2-40B4-BE49-F238E27FC236}">
                <a16:creationId xmlns:a16="http://schemas.microsoft.com/office/drawing/2014/main" id="{1C38EC5B-0253-BB92-DC88-DFCA72873E52}"/>
              </a:ext>
            </a:extLst>
          </p:cNvPr>
          <p:cNvSpPr/>
          <p:nvPr/>
        </p:nvSpPr>
        <p:spPr>
          <a:xfrm>
            <a:off x="4018974" y="3769158"/>
            <a:ext cx="2631037" cy="1905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858E8723-2355-8F52-49B4-2BF57B1B5FCB}"/>
              </a:ext>
            </a:extLst>
          </p:cNvPr>
          <p:cNvSpPr/>
          <p:nvPr/>
        </p:nvSpPr>
        <p:spPr>
          <a:xfrm>
            <a:off x="4018974" y="1723831"/>
            <a:ext cx="2615746" cy="19567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D945ECC0-432F-CC93-1DA8-73A0549870F2}"/>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5" name="Grupo 24">
            <a:extLst>
              <a:ext uri="{FF2B5EF4-FFF2-40B4-BE49-F238E27FC236}">
                <a16:creationId xmlns:a16="http://schemas.microsoft.com/office/drawing/2014/main" id="{D778FEAE-E322-20BB-766B-8D96B52696B1}"/>
              </a:ext>
            </a:extLst>
          </p:cNvPr>
          <p:cNvGrpSpPr/>
          <p:nvPr/>
        </p:nvGrpSpPr>
        <p:grpSpPr>
          <a:xfrm>
            <a:off x="0" y="9797786"/>
            <a:ext cx="6858000" cy="121661"/>
            <a:chOff x="2034674" y="9783794"/>
            <a:chExt cx="4831166" cy="122206"/>
          </a:xfrm>
        </p:grpSpPr>
        <p:sp>
          <p:nvSpPr>
            <p:cNvPr id="26" name="Rectángulo 25">
              <a:extLst>
                <a:ext uri="{FF2B5EF4-FFF2-40B4-BE49-F238E27FC236}">
                  <a16:creationId xmlns:a16="http://schemas.microsoft.com/office/drawing/2014/main" id="{4CD041A6-83DA-B8AA-CF36-CE7420281864}"/>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Rectángulo 26">
              <a:extLst>
                <a:ext uri="{FF2B5EF4-FFF2-40B4-BE49-F238E27FC236}">
                  <a16:creationId xmlns:a16="http://schemas.microsoft.com/office/drawing/2014/main" id="{EDAD0C13-A81A-3370-516A-E96940B2DA24}"/>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Rectángulo 27">
              <a:extLst>
                <a:ext uri="{FF2B5EF4-FFF2-40B4-BE49-F238E27FC236}">
                  <a16:creationId xmlns:a16="http://schemas.microsoft.com/office/drawing/2014/main" id="{23200DCF-AFD4-D08C-6E33-A96ACFDE1836}"/>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9" name="Imagen 28" descr="Imagen que contiene camioneta, computadora, manejar, alimentos&#10;&#10;Descripción generada automáticamente">
            <a:extLst>
              <a:ext uri="{FF2B5EF4-FFF2-40B4-BE49-F238E27FC236}">
                <a16:creationId xmlns:a16="http://schemas.microsoft.com/office/drawing/2014/main" id="{6974DEF2-2154-F1ED-6034-409E97D415E5}"/>
              </a:ext>
            </a:extLst>
          </p:cNvPr>
          <p:cNvPicPr>
            <a:picLocks noChangeAspect="1"/>
          </p:cNvPicPr>
          <p:nvPr/>
        </p:nvPicPr>
        <p:blipFill>
          <a:blip r:embed="rId3"/>
          <a:stretch>
            <a:fillRect/>
          </a:stretch>
        </p:blipFill>
        <p:spPr>
          <a:xfrm>
            <a:off x="3623084" y="9402332"/>
            <a:ext cx="735533" cy="238691"/>
          </a:xfrm>
          <a:prstGeom prst="rect">
            <a:avLst/>
          </a:prstGeom>
        </p:spPr>
      </p:pic>
      <p:sp>
        <p:nvSpPr>
          <p:cNvPr id="30" name="Rectángulo 29">
            <a:extLst>
              <a:ext uri="{FF2B5EF4-FFF2-40B4-BE49-F238E27FC236}">
                <a16:creationId xmlns:a16="http://schemas.microsoft.com/office/drawing/2014/main" id="{5D5E6A05-CE75-2DE4-F971-F5FB926332F7}"/>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latin typeface="Calibri" panose="020F0502020204030204" pitchFamily="34" charset="0"/>
                <a:ea typeface="MS Mincho" panose="02020609040205080304" pitchFamily="49" charset="-128"/>
                <a:cs typeface="Times New Roman" panose="02020603050405020304" pitchFamily="18" charset="0"/>
              </a:rPr>
              <a:t>Junio</a:t>
            </a: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 2026/ Copyright 2026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1" name="1 Marcador de número de diapositiva">
            <a:extLst>
              <a:ext uri="{FF2B5EF4-FFF2-40B4-BE49-F238E27FC236}">
                <a16:creationId xmlns:a16="http://schemas.microsoft.com/office/drawing/2014/main" id="{5752D176-830A-4F5A-C179-EE8808782BBA}"/>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3</a:t>
            </a:fld>
            <a:endParaRPr lang="es-ES" b="1" dirty="0">
              <a:solidFill>
                <a:srgbClr val="B60000"/>
              </a:solidFill>
              <a:latin typeface="Calibri"/>
              <a:cs typeface="Calibri"/>
            </a:endParaRPr>
          </a:p>
        </p:txBody>
      </p:sp>
      <p:sp>
        <p:nvSpPr>
          <p:cNvPr id="4" name="Rectángulo 3">
            <a:extLst>
              <a:ext uri="{FF2B5EF4-FFF2-40B4-BE49-F238E27FC236}">
                <a16:creationId xmlns:a16="http://schemas.microsoft.com/office/drawing/2014/main" id="{94A63A61-EF4A-CA56-B44E-0139AA8366B8}"/>
              </a:ext>
            </a:extLst>
          </p:cNvPr>
          <p:cNvSpPr/>
          <p:nvPr/>
        </p:nvSpPr>
        <p:spPr>
          <a:xfrm rot="5400000">
            <a:off x="3324525" y="-1729673"/>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0201103B-9DDE-4F08-3FFE-8F326C5409E9}"/>
              </a:ext>
            </a:extLst>
          </p:cNvPr>
          <p:cNvSpPr txBox="1"/>
          <p:nvPr/>
        </p:nvSpPr>
        <p:spPr>
          <a:xfrm>
            <a:off x="1724324" y="1326664"/>
            <a:ext cx="3429000"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Situación Económica</a:t>
            </a:r>
            <a:endParaRPr lang="es-ES" sz="1400" b="1" dirty="0">
              <a:solidFill>
                <a:schemeClr val="bg1"/>
              </a:solidFill>
              <a:latin typeface="Aptos" panose="020B0004020202020204" pitchFamily="34" charset="0"/>
            </a:endParaRPr>
          </a:p>
        </p:txBody>
      </p:sp>
      <p:pic>
        <p:nvPicPr>
          <p:cNvPr id="9" name="Gráfico 8" descr="Bombilla y equipo contorno">
            <a:extLst>
              <a:ext uri="{FF2B5EF4-FFF2-40B4-BE49-F238E27FC236}">
                <a16:creationId xmlns:a16="http://schemas.microsoft.com/office/drawing/2014/main" id="{9E424DB9-0897-D9CA-649E-427285DE10D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52891" y="309894"/>
            <a:ext cx="715974" cy="715974"/>
          </a:xfrm>
          <a:prstGeom prst="rect">
            <a:avLst/>
          </a:prstGeom>
        </p:spPr>
      </p:pic>
      <p:sp>
        <p:nvSpPr>
          <p:cNvPr id="11" name="CuadroTexto 10">
            <a:extLst>
              <a:ext uri="{FF2B5EF4-FFF2-40B4-BE49-F238E27FC236}">
                <a16:creationId xmlns:a16="http://schemas.microsoft.com/office/drawing/2014/main" id="{FC86C9AE-5D0D-7123-9828-A10D11200E38}"/>
              </a:ext>
            </a:extLst>
          </p:cNvPr>
          <p:cNvSpPr txBox="1"/>
          <p:nvPr/>
        </p:nvSpPr>
        <p:spPr>
          <a:xfrm>
            <a:off x="976981" y="589472"/>
            <a:ext cx="4146996" cy="461665"/>
          </a:xfrm>
          <a:prstGeom prst="rect">
            <a:avLst/>
          </a:prstGeom>
          <a:noFill/>
        </p:spPr>
        <p:txBody>
          <a:bodyPr wrap="square">
            <a:spAutoFit/>
          </a:bodyPr>
          <a:lstStyle/>
          <a:p>
            <a:pPr algn="ctr"/>
            <a:r>
              <a:rPr lang="es-ES" sz="1200" i="1" dirty="0"/>
              <a:t>La </a:t>
            </a:r>
            <a:r>
              <a:rPr lang="es-ES" sz="1200" b="1" i="1" dirty="0"/>
              <a:t>inversión pública en infraestructuras y un consumo sólido </a:t>
            </a:r>
            <a:r>
              <a:rPr lang="es-ES" sz="1200" i="1" dirty="0"/>
              <a:t>impulsarán un crecimiento sostenido en 2026 y 2027</a:t>
            </a:r>
            <a:endParaRPr lang="es-ES" sz="1200" b="1" i="1" dirty="0"/>
          </a:p>
        </p:txBody>
      </p:sp>
      <p:sp>
        <p:nvSpPr>
          <p:cNvPr id="14" name="10 CuadroTexto">
            <a:extLst>
              <a:ext uri="{FF2B5EF4-FFF2-40B4-BE49-F238E27FC236}">
                <a16:creationId xmlns:a16="http://schemas.microsoft.com/office/drawing/2014/main" id="{9BB5D7BB-B6F5-E167-CB80-9D3E0D4A6E77}"/>
              </a:ext>
            </a:extLst>
          </p:cNvPr>
          <p:cNvSpPr txBox="1"/>
          <p:nvPr/>
        </p:nvSpPr>
        <p:spPr>
          <a:xfrm>
            <a:off x="286265" y="1837008"/>
            <a:ext cx="3681677" cy="4324261"/>
          </a:xfrm>
          <a:prstGeom prst="rect">
            <a:avLst/>
          </a:prstGeom>
          <a:noFill/>
        </p:spPr>
        <p:txBody>
          <a:bodyPr wrap="square" rtlCol="0">
            <a:spAutoFit/>
          </a:bodyPr>
          <a:lstStyle/>
          <a:p>
            <a:pPr marR="180340" algn="just">
              <a:spcAft>
                <a:spcPts val="600"/>
              </a:spcAft>
              <a:tabLst>
                <a:tab pos="270510" algn="l"/>
              </a:tabLst>
            </a:pPr>
            <a:r>
              <a:rPr lang="es-ES" sz="1000" dirty="0">
                <a:solidFill>
                  <a:srgbClr val="404040"/>
                </a:solidFill>
                <a:ea typeface="MS Mincho"/>
                <a:cs typeface="Times New Roman"/>
              </a:rPr>
              <a:t>La economía marroquí mostró un notable dinamismo en 2025, a pesar de la incertidumbre geopolítica internacional. La producción agraria experimentó una notable recuperación, tras tres años de malas cosechas, y la entrada de capital extranjero en la industria de fosfatos, automoción y servicios, ha supuesto un impulso de estos sectores.</a:t>
            </a:r>
          </a:p>
          <a:p>
            <a:pPr marR="180340" algn="just">
              <a:spcAft>
                <a:spcPts val="600"/>
              </a:spcAft>
              <a:tabLst>
                <a:tab pos="270510" algn="l"/>
              </a:tabLst>
            </a:pPr>
            <a:r>
              <a:rPr lang="es-ES" sz="1000" dirty="0">
                <a:solidFill>
                  <a:srgbClr val="404040"/>
                </a:solidFill>
                <a:ea typeface="MS Mincho"/>
                <a:cs typeface="Times New Roman"/>
              </a:rPr>
              <a:t>Para 2026 y 2027 se espera que la economía sigue creciendo a un ritmo cercano al 5%, impulsado por el buen comportamiento agrario, el dinamismo de la construcción y las inversiones en infraestructuras para el mundial de futbol del año 2030 (aeropuerto de Casablanca, línea alta velocidad y estadios de futbol). Asimismo, el gobierno marroquí apuesta por potenciar los centros logísticos, tanto del norte del país (Tanger, Nador), como del centro-sur (El </a:t>
            </a:r>
            <a:r>
              <a:rPr lang="es-ES" sz="1000" dirty="0" err="1">
                <a:solidFill>
                  <a:srgbClr val="404040"/>
                </a:solidFill>
                <a:ea typeface="MS Mincho"/>
                <a:cs typeface="Times New Roman"/>
              </a:rPr>
              <a:t>Argoub</a:t>
            </a:r>
            <a:r>
              <a:rPr lang="es-ES" sz="1000" dirty="0">
                <a:solidFill>
                  <a:srgbClr val="404040"/>
                </a:solidFill>
                <a:ea typeface="MS Mincho"/>
                <a:cs typeface="Times New Roman"/>
              </a:rPr>
              <a:t>, El </a:t>
            </a:r>
            <a:r>
              <a:rPr lang="es-ES" sz="1000" dirty="0" err="1">
                <a:solidFill>
                  <a:srgbClr val="404040"/>
                </a:solidFill>
                <a:ea typeface="MS Mincho"/>
                <a:cs typeface="Times New Roman"/>
              </a:rPr>
              <a:t>Guerguerat</a:t>
            </a:r>
            <a:r>
              <a:rPr lang="es-ES" sz="1000" dirty="0">
                <a:solidFill>
                  <a:srgbClr val="404040"/>
                </a:solidFill>
                <a:ea typeface="MS Mincho"/>
                <a:cs typeface="Times New Roman"/>
              </a:rPr>
              <a:t>, Dakhla). La apuesta por una menor dependencia energética está impulsando la inversión en renovables y en presas de agua.</a:t>
            </a:r>
          </a:p>
          <a:p>
            <a:pPr marR="180340" algn="just">
              <a:spcAft>
                <a:spcPts val="600"/>
              </a:spcAft>
              <a:tabLst>
                <a:tab pos="270510" algn="l"/>
              </a:tabLst>
            </a:pPr>
            <a:r>
              <a:rPr lang="es-ES" sz="1000" dirty="0">
                <a:solidFill>
                  <a:srgbClr val="404040"/>
                </a:solidFill>
                <a:ea typeface="MS Mincho"/>
                <a:cs typeface="Times New Roman"/>
              </a:rPr>
              <a:t>Sin embargo, las perspectivas en torno a la actividad industrial, tanto del automóvil como de las manufacturas textiles, son menos optimistas, ante la debilidad de la demanda mundial.</a:t>
            </a:r>
          </a:p>
          <a:p>
            <a:pPr marR="180340" algn="just">
              <a:spcAft>
                <a:spcPts val="600"/>
              </a:spcAft>
              <a:tabLst>
                <a:tab pos="270510" algn="l"/>
              </a:tabLst>
            </a:pPr>
            <a:r>
              <a:rPr lang="es-ES" sz="1000" dirty="0">
                <a:solidFill>
                  <a:srgbClr val="404040"/>
                </a:solidFill>
                <a:ea typeface="MS Mincho"/>
                <a:cs typeface="Times New Roman"/>
              </a:rPr>
              <a:t>El consumo interno marroquí se mantendrá sólido gracias al crecimiento salarial y una inflación baja y estable (inferior al 2%). El turismo seguirá al alza, aunque a un ritmo mas moderado que en años anteriores.</a:t>
            </a:r>
            <a:endParaRPr lang="es-ES_tradnl" sz="1000" dirty="0">
              <a:solidFill>
                <a:srgbClr val="404040"/>
              </a:solidFill>
              <a:ea typeface="MS Mincho"/>
              <a:cs typeface="Times New Roman"/>
            </a:endParaRPr>
          </a:p>
        </p:txBody>
      </p:sp>
      <p:sp>
        <p:nvSpPr>
          <p:cNvPr id="15" name="Rectángulo 14">
            <a:extLst>
              <a:ext uri="{FF2B5EF4-FFF2-40B4-BE49-F238E27FC236}">
                <a16:creationId xmlns:a16="http://schemas.microsoft.com/office/drawing/2014/main" id="{2A84789F-90F2-3685-352F-D17F9BC6A51C}"/>
              </a:ext>
            </a:extLst>
          </p:cNvPr>
          <p:cNvSpPr/>
          <p:nvPr/>
        </p:nvSpPr>
        <p:spPr>
          <a:xfrm>
            <a:off x="228597" y="6805771"/>
            <a:ext cx="6420453" cy="24509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id="{5E23B544-F81A-1CDD-B61B-A925A81176BD}"/>
              </a:ext>
            </a:extLst>
          </p:cNvPr>
          <p:cNvSpPr txBox="1"/>
          <p:nvPr/>
        </p:nvSpPr>
        <p:spPr>
          <a:xfrm>
            <a:off x="373380" y="6845732"/>
            <a:ext cx="2735263" cy="307777"/>
          </a:xfrm>
          <a:prstGeom prst="rect">
            <a:avLst/>
          </a:prstGeom>
          <a:noFill/>
        </p:spPr>
        <p:txBody>
          <a:bodyPr wrap="square" rtlCol="0">
            <a:spAutoFit/>
          </a:bodyPr>
          <a:lstStyle/>
          <a:p>
            <a:r>
              <a:rPr lang="es-ES" sz="1400" dirty="0">
                <a:solidFill>
                  <a:srgbClr val="C00000"/>
                </a:solidFill>
              </a:rPr>
              <a:t>Fortalezas</a:t>
            </a:r>
            <a:endParaRPr lang="es-ES" sz="1200" dirty="0">
              <a:solidFill>
                <a:srgbClr val="C00000"/>
              </a:solidFill>
            </a:endParaRPr>
          </a:p>
        </p:txBody>
      </p:sp>
      <p:sp>
        <p:nvSpPr>
          <p:cNvPr id="20" name="CuadroTexto 19">
            <a:extLst>
              <a:ext uri="{FF2B5EF4-FFF2-40B4-BE49-F238E27FC236}">
                <a16:creationId xmlns:a16="http://schemas.microsoft.com/office/drawing/2014/main" id="{701D08B3-342F-6B4B-0728-DBC027A4211F}"/>
              </a:ext>
            </a:extLst>
          </p:cNvPr>
          <p:cNvSpPr txBox="1"/>
          <p:nvPr/>
        </p:nvSpPr>
        <p:spPr>
          <a:xfrm>
            <a:off x="3437466" y="6835309"/>
            <a:ext cx="2735263" cy="307777"/>
          </a:xfrm>
          <a:prstGeom prst="rect">
            <a:avLst/>
          </a:prstGeom>
          <a:noFill/>
        </p:spPr>
        <p:txBody>
          <a:bodyPr wrap="square" rtlCol="0">
            <a:spAutoFit/>
          </a:bodyPr>
          <a:lstStyle/>
          <a:p>
            <a:r>
              <a:rPr lang="es-ES" sz="1400" dirty="0">
                <a:solidFill>
                  <a:srgbClr val="C00000"/>
                </a:solidFill>
              </a:rPr>
              <a:t>Retos</a:t>
            </a:r>
            <a:endParaRPr lang="es-ES" sz="1200" dirty="0">
              <a:solidFill>
                <a:srgbClr val="C00000"/>
              </a:solidFill>
            </a:endParaRPr>
          </a:p>
        </p:txBody>
      </p:sp>
      <p:sp>
        <p:nvSpPr>
          <p:cNvPr id="10" name="23 CuadroTexto">
            <a:extLst>
              <a:ext uri="{FF2B5EF4-FFF2-40B4-BE49-F238E27FC236}">
                <a16:creationId xmlns:a16="http://schemas.microsoft.com/office/drawing/2014/main" id="{687E6502-71EC-2E9A-1474-9D741A67BE86}"/>
              </a:ext>
            </a:extLst>
          </p:cNvPr>
          <p:cNvSpPr txBox="1"/>
          <p:nvPr/>
        </p:nvSpPr>
        <p:spPr>
          <a:xfrm>
            <a:off x="4212824" y="5474103"/>
            <a:ext cx="2152371" cy="200055"/>
          </a:xfrm>
          <a:prstGeom prst="rect">
            <a:avLst/>
          </a:prstGeom>
          <a:noFill/>
        </p:spPr>
        <p:txBody>
          <a:bodyPr wrap="square" rtlCol="0">
            <a:spAutoFit/>
          </a:bodyPr>
          <a:lstStyle/>
          <a:p>
            <a:r>
              <a:rPr lang="es-ES" sz="700" dirty="0">
                <a:solidFill>
                  <a:schemeClr val="tx1">
                    <a:lumMod val="50000"/>
                    <a:lumOff val="50000"/>
                  </a:schemeClr>
                </a:solidFill>
              </a:rPr>
              <a:t>Fuente: FMI. Abril 2026</a:t>
            </a:r>
          </a:p>
        </p:txBody>
      </p:sp>
      <p:sp>
        <p:nvSpPr>
          <p:cNvPr id="18" name="CuadroTexto 17">
            <a:extLst>
              <a:ext uri="{FF2B5EF4-FFF2-40B4-BE49-F238E27FC236}">
                <a16:creationId xmlns:a16="http://schemas.microsoft.com/office/drawing/2014/main" id="{F9393468-657C-625F-28C5-52514417A57D}"/>
              </a:ext>
            </a:extLst>
          </p:cNvPr>
          <p:cNvSpPr txBox="1"/>
          <p:nvPr/>
        </p:nvSpPr>
        <p:spPr>
          <a:xfrm>
            <a:off x="3437465" y="7172624"/>
            <a:ext cx="3191937" cy="1400383"/>
          </a:xfrm>
          <a:prstGeom prst="rect">
            <a:avLst/>
          </a:prstGeom>
          <a:noFill/>
        </p:spPr>
        <p:txBody>
          <a:bodyPr wrap="square">
            <a:spAutoFit/>
          </a:bodyPr>
          <a:lstStyle/>
          <a:p>
            <a:pPr marL="171450" indent="-171450">
              <a:spcAft>
                <a:spcPts val="600"/>
              </a:spcAft>
              <a:buFont typeface="Wingdings" panose="05000000000000000000" pitchFamily="2" charset="2"/>
              <a:buChar char="Ø"/>
            </a:pPr>
            <a:r>
              <a:rPr lang="es-ES" sz="1000" dirty="0">
                <a:solidFill>
                  <a:schemeClr val="tx1">
                    <a:lumMod val="75000"/>
                    <a:lumOff val="25000"/>
                  </a:schemeClr>
                </a:solidFill>
              </a:rPr>
              <a:t>Reducir la elevada dependencia de la agricultura ante el cambio climático.</a:t>
            </a:r>
          </a:p>
          <a:p>
            <a:pPr marL="171450" indent="-171450">
              <a:spcAft>
                <a:spcPts val="600"/>
              </a:spcAft>
              <a:buFont typeface="Wingdings" panose="05000000000000000000" pitchFamily="2" charset="2"/>
              <a:buChar char="Ø"/>
            </a:pPr>
            <a:r>
              <a:rPr lang="es-ES" sz="1000" dirty="0">
                <a:solidFill>
                  <a:schemeClr val="tx1">
                    <a:lumMod val="75000"/>
                    <a:lumOff val="25000"/>
                  </a:schemeClr>
                </a:solidFill>
              </a:rPr>
              <a:t>Incrementar la productividad y competitividad frente a otros países del norte de África.</a:t>
            </a:r>
          </a:p>
          <a:p>
            <a:pPr marL="171450" indent="-171450">
              <a:spcAft>
                <a:spcPts val="600"/>
              </a:spcAft>
              <a:buFont typeface="Wingdings" panose="05000000000000000000" pitchFamily="2" charset="2"/>
              <a:buChar char="Ø"/>
            </a:pPr>
            <a:r>
              <a:rPr lang="es-ES" sz="1000" dirty="0">
                <a:solidFill>
                  <a:schemeClr val="tx1">
                    <a:lumMod val="75000"/>
                    <a:lumOff val="25000"/>
                  </a:schemeClr>
                </a:solidFill>
              </a:rPr>
              <a:t>Reducir las desigualdades sociales y geográficas. </a:t>
            </a:r>
          </a:p>
          <a:p>
            <a:pPr marL="171450" indent="-171450">
              <a:spcAft>
                <a:spcPts val="600"/>
              </a:spcAft>
              <a:buFont typeface="Wingdings" panose="05000000000000000000" pitchFamily="2" charset="2"/>
              <a:buChar char="Ø"/>
            </a:pPr>
            <a:r>
              <a:rPr lang="es-ES" sz="1000" dirty="0">
                <a:solidFill>
                  <a:schemeClr val="tx1">
                    <a:lumMod val="75000"/>
                    <a:lumOff val="25000"/>
                  </a:schemeClr>
                </a:solidFill>
              </a:rPr>
              <a:t>Diversificar las fuentes de energía, reduciendo el uso del carbón y avanzando en sostenibilidad.</a:t>
            </a:r>
          </a:p>
        </p:txBody>
      </p:sp>
      <p:sp>
        <p:nvSpPr>
          <p:cNvPr id="19" name="CuadroTexto 18">
            <a:extLst>
              <a:ext uri="{FF2B5EF4-FFF2-40B4-BE49-F238E27FC236}">
                <a16:creationId xmlns:a16="http://schemas.microsoft.com/office/drawing/2014/main" id="{40B928AB-E2E3-C606-87C5-BFC62FB6C535}"/>
              </a:ext>
            </a:extLst>
          </p:cNvPr>
          <p:cNvSpPr txBox="1"/>
          <p:nvPr/>
        </p:nvSpPr>
        <p:spPr>
          <a:xfrm>
            <a:off x="374315" y="7250201"/>
            <a:ext cx="2800683" cy="1400383"/>
          </a:xfrm>
          <a:prstGeom prst="rect">
            <a:avLst/>
          </a:prstGeom>
          <a:noFill/>
        </p:spPr>
        <p:txBody>
          <a:bodyPr wrap="square">
            <a:spAutoFit/>
          </a:bodyPr>
          <a:lstStyle/>
          <a:p>
            <a:pPr marL="171450" indent="-171450">
              <a:spcAft>
                <a:spcPts val="600"/>
              </a:spcAft>
              <a:buFont typeface="Wingdings" panose="05000000000000000000" pitchFamily="2" charset="2"/>
              <a:buChar char="Ø"/>
            </a:pPr>
            <a:r>
              <a:rPr lang="es-ES" sz="1000" dirty="0">
                <a:solidFill>
                  <a:schemeClr val="tx1">
                    <a:lumMod val="75000"/>
                    <a:lumOff val="25000"/>
                  </a:schemeClr>
                </a:solidFill>
              </a:rPr>
              <a:t>Posición estratégica en el Mediterráneo, especialmente para el sector logístico.</a:t>
            </a:r>
          </a:p>
          <a:p>
            <a:pPr marL="171450" indent="-171450">
              <a:spcAft>
                <a:spcPts val="600"/>
              </a:spcAft>
              <a:buFont typeface="Wingdings" panose="05000000000000000000" pitchFamily="2" charset="2"/>
              <a:buChar char="Ø"/>
            </a:pPr>
            <a:r>
              <a:rPr lang="es-ES" sz="1000" dirty="0">
                <a:solidFill>
                  <a:schemeClr val="tx1">
                    <a:lumMod val="75000"/>
                    <a:lumOff val="25000"/>
                  </a:schemeClr>
                </a:solidFill>
              </a:rPr>
              <a:t>Estabilidad institucional</a:t>
            </a:r>
          </a:p>
          <a:p>
            <a:pPr marL="171450" indent="-171450">
              <a:spcAft>
                <a:spcPts val="600"/>
              </a:spcAft>
              <a:buFont typeface="Wingdings" panose="05000000000000000000" pitchFamily="2" charset="2"/>
              <a:buChar char="Ø"/>
            </a:pPr>
            <a:r>
              <a:rPr lang="es-ES" sz="1000" dirty="0">
                <a:solidFill>
                  <a:schemeClr val="tx1">
                    <a:lumMod val="75000"/>
                    <a:lumOff val="25000"/>
                  </a:schemeClr>
                </a:solidFill>
              </a:rPr>
              <a:t>Importante inversión extranjera de Europa y Asia.</a:t>
            </a:r>
          </a:p>
          <a:p>
            <a:pPr marL="171450" indent="-171450">
              <a:spcAft>
                <a:spcPts val="600"/>
              </a:spcAft>
              <a:buFont typeface="Wingdings" panose="05000000000000000000" pitchFamily="2" charset="2"/>
              <a:buChar char="Ø"/>
            </a:pPr>
            <a:r>
              <a:rPr lang="es-ES" sz="1000" dirty="0">
                <a:solidFill>
                  <a:schemeClr val="tx1">
                    <a:lumMod val="75000"/>
                    <a:lumOff val="25000"/>
                  </a:schemeClr>
                </a:solidFill>
              </a:rPr>
              <a:t>Potencial de desarrollo de las energías renovable y el sistema hídrico.</a:t>
            </a:r>
          </a:p>
        </p:txBody>
      </p:sp>
      <p:sp>
        <p:nvSpPr>
          <p:cNvPr id="12" name="23 CuadroTexto">
            <a:extLst>
              <a:ext uri="{FF2B5EF4-FFF2-40B4-BE49-F238E27FC236}">
                <a16:creationId xmlns:a16="http://schemas.microsoft.com/office/drawing/2014/main" id="{43846995-3089-2935-F5C4-D53DC4524112}"/>
              </a:ext>
            </a:extLst>
          </p:cNvPr>
          <p:cNvSpPr txBox="1"/>
          <p:nvPr/>
        </p:nvSpPr>
        <p:spPr>
          <a:xfrm>
            <a:off x="4106235" y="3507991"/>
            <a:ext cx="2152371" cy="200055"/>
          </a:xfrm>
          <a:prstGeom prst="rect">
            <a:avLst/>
          </a:prstGeom>
          <a:noFill/>
        </p:spPr>
        <p:txBody>
          <a:bodyPr wrap="square" rtlCol="0">
            <a:spAutoFit/>
          </a:bodyPr>
          <a:lstStyle/>
          <a:p>
            <a:r>
              <a:rPr lang="es-ES" sz="700" dirty="0">
                <a:solidFill>
                  <a:schemeClr val="tx1">
                    <a:lumMod val="50000"/>
                    <a:lumOff val="50000"/>
                  </a:schemeClr>
                </a:solidFill>
              </a:rPr>
              <a:t>Fuente: FMI. Abril 2026</a:t>
            </a:r>
          </a:p>
        </p:txBody>
      </p:sp>
      <p:graphicFrame>
        <p:nvGraphicFramePr>
          <p:cNvPr id="22" name="Gráfico 21">
            <a:extLst>
              <a:ext uri="{FF2B5EF4-FFF2-40B4-BE49-F238E27FC236}">
                <a16:creationId xmlns:a16="http://schemas.microsoft.com/office/drawing/2014/main" id="{72FFA356-24D4-329A-CB93-AB8B4D6E00B1}"/>
              </a:ext>
            </a:extLst>
          </p:cNvPr>
          <p:cNvGraphicFramePr/>
          <p:nvPr>
            <p:extLst>
              <p:ext uri="{D42A27DB-BD31-4B8C-83A1-F6EECF244321}">
                <p14:modId xmlns:p14="http://schemas.microsoft.com/office/powerpoint/2010/main" val="2245164204"/>
              </p:ext>
            </p:extLst>
          </p:nvPr>
        </p:nvGraphicFramePr>
        <p:xfrm>
          <a:off x="4057205" y="1713390"/>
          <a:ext cx="2572197" cy="17656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Gráfico 185">
            <a:extLst>
              <a:ext uri="{FF2B5EF4-FFF2-40B4-BE49-F238E27FC236}">
                <a16:creationId xmlns:a16="http://schemas.microsoft.com/office/drawing/2014/main" id="{C6289445-7E59-49A3-BA96-A2AC62B68D40}"/>
              </a:ext>
            </a:extLst>
          </p:cNvPr>
          <p:cNvGraphicFramePr/>
          <p:nvPr>
            <p:extLst>
              <p:ext uri="{D42A27DB-BD31-4B8C-83A1-F6EECF244321}">
                <p14:modId xmlns:p14="http://schemas.microsoft.com/office/powerpoint/2010/main" val="1528706082"/>
              </p:ext>
            </p:extLst>
          </p:nvPr>
        </p:nvGraphicFramePr>
        <p:xfrm>
          <a:off x="3881887" y="3787430"/>
          <a:ext cx="2689848" cy="168809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1136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E38F3-7FD9-647D-3EE4-09E71D0A66EF}"/>
            </a:ext>
          </a:extLst>
        </p:cNvPr>
        <p:cNvGrpSpPr/>
        <p:nvPr/>
      </p:nvGrpSpPr>
      <p:grpSpPr>
        <a:xfrm>
          <a:off x="0" y="0"/>
          <a:ext cx="0" cy="0"/>
          <a:chOff x="0" y="0"/>
          <a:chExt cx="0" cy="0"/>
        </a:xfrm>
      </p:grpSpPr>
      <p:sp>
        <p:nvSpPr>
          <p:cNvPr id="13" name="Rectángulo 12">
            <a:extLst>
              <a:ext uri="{FF2B5EF4-FFF2-40B4-BE49-F238E27FC236}">
                <a16:creationId xmlns:a16="http://schemas.microsoft.com/office/drawing/2014/main" id="{79F18979-043C-DFE2-07C4-11ADEB3E4D73}"/>
              </a:ext>
            </a:extLst>
          </p:cNvPr>
          <p:cNvSpPr/>
          <p:nvPr/>
        </p:nvSpPr>
        <p:spPr>
          <a:xfrm>
            <a:off x="3763873" y="1837211"/>
            <a:ext cx="2885178" cy="27031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D6DE63C2-64A8-32B7-05AB-5019FB64F9AB}"/>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5" name="Grupo 24">
            <a:extLst>
              <a:ext uri="{FF2B5EF4-FFF2-40B4-BE49-F238E27FC236}">
                <a16:creationId xmlns:a16="http://schemas.microsoft.com/office/drawing/2014/main" id="{08527758-210E-DD5B-05CA-AEB4D8D62C2F}"/>
              </a:ext>
            </a:extLst>
          </p:cNvPr>
          <p:cNvGrpSpPr/>
          <p:nvPr/>
        </p:nvGrpSpPr>
        <p:grpSpPr>
          <a:xfrm>
            <a:off x="0" y="9797786"/>
            <a:ext cx="6858000" cy="121661"/>
            <a:chOff x="2034674" y="9783794"/>
            <a:chExt cx="4831166" cy="122206"/>
          </a:xfrm>
        </p:grpSpPr>
        <p:sp>
          <p:nvSpPr>
            <p:cNvPr id="26" name="Rectángulo 25">
              <a:extLst>
                <a:ext uri="{FF2B5EF4-FFF2-40B4-BE49-F238E27FC236}">
                  <a16:creationId xmlns:a16="http://schemas.microsoft.com/office/drawing/2014/main" id="{C7E9B908-514F-92ED-FE0E-45AD9196E7CA}"/>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Rectángulo 26">
              <a:extLst>
                <a:ext uri="{FF2B5EF4-FFF2-40B4-BE49-F238E27FC236}">
                  <a16:creationId xmlns:a16="http://schemas.microsoft.com/office/drawing/2014/main" id="{CF96FA77-66EB-6657-51B0-F3076DD5E26F}"/>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Rectángulo 27">
              <a:extLst>
                <a:ext uri="{FF2B5EF4-FFF2-40B4-BE49-F238E27FC236}">
                  <a16:creationId xmlns:a16="http://schemas.microsoft.com/office/drawing/2014/main" id="{C4C20F99-1E8F-7DDD-4E67-38911628CB6D}"/>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9" name="Imagen 28" descr="Imagen que contiene camioneta, computadora, manejar, alimentos&#10;&#10;Descripción generada automáticamente">
            <a:extLst>
              <a:ext uri="{FF2B5EF4-FFF2-40B4-BE49-F238E27FC236}">
                <a16:creationId xmlns:a16="http://schemas.microsoft.com/office/drawing/2014/main" id="{5A5A91C1-A0BE-8C49-9D72-1E46A0A5765A}"/>
              </a:ext>
            </a:extLst>
          </p:cNvPr>
          <p:cNvPicPr>
            <a:picLocks noChangeAspect="1"/>
          </p:cNvPicPr>
          <p:nvPr/>
        </p:nvPicPr>
        <p:blipFill>
          <a:blip r:embed="rId2"/>
          <a:stretch>
            <a:fillRect/>
          </a:stretch>
        </p:blipFill>
        <p:spPr>
          <a:xfrm>
            <a:off x="3623084" y="9402332"/>
            <a:ext cx="735533" cy="238691"/>
          </a:xfrm>
          <a:prstGeom prst="rect">
            <a:avLst/>
          </a:prstGeom>
        </p:spPr>
      </p:pic>
      <p:sp>
        <p:nvSpPr>
          <p:cNvPr id="30" name="Rectángulo 29">
            <a:extLst>
              <a:ext uri="{FF2B5EF4-FFF2-40B4-BE49-F238E27FC236}">
                <a16:creationId xmlns:a16="http://schemas.microsoft.com/office/drawing/2014/main" id="{0C21AB73-7854-FEF2-F614-DEA705ECCC5A}"/>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latin typeface="Calibri" panose="020F0502020204030204" pitchFamily="34" charset="0"/>
                <a:ea typeface="MS Mincho" panose="02020609040205080304" pitchFamily="49" charset="-128"/>
                <a:cs typeface="Times New Roman" panose="02020603050405020304" pitchFamily="18" charset="0"/>
              </a:rPr>
              <a:t>Junio 2026</a:t>
            </a: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 Copyright 2026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1" name="1 Marcador de número de diapositiva">
            <a:extLst>
              <a:ext uri="{FF2B5EF4-FFF2-40B4-BE49-F238E27FC236}">
                <a16:creationId xmlns:a16="http://schemas.microsoft.com/office/drawing/2014/main" id="{F9BC2CD6-5B28-DD05-B852-75D9143CD614}"/>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4</a:t>
            </a:fld>
            <a:endParaRPr lang="es-ES" b="1" dirty="0">
              <a:solidFill>
                <a:srgbClr val="B60000"/>
              </a:solidFill>
              <a:latin typeface="Calibri"/>
              <a:cs typeface="Calibri"/>
            </a:endParaRPr>
          </a:p>
        </p:txBody>
      </p:sp>
      <p:sp>
        <p:nvSpPr>
          <p:cNvPr id="4" name="Rectángulo 3">
            <a:extLst>
              <a:ext uri="{FF2B5EF4-FFF2-40B4-BE49-F238E27FC236}">
                <a16:creationId xmlns:a16="http://schemas.microsoft.com/office/drawing/2014/main" id="{6EB4B1BB-AD98-3EA5-5CA3-7C70CC70EC19}"/>
              </a:ext>
            </a:extLst>
          </p:cNvPr>
          <p:cNvSpPr/>
          <p:nvPr/>
        </p:nvSpPr>
        <p:spPr>
          <a:xfrm rot="5400000">
            <a:off x="3324525" y="-1735649"/>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9FF0C3EE-2327-C328-9F89-03C53A7AB759}"/>
              </a:ext>
            </a:extLst>
          </p:cNvPr>
          <p:cNvSpPr txBox="1"/>
          <p:nvPr/>
        </p:nvSpPr>
        <p:spPr>
          <a:xfrm>
            <a:off x="1634888" y="1326898"/>
            <a:ext cx="3429000"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Relaciones con el exterior</a:t>
            </a:r>
            <a:endParaRPr lang="es-ES" sz="1400" b="1" dirty="0">
              <a:solidFill>
                <a:schemeClr val="bg1"/>
              </a:solidFill>
              <a:latin typeface="Aptos" panose="020B0004020202020204" pitchFamily="34" charset="0"/>
            </a:endParaRPr>
          </a:p>
        </p:txBody>
      </p:sp>
      <p:pic>
        <p:nvPicPr>
          <p:cNvPr id="9" name="Gráfico 8" descr="Bombilla y equipo contorno">
            <a:extLst>
              <a:ext uri="{FF2B5EF4-FFF2-40B4-BE49-F238E27FC236}">
                <a16:creationId xmlns:a16="http://schemas.microsoft.com/office/drawing/2014/main" id="{51224ABD-739B-369E-388D-33C3BB8921F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88274" y="250810"/>
            <a:ext cx="715974" cy="715974"/>
          </a:xfrm>
          <a:prstGeom prst="rect">
            <a:avLst/>
          </a:prstGeom>
        </p:spPr>
      </p:pic>
      <p:sp>
        <p:nvSpPr>
          <p:cNvPr id="14" name="10 CuadroTexto">
            <a:extLst>
              <a:ext uri="{FF2B5EF4-FFF2-40B4-BE49-F238E27FC236}">
                <a16:creationId xmlns:a16="http://schemas.microsoft.com/office/drawing/2014/main" id="{04CB9B9A-A890-F0F3-F6BB-7A51B6231BF9}"/>
              </a:ext>
            </a:extLst>
          </p:cNvPr>
          <p:cNvSpPr txBox="1"/>
          <p:nvPr/>
        </p:nvSpPr>
        <p:spPr>
          <a:xfrm>
            <a:off x="274315" y="1826879"/>
            <a:ext cx="3338632" cy="2631490"/>
          </a:xfrm>
          <a:prstGeom prst="rect">
            <a:avLst/>
          </a:prstGeom>
          <a:noFill/>
        </p:spPr>
        <p:txBody>
          <a:bodyPr wrap="square" rtlCol="0">
            <a:spAutoFit/>
          </a:bodyPr>
          <a:lstStyle/>
          <a:p>
            <a:pPr marL="7938" algn="just">
              <a:spcBef>
                <a:spcPts val="600"/>
              </a:spcBef>
              <a:buSzPct val="100000"/>
            </a:pPr>
            <a:r>
              <a:rPr lang="es-ES" sz="1000" dirty="0">
                <a:solidFill>
                  <a:schemeClr val="tx1">
                    <a:lumMod val="75000"/>
                    <a:lumOff val="25000"/>
                  </a:schemeClr>
                </a:solidFill>
              </a:rPr>
              <a:t>Marruecos posee una economía aperturista, con un notable aumento de su comercio exterior en los tres últimos años. Sin embargo, se caracteriza por mantener un amplio y creciente déficit comercial, debido a su elevada dependencia energética del exterior (petróleo y gas) y la baja competitividad de su  industria. </a:t>
            </a:r>
          </a:p>
          <a:p>
            <a:pPr marL="7938" algn="just">
              <a:spcBef>
                <a:spcPts val="600"/>
              </a:spcBef>
              <a:buSzPct val="100000"/>
            </a:pPr>
            <a:r>
              <a:rPr lang="es-ES" sz="1000" dirty="0">
                <a:solidFill>
                  <a:schemeClr val="tx1">
                    <a:lumMod val="75000"/>
                    <a:lumOff val="25000"/>
                  </a:schemeClr>
                </a:solidFill>
              </a:rPr>
              <a:t>Los Acuerdos de Libre Comercio con la Unión Europea y Estados Unidos son fundamentales para su actividad comercial. </a:t>
            </a:r>
            <a:r>
              <a:rPr lang="es-ES" sz="1000" b="1" dirty="0">
                <a:solidFill>
                  <a:schemeClr val="tx1">
                    <a:lumMod val="75000"/>
                    <a:lumOff val="25000"/>
                  </a:schemeClr>
                </a:solidFill>
              </a:rPr>
              <a:t>El principal socio comercial de Marruecos es España, por delante de Francia</a:t>
            </a:r>
            <a:r>
              <a:rPr lang="es-ES" sz="1000" dirty="0">
                <a:solidFill>
                  <a:schemeClr val="tx1">
                    <a:lumMod val="75000"/>
                    <a:lumOff val="25000"/>
                  </a:schemeClr>
                </a:solidFill>
              </a:rPr>
              <a:t>. Marruecos se ha convertido en el primer país del sur del Mediterráneo que se beneficiará de un Estatuto Avanzado en sus relaciones con la Unión Europea, y uno de los mayores beneficiarios de las ayudas MEDA. Asimismo, ha firmado Acuerdos de Libre Comercio con Turquía, USA, Túnez, Egipto, Jordania y Reino Unido.</a:t>
            </a:r>
            <a:endParaRPr lang="es-ES_tradnl" sz="1000" dirty="0">
              <a:solidFill>
                <a:schemeClr val="tx1">
                  <a:lumMod val="75000"/>
                  <a:lumOff val="25000"/>
                </a:schemeClr>
              </a:solidFill>
            </a:endParaRPr>
          </a:p>
        </p:txBody>
      </p:sp>
      <p:graphicFrame>
        <p:nvGraphicFramePr>
          <p:cNvPr id="10" name="Tabla 9">
            <a:extLst>
              <a:ext uri="{FF2B5EF4-FFF2-40B4-BE49-F238E27FC236}">
                <a16:creationId xmlns:a16="http://schemas.microsoft.com/office/drawing/2014/main" id="{2A70B0BB-5861-DA5A-A4B8-79644ABA8B60}"/>
              </a:ext>
            </a:extLst>
          </p:cNvPr>
          <p:cNvGraphicFramePr>
            <a:graphicFrameLocks noGrp="1"/>
          </p:cNvGraphicFramePr>
          <p:nvPr>
            <p:extLst>
              <p:ext uri="{D42A27DB-BD31-4B8C-83A1-F6EECF244321}">
                <p14:modId xmlns:p14="http://schemas.microsoft.com/office/powerpoint/2010/main" val="2785516571"/>
              </p:ext>
            </p:extLst>
          </p:nvPr>
        </p:nvGraphicFramePr>
        <p:xfrm>
          <a:off x="360417" y="5109348"/>
          <a:ext cx="5785844" cy="1033462"/>
        </p:xfrm>
        <a:graphic>
          <a:graphicData uri="http://schemas.openxmlformats.org/drawingml/2006/table">
            <a:tbl>
              <a:tblPr firstRow="1" firstCol="1" bandRow="1">
                <a:tableStyleId>{5C22544A-7EE6-4342-B048-85BDC9FD1C3A}</a:tableStyleId>
              </a:tblPr>
              <a:tblGrid>
                <a:gridCol w="2002368">
                  <a:extLst>
                    <a:ext uri="{9D8B030D-6E8A-4147-A177-3AD203B41FA5}">
                      <a16:colId xmlns:a16="http://schemas.microsoft.com/office/drawing/2014/main" val="463170641"/>
                    </a:ext>
                  </a:extLst>
                </a:gridCol>
                <a:gridCol w="959325">
                  <a:extLst>
                    <a:ext uri="{9D8B030D-6E8A-4147-A177-3AD203B41FA5}">
                      <a16:colId xmlns:a16="http://schemas.microsoft.com/office/drawing/2014/main" val="2317935381"/>
                    </a:ext>
                  </a:extLst>
                </a:gridCol>
                <a:gridCol w="1944319">
                  <a:extLst>
                    <a:ext uri="{9D8B030D-6E8A-4147-A177-3AD203B41FA5}">
                      <a16:colId xmlns:a16="http://schemas.microsoft.com/office/drawing/2014/main" val="783403570"/>
                    </a:ext>
                  </a:extLst>
                </a:gridCol>
                <a:gridCol w="879832">
                  <a:extLst>
                    <a:ext uri="{9D8B030D-6E8A-4147-A177-3AD203B41FA5}">
                      <a16:colId xmlns:a16="http://schemas.microsoft.com/office/drawing/2014/main" val="1837970224"/>
                    </a:ext>
                  </a:extLst>
                </a:gridCol>
              </a:tblGrid>
              <a:tr h="336215">
                <a:tc>
                  <a:txBody>
                    <a:bodyPr/>
                    <a:lstStyle/>
                    <a:p>
                      <a:pPr lvl="0" algn="l"/>
                      <a:r>
                        <a:rPr lang="es-ES_tradnl" sz="1000" dirty="0">
                          <a:solidFill>
                            <a:schemeClr val="tx1">
                              <a:lumMod val="85000"/>
                              <a:lumOff val="15000"/>
                            </a:schemeClr>
                          </a:solidFill>
                          <a:effectLst/>
                          <a:latin typeface="+mn-lt"/>
                        </a:rPr>
                        <a:t>Exportaciones 2025</a:t>
                      </a:r>
                      <a:endParaRPr lang="es-ES" sz="1000"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b="1" kern="1200" dirty="0">
                          <a:solidFill>
                            <a:schemeClr val="tx1">
                              <a:lumMod val="85000"/>
                              <a:lumOff val="15000"/>
                            </a:schemeClr>
                          </a:solidFill>
                          <a:effectLst/>
                          <a:latin typeface="+mn-lt"/>
                          <a:ea typeface="+mn-ea"/>
                          <a:cs typeface="+mn-cs"/>
                        </a:rPr>
                        <a:t>Millones $</a:t>
                      </a:r>
                      <a:endParaRPr lang="es-ES" sz="1000" b="1" kern="1200" dirty="0">
                        <a:solidFill>
                          <a:schemeClr val="tx1">
                            <a:lumMod val="85000"/>
                            <a:lumOff val="15000"/>
                          </a:schemeClr>
                        </a:solidFill>
                        <a:effectLst/>
                        <a:latin typeface="+mn-lt"/>
                        <a:ea typeface="+mn-ea"/>
                        <a:cs typeface="+mn-cs"/>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ES_tradnl" sz="1000" dirty="0">
                          <a:solidFill>
                            <a:schemeClr val="tx1">
                              <a:lumMod val="85000"/>
                              <a:lumOff val="15000"/>
                            </a:schemeClr>
                          </a:solidFill>
                          <a:effectLst/>
                          <a:latin typeface="+mn-lt"/>
                        </a:rPr>
                        <a:t>Importaciones 2025</a:t>
                      </a:r>
                      <a:endParaRPr lang="es-ES" sz="1000"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b="1" kern="1200" dirty="0">
                          <a:solidFill>
                            <a:schemeClr val="tx1">
                              <a:lumMod val="85000"/>
                              <a:lumOff val="15000"/>
                            </a:schemeClr>
                          </a:solidFill>
                          <a:effectLst/>
                          <a:latin typeface="+mn-lt"/>
                          <a:ea typeface="+mn-ea"/>
                          <a:cs typeface="+mn-cs"/>
                        </a:rPr>
                        <a:t>Millones $</a:t>
                      </a:r>
                      <a:endParaRPr lang="es-ES" sz="1000" b="1" kern="1200" dirty="0">
                        <a:solidFill>
                          <a:schemeClr val="tx1">
                            <a:lumMod val="85000"/>
                            <a:lumOff val="15000"/>
                          </a:schemeClr>
                        </a:solidFill>
                        <a:effectLst/>
                        <a:latin typeface="+mn-lt"/>
                        <a:ea typeface="+mn-ea"/>
                        <a:cs typeface="+mn-cs"/>
                      </a:endParaRPr>
                    </a:p>
                  </a:txBody>
                  <a:tcPr marL="44450" marR="216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5630539"/>
                  </a:ext>
                </a:extLst>
              </a:tr>
              <a:tr h="0">
                <a:tc>
                  <a:txBody>
                    <a:bodyPr/>
                    <a:lstStyle/>
                    <a:p>
                      <a:pPr algn="l">
                        <a:spcAft>
                          <a:spcPts val="0"/>
                        </a:spcAft>
                      </a:pPr>
                      <a:r>
                        <a:rPr lang="es-ES" sz="1000" b="0" kern="1200" dirty="0">
                          <a:solidFill>
                            <a:srgbClr val="404040"/>
                          </a:solidFill>
                          <a:effectLst/>
                          <a:latin typeface="+mn-lt"/>
                          <a:ea typeface="MS Mincho"/>
                          <a:cs typeface="Times New Roman"/>
                        </a:rPr>
                        <a:t>Vehículos automóviles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6.328</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000" b="0" kern="1200" dirty="0">
                          <a:solidFill>
                            <a:srgbClr val="404040"/>
                          </a:solidFill>
                          <a:effectLst/>
                          <a:latin typeface="+mn-lt"/>
                          <a:ea typeface="MS Mincho"/>
                          <a:cs typeface="Times New Roman"/>
                        </a:rPr>
                        <a:t>Combustible y gas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9.551</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85482680"/>
                  </a:ext>
                </a:extLst>
              </a:tr>
              <a:tr h="164784">
                <a:tc>
                  <a:txBody>
                    <a:bodyPr/>
                    <a:lstStyle/>
                    <a:p>
                      <a:pPr algn="l">
                        <a:spcAft>
                          <a:spcPts val="0"/>
                        </a:spcAft>
                      </a:pPr>
                      <a:r>
                        <a:rPr lang="es-ES" sz="1000" b="0" kern="1200" dirty="0">
                          <a:solidFill>
                            <a:srgbClr val="404040"/>
                          </a:solidFill>
                          <a:effectLst/>
                          <a:latin typeface="+mn-lt"/>
                          <a:ea typeface="MS Mincho"/>
                          <a:cs typeface="Times New Roman"/>
                        </a:rPr>
                        <a:t>Abonos minerales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7.735</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s-ES" sz="1000" b="0" kern="1200" dirty="0">
                          <a:solidFill>
                            <a:srgbClr val="404040"/>
                          </a:solidFill>
                          <a:effectLst/>
                          <a:latin typeface="+mn-lt"/>
                          <a:ea typeface="MS Mincho"/>
                          <a:cs typeface="Times New Roman"/>
                        </a:rPr>
                        <a:t>Automóviles </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4.247</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647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000" b="0" kern="1200" dirty="0">
                          <a:solidFill>
                            <a:srgbClr val="404040"/>
                          </a:solidFill>
                          <a:effectLst/>
                          <a:latin typeface="+mn-lt"/>
                          <a:ea typeface="MS Mincho"/>
                          <a:cs typeface="Times New Roman"/>
                        </a:rPr>
                        <a:t>Hilos y cables eléctricos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6.247</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s-ES" sz="1000" b="0" kern="1200" dirty="0">
                          <a:solidFill>
                            <a:srgbClr val="404040"/>
                          </a:solidFill>
                          <a:effectLst/>
                          <a:latin typeface="+mn-lt"/>
                          <a:ea typeface="MS Mincho"/>
                          <a:cs typeface="Times New Roman"/>
                        </a:rPr>
                        <a:t>Partes para autobús, tractor</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2.784</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9976185"/>
                  </a:ext>
                </a:extLst>
              </a:tr>
              <a:tr h="183094">
                <a:tc>
                  <a:txBody>
                    <a:bodyPr/>
                    <a:lstStyle/>
                    <a:p>
                      <a:pPr algn="l">
                        <a:spcAft>
                          <a:spcPts val="0"/>
                        </a:spcAft>
                      </a:pPr>
                      <a:r>
                        <a:rPr lang="es-ES" sz="1000" b="0" kern="1200" dirty="0">
                          <a:solidFill>
                            <a:srgbClr val="404040"/>
                          </a:solidFill>
                          <a:effectLst/>
                          <a:latin typeface="+mn-lt"/>
                          <a:ea typeface="MS Mincho"/>
                          <a:cs typeface="Times New Roman"/>
                        </a:rPr>
                        <a:t>Partes de vehículos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1.912</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000" b="0" kern="1200" dirty="0">
                          <a:solidFill>
                            <a:srgbClr val="404040"/>
                          </a:solidFill>
                          <a:effectLst/>
                          <a:latin typeface="+mn-lt"/>
                          <a:ea typeface="MS Mincho"/>
                          <a:cs typeface="Times New Roman"/>
                        </a:rPr>
                        <a:t>Hilos y cables eléctricos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2.165</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92559706"/>
                  </a:ext>
                </a:extLst>
              </a:tr>
            </a:tbl>
          </a:graphicData>
        </a:graphic>
      </p:graphicFrame>
      <p:sp>
        <p:nvSpPr>
          <p:cNvPr id="16" name="2 CuadroTexto">
            <a:extLst>
              <a:ext uri="{FF2B5EF4-FFF2-40B4-BE49-F238E27FC236}">
                <a16:creationId xmlns:a16="http://schemas.microsoft.com/office/drawing/2014/main" id="{01354363-1446-9AD8-F538-F11BB784AF8A}"/>
              </a:ext>
            </a:extLst>
          </p:cNvPr>
          <p:cNvSpPr txBox="1"/>
          <p:nvPr/>
        </p:nvSpPr>
        <p:spPr>
          <a:xfrm>
            <a:off x="360417" y="4855432"/>
            <a:ext cx="5085434" cy="253916"/>
          </a:xfrm>
          <a:prstGeom prst="rect">
            <a:avLst/>
          </a:prstGeom>
          <a:noFill/>
        </p:spPr>
        <p:txBody>
          <a:bodyPr wrap="square" rtlCol="0">
            <a:spAutoFit/>
          </a:bodyPr>
          <a:lstStyle/>
          <a:p>
            <a:r>
              <a:rPr lang="es-ES" sz="1000" b="1" dirty="0"/>
              <a:t>Principales </a:t>
            </a:r>
            <a:r>
              <a:rPr lang="es-ES" sz="1050" b="1" dirty="0"/>
              <a:t>productos</a:t>
            </a:r>
            <a:r>
              <a:rPr lang="es-ES" sz="1000" b="1" dirty="0"/>
              <a:t> comercializados por Marruecos</a:t>
            </a:r>
          </a:p>
        </p:txBody>
      </p:sp>
      <p:graphicFrame>
        <p:nvGraphicFramePr>
          <p:cNvPr id="18" name="Tabla 17">
            <a:extLst>
              <a:ext uri="{FF2B5EF4-FFF2-40B4-BE49-F238E27FC236}">
                <a16:creationId xmlns:a16="http://schemas.microsoft.com/office/drawing/2014/main" id="{645C1CFC-AFE4-F337-74CD-BDC837689483}"/>
              </a:ext>
            </a:extLst>
          </p:cNvPr>
          <p:cNvGraphicFramePr>
            <a:graphicFrameLocks noGrp="1"/>
          </p:cNvGraphicFramePr>
          <p:nvPr>
            <p:extLst>
              <p:ext uri="{D42A27DB-BD31-4B8C-83A1-F6EECF244321}">
                <p14:modId xmlns:p14="http://schemas.microsoft.com/office/powerpoint/2010/main" val="415858183"/>
              </p:ext>
            </p:extLst>
          </p:nvPr>
        </p:nvGraphicFramePr>
        <p:xfrm>
          <a:off x="360417" y="6702612"/>
          <a:ext cx="5785844" cy="1162782"/>
        </p:xfrm>
        <a:graphic>
          <a:graphicData uri="http://schemas.openxmlformats.org/drawingml/2006/table">
            <a:tbl>
              <a:tblPr firstRow="1" firstCol="1" bandRow="1">
                <a:tableStyleId>{5C22544A-7EE6-4342-B048-85BDC9FD1C3A}</a:tableStyleId>
              </a:tblPr>
              <a:tblGrid>
                <a:gridCol w="2002368">
                  <a:extLst>
                    <a:ext uri="{9D8B030D-6E8A-4147-A177-3AD203B41FA5}">
                      <a16:colId xmlns:a16="http://schemas.microsoft.com/office/drawing/2014/main" val="463170641"/>
                    </a:ext>
                  </a:extLst>
                </a:gridCol>
                <a:gridCol w="959325">
                  <a:extLst>
                    <a:ext uri="{9D8B030D-6E8A-4147-A177-3AD203B41FA5}">
                      <a16:colId xmlns:a16="http://schemas.microsoft.com/office/drawing/2014/main" val="2317935381"/>
                    </a:ext>
                  </a:extLst>
                </a:gridCol>
                <a:gridCol w="1944319">
                  <a:extLst>
                    <a:ext uri="{9D8B030D-6E8A-4147-A177-3AD203B41FA5}">
                      <a16:colId xmlns:a16="http://schemas.microsoft.com/office/drawing/2014/main" val="783403570"/>
                    </a:ext>
                  </a:extLst>
                </a:gridCol>
                <a:gridCol w="879832">
                  <a:extLst>
                    <a:ext uri="{9D8B030D-6E8A-4147-A177-3AD203B41FA5}">
                      <a16:colId xmlns:a16="http://schemas.microsoft.com/office/drawing/2014/main" val="1837970224"/>
                    </a:ext>
                  </a:extLst>
                </a:gridCol>
              </a:tblGrid>
              <a:tr h="375395">
                <a:tc>
                  <a:txBody>
                    <a:bodyPr/>
                    <a:lstStyle/>
                    <a:p>
                      <a:pPr lvl="0" algn="l"/>
                      <a:r>
                        <a:rPr lang="es-ES_tradnl" sz="1000" dirty="0">
                          <a:solidFill>
                            <a:schemeClr val="tx1">
                              <a:lumMod val="85000"/>
                              <a:lumOff val="15000"/>
                            </a:schemeClr>
                          </a:solidFill>
                          <a:effectLst/>
                        </a:rPr>
                        <a:t>Exportaciones 2025</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b="1" kern="1200" dirty="0">
                          <a:solidFill>
                            <a:schemeClr val="tx1">
                              <a:lumMod val="85000"/>
                              <a:lumOff val="15000"/>
                            </a:schemeClr>
                          </a:solidFill>
                          <a:effectLst/>
                          <a:latin typeface="+mn-lt"/>
                          <a:ea typeface="+mn-ea"/>
                          <a:cs typeface="+mn-cs"/>
                        </a:rPr>
                        <a:t>Millones $</a:t>
                      </a:r>
                      <a:endParaRPr lang="es-ES" sz="1000" b="1" kern="1200" dirty="0">
                        <a:solidFill>
                          <a:schemeClr val="tx1">
                            <a:lumMod val="85000"/>
                            <a:lumOff val="15000"/>
                          </a:schemeClr>
                        </a:solidFill>
                        <a:effectLst/>
                        <a:latin typeface="+mn-lt"/>
                        <a:ea typeface="+mn-ea"/>
                        <a:cs typeface="+mn-cs"/>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ES_tradnl" sz="1000" dirty="0">
                          <a:solidFill>
                            <a:schemeClr val="tx1">
                              <a:lumMod val="85000"/>
                              <a:lumOff val="15000"/>
                            </a:schemeClr>
                          </a:solidFill>
                          <a:effectLst/>
                        </a:rPr>
                        <a:t>Importaciones 2025</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b="1" kern="1200" dirty="0">
                          <a:solidFill>
                            <a:schemeClr val="tx1">
                              <a:lumMod val="85000"/>
                              <a:lumOff val="15000"/>
                            </a:schemeClr>
                          </a:solidFill>
                          <a:effectLst/>
                          <a:latin typeface="+mn-lt"/>
                          <a:ea typeface="+mn-ea"/>
                          <a:cs typeface="+mn-cs"/>
                        </a:rPr>
                        <a:t>Millones $</a:t>
                      </a:r>
                      <a:endParaRPr lang="es-ES" sz="1000" b="1" kern="1200" dirty="0">
                        <a:solidFill>
                          <a:schemeClr val="tx1">
                            <a:lumMod val="85000"/>
                            <a:lumOff val="15000"/>
                          </a:schemeClr>
                        </a:solidFill>
                        <a:effectLst/>
                        <a:latin typeface="+mn-lt"/>
                        <a:ea typeface="+mn-ea"/>
                        <a:cs typeface="+mn-cs"/>
                      </a:endParaRPr>
                    </a:p>
                  </a:txBody>
                  <a:tcPr marL="44450" marR="216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5630539"/>
                  </a:ext>
                </a:extLst>
              </a:tr>
              <a:tr h="224760">
                <a:tc>
                  <a:txBody>
                    <a:bodyPr/>
                    <a:lstStyle/>
                    <a:p>
                      <a:pPr algn="l">
                        <a:spcAft>
                          <a:spcPts val="0"/>
                        </a:spcAft>
                      </a:pPr>
                      <a:r>
                        <a:rPr lang="es-ES" sz="1000" b="0" kern="1200" dirty="0">
                          <a:solidFill>
                            <a:srgbClr val="404040"/>
                          </a:solidFill>
                          <a:effectLst/>
                          <a:latin typeface="+mn-lt"/>
                          <a:ea typeface="Times New Roman"/>
                          <a:cs typeface="Times New Roman"/>
                        </a:rPr>
                        <a:t>España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Times New Roman"/>
                          <a:cs typeface="Times New Roman"/>
                        </a:rPr>
                        <a:t>10.821</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s-ES" sz="1000" b="0" kern="1200" dirty="0">
                          <a:solidFill>
                            <a:srgbClr val="404040"/>
                          </a:solidFill>
                          <a:effectLst/>
                          <a:latin typeface="+mn-lt"/>
                          <a:ea typeface="MS Mincho"/>
                          <a:cs typeface="Times New Roman"/>
                        </a:rPr>
                        <a:t>China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12.208</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85482680"/>
                  </a:ext>
                </a:extLst>
              </a:tr>
              <a:tr h="17504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000" b="0" kern="1200" dirty="0">
                          <a:solidFill>
                            <a:srgbClr val="404040"/>
                          </a:solidFill>
                          <a:effectLst/>
                          <a:latin typeface="+mn-lt"/>
                          <a:ea typeface="Times New Roman"/>
                          <a:cs typeface="Times New Roman"/>
                        </a:rPr>
                        <a:t>Francia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Times New Roman"/>
                          <a:cs typeface="Times New Roman"/>
                        </a:rPr>
                        <a:t>9.572</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000" b="0" kern="1200" dirty="0">
                          <a:solidFill>
                            <a:srgbClr val="404040"/>
                          </a:solidFill>
                          <a:effectLst/>
                          <a:latin typeface="+mn-lt"/>
                          <a:ea typeface="Times New Roman"/>
                          <a:cs typeface="Times New Roman"/>
                        </a:rPr>
                        <a:t>España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11.960</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04484">
                <a:tc>
                  <a:txBody>
                    <a:bodyPr/>
                    <a:lstStyle/>
                    <a:p>
                      <a:pPr algn="l">
                        <a:spcAft>
                          <a:spcPts val="0"/>
                        </a:spcAft>
                      </a:pPr>
                      <a:r>
                        <a:rPr lang="es-ES" sz="1000" b="0" kern="1200" dirty="0">
                          <a:solidFill>
                            <a:srgbClr val="404040"/>
                          </a:solidFill>
                          <a:effectLst/>
                          <a:latin typeface="+mn-lt"/>
                          <a:ea typeface="Times New Roman"/>
                          <a:cs typeface="Times New Roman"/>
                        </a:rPr>
                        <a:t>Alemania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Times New Roman"/>
                          <a:cs typeface="Times New Roman"/>
                        </a:rPr>
                        <a:t>2.673</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s-ES" sz="1000" b="0" kern="1200" dirty="0">
                          <a:solidFill>
                            <a:srgbClr val="404040"/>
                          </a:solidFill>
                          <a:effectLst/>
                          <a:latin typeface="+mn-lt"/>
                          <a:ea typeface="MS Mincho"/>
                          <a:cs typeface="Times New Roman"/>
                        </a:rPr>
                        <a:t>Estados Unidos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8.158</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9976185"/>
                  </a:ext>
                </a:extLst>
              </a:tr>
              <a:tr h="183094">
                <a:tc>
                  <a:txBody>
                    <a:bodyPr/>
                    <a:lstStyle/>
                    <a:p>
                      <a:pPr algn="l">
                        <a:spcAft>
                          <a:spcPts val="0"/>
                        </a:spcAft>
                      </a:pPr>
                      <a:r>
                        <a:rPr lang="es-ES" sz="1000" b="0" kern="1200" dirty="0">
                          <a:solidFill>
                            <a:srgbClr val="404040"/>
                          </a:solidFill>
                          <a:effectLst/>
                          <a:latin typeface="+mn-lt"/>
                          <a:ea typeface="Times New Roman"/>
                          <a:cs typeface="Times New Roman"/>
                        </a:rPr>
                        <a:t>India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Times New Roman"/>
                          <a:cs typeface="Times New Roman"/>
                        </a:rPr>
                        <a:t>2.578</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s-ES" sz="1000" b="0" kern="1200" dirty="0">
                          <a:solidFill>
                            <a:srgbClr val="404040"/>
                          </a:solidFill>
                          <a:effectLst/>
                          <a:latin typeface="+mn-lt"/>
                          <a:ea typeface="MS Mincho"/>
                          <a:cs typeface="Times New Roman"/>
                        </a:rPr>
                        <a:t>Francia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7.940</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92559706"/>
                  </a:ext>
                </a:extLst>
              </a:tr>
            </a:tbl>
          </a:graphicData>
        </a:graphic>
      </p:graphicFrame>
      <p:sp>
        <p:nvSpPr>
          <p:cNvPr id="19" name="2 CuadroTexto">
            <a:extLst>
              <a:ext uri="{FF2B5EF4-FFF2-40B4-BE49-F238E27FC236}">
                <a16:creationId xmlns:a16="http://schemas.microsoft.com/office/drawing/2014/main" id="{EACA70C7-EA2F-FC6B-6A69-E4CD50A2A9AC}"/>
              </a:ext>
            </a:extLst>
          </p:cNvPr>
          <p:cNvSpPr txBox="1"/>
          <p:nvPr/>
        </p:nvSpPr>
        <p:spPr>
          <a:xfrm>
            <a:off x="405592" y="6398382"/>
            <a:ext cx="5085434" cy="253916"/>
          </a:xfrm>
          <a:prstGeom prst="rect">
            <a:avLst/>
          </a:prstGeom>
          <a:noFill/>
        </p:spPr>
        <p:txBody>
          <a:bodyPr wrap="square" rtlCol="0">
            <a:spAutoFit/>
          </a:bodyPr>
          <a:lstStyle/>
          <a:p>
            <a:r>
              <a:rPr lang="es-ES" sz="1000" b="1" dirty="0">
                <a:latin typeface="Aptos" panose="020B0004020202020204" pitchFamily="34" charset="0"/>
              </a:rPr>
              <a:t>Principales países </a:t>
            </a:r>
            <a:r>
              <a:rPr lang="es-ES" sz="1050" b="1" dirty="0">
                <a:latin typeface="Aptos" panose="020B0004020202020204" pitchFamily="34" charset="0"/>
              </a:rPr>
              <a:t>clientes</a:t>
            </a:r>
            <a:r>
              <a:rPr lang="es-ES" sz="1000" b="1" dirty="0">
                <a:latin typeface="Aptos" panose="020B0004020202020204" pitchFamily="34" charset="0"/>
              </a:rPr>
              <a:t> y proveedores de Marruecos</a:t>
            </a:r>
          </a:p>
        </p:txBody>
      </p:sp>
      <p:sp>
        <p:nvSpPr>
          <p:cNvPr id="21" name="2 CuadroTexto">
            <a:extLst>
              <a:ext uri="{FF2B5EF4-FFF2-40B4-BE49-F238E27FC236}">
                <a16:creationId xmlns:a16="http://schemas.microsoft.com/office/drawing/2014/main" id="{6486351A-38C4-A1A9-FAF4-7D589C9B361F}"/>
              </a:ext>
            </a:extLst>
          </p:cNvPr>
          <p:cNvSpPr txBox="1"/>
          <p:nvPr/>
        </p:nvSpPr>
        <p:spPr>
          <a:xfrm>
            <a:off x="405592" y="7960526"/>
            <a:ext cx="5085434" cy="253916"/>
          </a:xfrm>
          <a:prstGeom prst="rect">
            <a:avLst/>
          </a:prstGeom>
          <a:noFill/>
        </p:spPr>
        <p:txBody>
          <a:bodyPr wrap="square" rtlCol="0">
            <a:spAutoFit/>
          </a:bodyPr>
          <a:lstStyle/>
          <a:p>
            <a:r>
              <a:rPr lang="es-ES" sz="1050" b="1" dirty="0"/>
              <a:t>Marruecos como mercado proveedor para la Comunidad Valenciana</a:t>
            </a:r>
          </a:p>
        </p:txBody>
      </p:sp>
      <p:graphicFrame>
        <p:nvGraphicFramePr>
          <p:cNvPr id="22" name="Tabla 21">
            <a:extLst>
              <a:ext uri="{FF2B5EF4-FFF2-40B4-BE49-F238E27FC236}">
                <a16:creationId xmlns:a16="http://schemas.microsoft.com/office/drawing/2014/main" id="{4D009FD9-8B8D-14F1-AE3C-2028EA7C1CEF}"/>
              </a:ext>
            </a:extLst>
          </p:cNvPr>
          <p:cNvGraphicFramePr>
            <a:graphicFrameLocks noGrp="1"/>
          </p:cNvGraphicFramePr>
          <p:nvPr>
            <p:extLst>
              <p:ext uri="{D42A27DB-BD31-4B8C-83A1-F6EECF244321}">
                <p14:modId xmlns:p14="http://schemas.microsoft.com/office/powerpoint/2010/main" val="2859594964"/>
              </p:ext>
            </p:extLst>
          </p:nvPr>
        </p:nvGraphicFramePr>
        <p:xfrm>
          <a:off x="360417" y="8273004"/>
          <a:ext cx="5567632" cy="959402"/>
        </p:xfrm>
        <a:graphic>
          <a:graphicData uri="http://schemas.openxmlformats.org/drawingml/2006/table">
            <a:tbl>
              <a:tblPr firstRow="1" firstCol="1" bandRow="1">
                <a:tableStyleId>{5C22544A-7EE6-4342-B048-85BDC9FD1C3A}</a:tableStyleId>
              </a:tblPr>
              <a:tblGrid>
                <a:gridCol w="2142183">
                  <a:extLst>
                    <a:ext uri="{9D8B030D-6E8A-4147-A177-3AD203B41FA5}">
                      <a16:colId xmlns:a16="http://schemas.microsoft.com/office/drawing/2014/main" val="463170641"/>
                    </a:ext>
                  </a:extLst>
                </a:gridCol>
                <a:gridCol w="1788230">
                  <a:extLst>
                    <a:ext uri="{9D8B030D-6E8A-4147-A177-3AD203B41FA5}">
                      <a16:colId xmlns:a16="http://schemas.microsoft.com/office/drawing/2014/main" val="783403570"/>
                    </a:ext>
                  </a:extLst>
                </a:gridCol>
                <a:gridCol w="1637219">
                  <a:extLst>
                    <a:ext uri="{9D8B030D-6E8A-4147-A177-3AD203B41FA5}">
                      <a16:colId xmlns:a16="http://schemas.microsoft.com/office/drawing/2014/main" val="1837970224"/>
                    </a:ext>
                  </a:extLst>
                </a:gridCol>
              </a:tblGrid>
              <a:tr h="376670">
                <a:tc gridSpan="2">
                  <a:txBody>
                    <a:bodyPr/>
                    <a:lstStyle/>
                    <a:p>
                      <a:pPr lvl="0" algn="l"/>
                      <a:r>
                        <a:rPr lang="es-ES_tradnl" sz="1000" dirty="0">
                          <a:solidFill>
                            <a:schemeClr val="tx1">
                              <a:lumMod val="85000"/>
                              <a:lumOff val="15000"/>
                            </a:schemeClr>
                          </a:solidFill>
                          <a:effectLst/>
                        </a:rPr>
                        <a:t>Líderes en exportaciones (2024)</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216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5630539"/>
                  </a:ext>
                </a:extLst>
              </a:tr>
              <a:tr h="19424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900" b="0" kern="1200" dirty="0">
                          <a:solidFill>
                            <a:srgbClr val="404040"/>
                          </a:solidFill>
                          <a:effectLst/>
                          <a:latin typeface="+mn-lt"/>
                          <a:ea typeface="MS Mincho"/>
                          <a:cs typeface="Times New Roman"/>
                        </a:rPr>
                        <a:t>Abonos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900" b="0" kern="1200" dirty="0">
                          <a:solidFill>
                            <a:srgbClr val="404040"/>
                          </a:solidFill>
                          <a:effectLst/>
                          <a:latin typeface="+mn-lt"/>
                          <a:ea typeface="Times New Roman"/>
                          <a:cs typeface="Times New Roman"/>
                        </a:rPr>
                        <a:t>Sulfatos de bario</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900" b="0" kern="1200" dirty="0">
                          <a:solidFill>
                            <a:srgbClr val="404040"/>
                          </a:solidFill>
                          <a:effectLst/>
                          <a:latin typeface="+mn-lt"/>
                          <a:ea typeface="Times New Roman"/>
                          <a:cs typeface="Times New Roman"/>
                        </a:rPr>
                        <a:t>Moluscos</a:t>
                      </a:r>
                      <a:endParaRPr lang="es-ES" sz="900" b="0" kern="1200" dirty="0">
                        <a:solidFill>
                          <a:srgbClr val="404040"/>
                        </a:solidFill>
                        <a:effectLst/>
                        <a:latin typeface="+mn-lt"/>
                        <a:ea typeface="MS Mincho"/>
                        <a:cs typeface="Times New Roman"/>
                      </a:endParaRP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85482680"/>
                  </a:ext>
                </a:extLst>
              </a:tr>
              <a:tr h="194244">
                <a:tc>
                  <a:txBody>
                    <a:bodyPr/>
                    <a:lstStyle/>
                    <a:p>
                      <a:pPr algn="ctr">
                        <a:spcAft>
                          <a:spcPts val="0"/>
                        </a:spcAft>
                      </a:pPr>
                      <a:r>
                        <a:rPr lang="es-ES" sz="900" b="0" kern="1200" dirty="0">
                          <a:solidFill>
                            <a:srgbClr val="404040"/>
                          </a:solidFill>
                          <a:effectLst/>
                          <a:latin typeface="+mn-lt"/>
                          <a:ea typeface="Times New Roman"/>
                          <a:cs typeface="Times New Roman"/>
                        </a:rPr>
                        <a:t>Ácido fosfórico, fosfatos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900" b="0" kern="1200" dirty="0">
                          <a:solidFill>
                            <a:srgbClr val="404040"/>
                          </a:solidFill>
                          <a:effectLst/>
                          <a:latin typeface="+mn-lt"/>
                          <a:ea typeface="Times New Roman"/>
                          <a:cs typeface="Times New Roman"/>
                        </a:rPr>
                        <a:t>Hilos y cables para electricidad</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900" b="0" kern="1200" dirty="0">
                          <a:solidFill>
                            <a:srgbClr val="404040"/>
                          </a:solidFill>
                          <a:effectLst/>
                          <a:latin typeface="+mn-lt"/>
                          <a:ea typeface="MS Mincho"/>
                          <a:cs typeface="Times New Roman"/>
                        </a:rPr>
                        <a:t>Aceite de pescado</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94244">
                <a:tc>
                  <a:txBody>
                    <a:bodyPr/>
                    <a:lstStyle/>
                    <a:p>
                      <a:pPr algn="ctr">
                        <a:spcAft>
                          <a:spcPts val="0"/>
                        </a:spcAft>
                      </a:pPr>
                      <a:r>
                        <a:rPr lang="es-ES" sz="900" b="0" kern="1200" dirty="0">
                          <a:solidFill>
                            <a:srgbClr val="404040"/>
                          </a:solidFill>
                          <a:effectLst/>
                          <a:latin typeface="+mn-lt"/>
                          <a:ea typeface="Times New Roman"/>
                          <a:cs typeface="Times New Roman"/>
                        </a:rPr>
                        <a:t>Confección</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900" b="0" kern="1200" dirty="0">
                          <a:solidFill>
                            <a:srgbClr val="404040"/>
                          </a:solidFill>
                          <a:effectLst/>
                          <a:latin typeface="+mn-lt"/>
                          <a:ea typeface="MS Mincho"/>
                          <a:cs typeface="Times New Roman"/>
                        </a:rPr>
                        <a:t>Plata</a:t>
                      </a:r>
                      <a:endParaRPr lang="es-ES" sz="900" b="0" kern="1200" dirty="0">
                        <a:solidFill>
                          <a:srgbClr val="404040"/>
                        </a:solidFill>
                        <a:effectLst/>
                        <a:latin typeface="+mn-lt"/>
                        <a:ea typeface="Times New Roman"/>
                        <a:cs typeface="Times New Roman"/>
                      </a:endParaRP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900" b="0" kern="1200" dirty="0">
                          <a:solidFill>
                            <a:srgbClr val="404040"/>
                          </a:solidFill>
                          <a:effectLst/>
                          <a:latin typeface="+mn-lt"/>
                          <a:ea typeface="MS Mincho"/>
                          <a:cs typeface="Times New Roman"/>
                        </a:rPr>
                        <a:t>Cobre/plomo</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61199112"/>
                  </a:ext>
                </a:extLst>
              </a:tr>
            </a:tbl>
          </a:graphicData>
        </a:graphic>
      </p:graphicFrame>
      <p:sp>
        <p:nvSpPr>
          <p:cNvPr id="7" name="CuadroTexto 6">
            <a:extLst>
              <a:ext uri="{FF2B5EF4-FFF2-40B4-BE49-F238E27FC236}">
                <a16:creationId xmlns:a16="http://schemas.microsoft.com/office/drawing/2014/main" id="{64C85A8C-6F10-8940-3DC1-0B55A92573D9}"/>
              </a:ext>
            </a:extLst>
          </p:cNvPr>
          <p:cNvSpPr txBox="1"/>
          <p:nvPr/>
        </p:nvSpPr>
        <p:spPr>
          <a:xfrm>
            <a:off x="922866" y="504392"/>
            <a:ext cx="4700493" cy="461665"/>
          </a:xfrm>
          <a:prstGeom prst="rect">
            <a:avLst/>
          </a:prstGeom>
          <a:noFill/>
        </p:spPr>
        <p:txBody>
          <a:bodyPr wrap="square">
            <a:spAutoFit/>
          </a:bodyPr>
          <a:lstStyle/>
          <a:p>
            <a:pPr algn="ctr"/>
            <a:r>
              <a:rPr lang="es-ES" sz="1200" b="1" i="1" dirty="0"/>
              <a:t>Exportaciones muy concentradas </a:t>
            </a:r>
            <a:r>
              <a:rPr lang="es-ES" sz="1200" i="1" dirty="0"/>
              <a:t>en la  industria textil y alimentos básicos</a:t>
            </a:r>
          </a:p>
        </p:txBody>
      </p:sp>
      <p:graphicFrame>
        <p:nvGraphicFramePr>
          <p:cNvPr id="6" name="Gráfico 5">
            <a:extLst>
              <a:ext uri="{FF2B5EF4-FFF2-40B4-BE49-F238E27FC236}">
                <a16:creationId xmlns:a16="http://schemas.microsoft.com/office/drawing/2014/main" id="{191784C1-DA62-DF8D-D7E3-5A2C75C7FFDB}"/>
              </a:ext>
            </a:extLst>
          </p:cNvPr>
          <p:cNvGraphicFramePr/>
          <p:nvPr>
            <p:extLst>
              <p:ext uri="{D42A27DB-BD31-4B8C-83A1-F6EECF244321}">
                <p14:modId xmlns:p14="http://schemas.microsoft.com/office/powerpoint/2010/main" val="1347670033"/>
              </p:ext>
            </p:extLst>
          </p:nvPr>
        </p:nvGraphicFramePr>
        <p:xfrm>
          <a:off x="4052360" y="1995890"/>
          <a:ext cx="2308204" cy="24447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136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F0C7A-0AAB-CFA4-77D9-799EB5B798BF}"/>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50AD3C6-D96E-EAA2-21BB-B87C319BC383}"/>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5" name="Grupo 24">
            <a:extLst>
              <a:ext uri="{FF2B5EF4-FFF2-40B4-BE49-F238E27FC236}">
                <a16:creationId xmlns:a16="http://schemas.microsoft.com/office/drawing/2014/main" id="{7774D608-7090-549A-7469-24BE51A603FD}"/>
              </a:ext>
            </a:extLst>
          </p:cNvPr>
          <p:cNvGrpSpPr/>
          <p:nvPr/>
        </p:nvGrpSpPr>
        <p:grpSpPr>
          <a:xfrm>
            <a:off x="0" y="9797786"/>
            <a:ext cx="6858000" cy="121661"/>
            <a:chOff x="2034674" y="9783794"/>
            <a:chExt cx="4831166" cy="122206"/>
          </a:xfrm>
        </p:grpSpPr>
        <p:sp>
          <p:nvSpPr>
            <p:cNvPr id="26" name="Rectángulo 25">
              <a:extLst>
                <a:ext uri="{FF2B5EF4-FFF2-40B4-BE49-F238E27FC236}">
                  <a16:creationId xmlns:a16="http://schemas.microsoft.com/office/drawing/2014/main" id="{17754B9F-0E7E-518C-E8D3-0BCCB8111590}"/>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Rectángulo 26">
              <a:extLst>
                <a:ext uri="{FF2B5EF4-FFF2-40B4-BE49-F238E27FC236}">
                  <a16:creationId xmlns:a16="http://schemas.microsoft.com/office/drawing/2014/main" id="{9F0A4DED-D1BA-9CF0-B933-9D172F7ECCA6}"/>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Rectángulo 27">
              <a:extLst>
                <a:ext uri="{FF2B5EF4-FFF2-40B4-BE49-F238E27FC236}">
                  <a16:creationId xmlns:a16="http://schemas.microsoft.com/office/drawing/2014/main" id="{0C2ECFBC-7BCD-D1CB-9AE7-823DB9EB63BC}"/>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9" name="Imagen 28" descr="Imagen que contiene camioneta, computadora, manejar, alimentos&#10;&#10;Descripción generada automáticamente">
            <a:extLst>
              <a:ext uri="{FF2B5EF4-FFF2-40B4-BE49-F238E27FC236}">
                <a16:creationId xmlns:a16="http://schemas.microsoft.com/office/drawing/2014/main" id="{28872E2C-EC1B-7BDB-4053-0BEBF10B52F6}"/>
              </a:ext>
            </a:extLst>
          </p:cNvPr>
          <p:cNvPicPr>
            <a:picLocks noChangeAspect="1"/>
          </p:cNvPicPr>
          <p:nvPr/>
        </p:nvPicPr>
        <p:blipFill>
          <a:blip r:embed="rId2"/>
          <a:stretch>
            <a:fillRect/>
          </a:stretch>
        </p:blipFill>
        <p:spPr>
          <a:xfrm>
            <a:off x="3623084" y="9402332"/>
            <a:ext cx="735533" cy="238691"/>
          </a:xfrm>
          <a:prstGeom prst="rect">
            <a:avLst/>
          </a:prstGeom>
        </p:spPr>
      </p:pic>
      <p:sp>
        <p:nvSpPr>
          <p:cNvPr id="30" name="Rectángulo 29">
            <a:extLst>
              <a:ext uri="{FF2B5EF4-FFF2-40B4-BE49-F238E27FC236}">
                <a16:creationId xmlns:a16="http://schemas.microsoft.com/office/drawing/2014/main" id="{AE76587A-D94B-A2B3-58E1-7E4675842EA3}"/>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latin typeface="Calibri" panose="020F0502020204030204" pitchFamily="34" charset="0"/>
                <a:ea typeface="MS Mincho" panose="02020609040205080304" pitchFamily="49" charset="-128"/>
                <a:cs typeface="Times New Roman" panose="02020603050405020304" pitchFamily="18" charset="0"/>
              </a:rPr>
              <a:t>Junio</a:t>
            </a: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 2026/ Copyright 2026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1" name="1 Marcador de número de diapositiva">
            <a:extLst>
              <a:ext uri="{FF2B5EF4-FFF2-40B4-BE49-F238E27FC236}">
                <a16:creationId xmlns:a16="http://schemas.microsoft.com/office/drawing/2014/main" id="{E020C696-836C-B74F-796F-EFB93AF653DA}"/>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5</a:t>
            </a:fld>
            <a:endParaRPr lang="es-ES" b="1" dirty="0">
              <a:solidFill>
                <a:srgbClr val="B60000"/>
              </a:solidFill>
              <a:latin typeface="Calibri"/>
              <a:cs typeface="Calibri"/>
            </a:endParaRPr>
          </a:p>
        </p:txBody>
      </p:sp>
      <p:sp>
        <p:nvSpPr>
          <p:cNvPr id="4" name="Rectángulo 3">
            <a:extLst>
              <a:ext uri="{FF2B5EF4-FFF2-40B4-BE49-F238E27FC236}">
                <a16:creationId xmlns:a16="http://schemas.microsoft.com/office/drawing/2014/main" id="{88595809-3B1F-C1E6-9E7A-FAA03EF008B7}"/>
              </a:ext>
            </a:extLst>
          </p:cNvPr>
          <p:cNvSpPr/>
          <p:nvPr/>
        </p:nvSpPr>
        <p:spPr>
          <a:xfrm rot="5400000">
            <a:off x="3324525" y="-1741626"/>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5F61B877-887B-6001-B313-3C2372A89908}"/>
              </a:ext>
            </a:extLst>
          </p:cNvPr>
          <p:cNvSpPr txBox="1"/>
          <p:nvPr/>
        </p:nvSpPr>
        <p:spPr>
          <a:xfrm>
            <a:off x="1724324" y="1314711"/>
            <a:ext cx="3429000"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Comercio Exterior con Marruecos</a:t>
            </a:r>
            <a:endParaRPr lang="es-ES" sz="1400" b="1" dirty="0">
              <a:solidFill>
                <a:schemeClr val="bg1"/>
              </a:solidFill>
              <a:latin typeface="Aptos" panose="020B0004020202020204" pitchFamily="34" charset="0"/>
            </a:endParaRPr>
          </a:p>
        </p:txBody>
      </p:sp>
      <p:pic>
        <p:nvPicPr>
          <p:cNvPr id="9" name="Gráfico 8" descr="Bombilla y equipo contorno">
            <a:extLst>
              <a:ext uri="{FF2B5EF4-FFF2-40B4-BE49-F238E27FC236}">
                <a16:creationId xmlns:a16="http://schemas.microsoft.com/office/drawing/2014/main" id="{536FD407-B7DE-A611-26D8-565BC341A18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12269" y="285747"/>
            <a:ext cx="715974" cy="715974"/>
          </a:xfrm>
          <a:prstGeom prst="rect">
            <a:avLst/>
          </a:prstGeom>
        </p:spPr>
      </p:pic>
      <p:graphicFrame>
        <p:nvGraphicFramePr>
          <p:cNvPr id="41" name="17 Tabla">
            <a:extLst>
              <a:ext uri="{FF2B5EF4-FFF2-40B4-BE49-F238E27FC236}">
                <a16:creationId xmlns:a16="http://schemas.microsoft.com/office/drawing/2014/main" id="{32C25748-19BD-7142-E922-9CB82A6972FB}"/>
              </a:ext>
            </a:extLst>
          </p:cNvPr>
          <p:cNvGraphicFramePr>
            <a:graphicFrameLocks noGrp="1"/>
          </p:cNvGraphicFramePr>
          <p:nvPr>
            <p:extLst>
              <p:ext uri="{D42A27DB-BD31-4B8C-83A1-F6EECF244321}">
                <p14:modId xmlns:p14="http://schemas.microsoft.com/office/powerpoint/2010/main" val="2398757543"/>
              </p:ext>
            </p:extLst>
          </p:nvPr>
        </p:nvGraphicFramePr>
        <p:xfrm>
          <a:off x="200904" y="4538572"/>
          <a:ext cx="5759999" cy="1389710"/>
        </p:xfrm>
        <a:graphic>
          <a:graphicData uri="http://schemas.openxmlformats.org/drawingml/2006/table">
            <a:tbl>
              <a:tblPr firstRow="1" firstCol="1" bandRow="1">
                <a:tableStyleId>{5C22544A-7EE6-4342-B048-85BDC9FD1C3A}</a:tableStyleId>
              </a:tblPr>
              <a:tblGrid>
                <a:gridCol w="1651058">
                  <a:extLst>
                    <a:ext uri="{9D8B030D-6E8A-4147-A177-3AD203B41FA5}">
                      <a16:colId xmlns:a16="http://schemas.microsoft.com/office/drawing/2014/main" val="20000"/>
                    </a:ext>
                  </a:extLst>
                </a:gridCol>
                <a:gridCol w="1107140">
                  <a:extLst>
                    <a:ext uri="{9D8B030D-6E8A-4147-A177-3AD203B41FA5}">
                      <a16:colId xmlns:a16="http://schemas.microsoft.com/office/drawing/2014/main" val="20001"/>
                    </a:ext>
                  </a:extLst>
                </a:gridCol>
                <a:gridCol w="934918">
                  <a:extLst>
                    <a:ext uri="{9D8B030D-6E8A-4147-A177-3AD203B41FA5}">
                      <a16:colId xmlns:a16="http://schemas.microsoft.com/office/drawing/2014/main" val="20002"/>
                    </a:ext>
                  </a:extLst>
                </a:gridCol>
                <a:gridCol w="1025130">
                  <a:extLst>
                    <a:ext uri="{9D8B030D-6E8A-4147-A177-3AD203B41FA5}">
                      <a16:colId xmlns:a16="http://schemas.microsoft.com/office/drawing/2014/main" val="20003"/>
                    </a:ext>
                  </a:extLst>
                </a:gridCol>
                <a:gridCol w="1041753">
                  <a:extLst>
                    <a:ext uri="{9D8B030D-6E8A-4147-A177-3AD203B41FA5}">
                      <a16:colId xmlns:a16="http://schemas.microsoft.com/office/drawing/2014/main" val="20004"/>
                    </a:ext>
                  </a:extLst>
                </a:gridCol>
              </a:tblGrid>
              <a:tr h="5322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black"/>
                        </a:solidFill>
                        <a:effectLst/>
                        <a:uLnTx/>
                        <a:uFillTx/>
                        <a:latin typeface="+mn-lt"/>
                        <a:ea typeface="+mn-ea"/>
                        <a:cs typeface="+mn-cs"/>
                      </a:endParaRPr>
                    </a:p>
                    <a:p>
                      <a:pPr lvl="0" algn="l"/>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l"/>
                      <a:r>
                        <a:rPr lang="es-ES_tradnl" sz="1000" dirty="0">
                          <a:solidFill>
                            <a:schemeClr val="tx1">
                              <a:lumMod val="85000"/>
                              <a:lumOff val="15000"/>
                            </a:schemeClr>
                          </a:solidFill>
                          <a:effectLst/>
                        </a:rPr>
                        <a:t>Exportaciones</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2000" marR="72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2000" marR="72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s-ES_tradnl" sz="1000" dirty="0">
                          <a:solidFill>
                            <a:schemeClr val="tx1">
                              <a:lumMod val="85000"/>
                              <a:lumOff val="15000"/>
                            </a:schemeClr>
                          </a:solidFill>
                          <a:effectLst/>
                        </a:rPr>
                        <a:t>Importaciones</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2000" marR="72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2000" marR="72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9323">
                <a:tc>
                  <a:txBody>
                    <a:bodyPr/>
                    <a:lstStyle/>
                    <a:p>
                      <a:pPr lvl="0" algn="just"/>
                      <a:endParaRPr lang="es-ES"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0" marB="0" anchor="ctr">
                    <a:lnL w="12700" cmpd="sng">
                      <a:noFill/>
                    </a:lnL>
                    <a:lnR w="12700" cmpd="sng">
                      <a:noFill/>
                    </a:lnR>
                    <a:lnT w="3175" cap="flat" cmpd="sng" algn="ctr">
                      <a:no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just"/>
                      <a:r>
                        <a:rPr lang="es-ES" sz="900" b="1" dirty="0">
                          <a:solidFill>
                            <a:schemeClr val="tx1"/>
                          </a:solidFill>
                          <a:effectLst/>
                          <a:latin typeface="+mj-lt"/>
                        </a:rPr>
                        <a:t>Miles de euros</a:t>
                      </a:r>
                      <a:endParaRPr lang="es-ES" sz="900" b="1" dirty="0">
                        <a:solidFill>
                          <a:schemeClr val="tx1"/>
                        </a:solidFill>
                        <a:effectLst/>
                        <a:latin typeface="+mj-lt"/>
                        <a:ea typeface="MS Mincho" panose="02020609040205080304" pitchFamily="49" charset="-128"/>
                        <a:cs typeface="Times New Roman" panose="02020603050405020304" pitchFamily="18" charset="0"/>
                      </a:endParaRP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900" b="1" dirty="0">
                          <a:solidFill>
                            <a:schemeClr val="tx1"/>
                          </a:solidFill>
                          <a:effectLst/>
                          <a:latin typeface="+mj-lt"/>
                          <a:ea typeface="Times New Roman" panose="02020603050405020304" pitchFamily="18" charset="0"/>
                          <a:cs typeface="Arial" panose="020B0604020202020204" pitchFamily="34" charset="0"/>
                        </a:rPr>
                        <a:t>% </a:t>
                      </a:r>
                      <a:r>
                        <a:rPr lang="es-ES" sz="900" b="1" dirty="0" err="1">
                          <a:solidFill>
                            <a:schemeClr val="tx1"/>
                          </a:solidFill>
                          <a:effectLst/>
                          <a:latin typeface="+mj-lt"/>
                          <a:ea typeface="Times New Roman" panose="02020603050405020304" pitchFamily="18" charset="0"/>
                          <a:cs typeface="Arial" panose="020B0604020202020204" pitchFamily="34" charset="0"/>
                        </a:rPr>
                        <a:t>var</a:t>
                      </a:r>
                      <a:r>
                        <a:rPr lang="es-ES" sz="900" b="1" dirty="0">
                          <a:solidFill>
                            <a:schemeClr val="tx1"/>
                          </a:solidFill>
                          <a:effectLst/>
                          <a:latin typeface="+mj-lt"/>
                          <a:ea typeface="Times New Roman" panose="02020603050405020304" pitchFamily="18" charset="0"/>
                          <a:cs typeface="Arial" panose="020B0604020202020204" pitchFamily="34" charset="0"/>
                        </a:rPr>
                        <a:t>. anual</a:t>
                      </a:r>
                      <a:endParaRPr lang="es-ES" sz="900" b="1" dirty="0">
                        <a:solidFill>
                          <a:schemeClr val="tx1"/>
                        </a:solidFill>
                        <a:effectLst/>
                        <a:latin typeface="+mj-lt"/>
                        <a:ea typeface="MS Mincho" panose="02020609040205080304" pitchFamily="49" charset="-128"/>
                        <a:cs typeface="Times New Roman" panose="02020603050405020304" pitchFamily="18" charset="0"/>
                      </a:endParaRP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s-ES" sz="900" b="1" dirty="0">
                          <a:solidFill>
                            <a:schemeClr val="tx1"/>
                          </a:solidFill>
                          <a:effectLst/>
                          <a:latin typeface="+mj-lt"/>
                        </a:rPr>
                        <a:t>Miles de euros</a:t>
                      </a:r>
                      <a:endParaRPr lang="es-ES" sz="900" b="1" dirty="0">
                        <a:solidFill>
                          <a:schemeClr val="tx1"/>
                        </a:solidFill>
                        <a:effectLst/>
                        <a:latin typeface="+mj-lt"/>
                        <a:ea typeface="MS Mincho" panose="02020609040205080304" pitchFamily="49" charset="-128"/>
                        <a:cs typeface="Times New Roman" panose="02020603050405020304" pitchFamily="18" charset="0"/>
                      </a:endParaRP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900" b="1" dirty="0">
                          <a:solidFill>
                            <a:schemeClr val="tx1"/>
                          </a:solidFill>
                          <a:effectLst/>
                          <a:latin typeface="+mj-lt"/>
                          <a:ea typeface="Times New Roman" panose="02020603050405020304" pitchFamily="18" charset="0"/>
                          <a:cs typeface="Arial" panose="020B0604020202020204" pitchFamily="34" charset="0"/>
                        </a:rPr>
                        <a:t>% </a:t>
                      </a:r>
                      <a:r>
                        <a:rPr lang="es-ES" sz="900" b="1" dirty="0" err="1">
                          <a:solidFill>
                            <a:schemeClr val="tx1"/>
                          </a:solidFill>
                          <a:effectLst/>
                          <a:latin typeface="+mj-lt"/>
                          <a:ea typeface="Times New Roman" panose="02020603050405020304" pitchFamily="18" charset="0"/>
                          <a:cs typeface="Arial" panose="020B0604020202020204" pitchFamily="34" charset="0"/>
                        </a:rPr>
                        <a:t>var</a:t>
                      </a:r>
                      <a:r>
                        <a:rPr lang="es-ES" sz="900" b="1" dirty="0">
                          <a:solidFill>
                            <a:schemeClr val="tx1"/>
                          </a:solidFill>
                          <a:effectLst/>
                          <a:latin typeface="+mj-lt"/>
                          <a:ea typeface="Times New Roman" panose="02020603050405020304" pitchFamily="18" charset="0"/>
                          <a:cs typeface="Arial" panose="020B0604020202020204" pitchFamily="34" charset="0"/>
                        </a:rPr>
                        <a:t>. anual</a:t>
                      </a:r>
                      <a:endParaRPr lang="es-ES" sz="900" b="1" dirty="0">
                        <a:solidFill>
                          <a:schemeClr val="tx1"/>
                        </a:solidFill>
                        <a:effectLst/>
                        <a:latin typeface="+mj-lt"/>
                        <a:ea typeface="MS Mincho" panose="02020609040205080304" pitchFamily="49" charset="-128"/>
                        <a:cs typeface="Times New Roman" panose="02020603050405020304" pitchFamily="18" charset="0"/>
                      </a:endParaRP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37852">
                <a:tc>
                  <a:txBody>
                    <a:bodyPr/>
                    <a:lstStyle/>
                    <a:p>
                      <a:pPr lvl="0" algn="just"/>
                      <a:r>
                        <a:rPr lang="es-ES" sz="1000" b="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España</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s-ES" sz="900" dirty="0">
                          <a:solidFill>
                            <a:schemeClr val="tx1"/>
                          </a:solidFill>
                          <a:effectLst/>
                        </a:rPr>
                        <a:t>2.912.570</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-4,2</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2.740.997</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-1,0</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159">
                <a:tc>
                  <a:txBody>
                    <a:bodyPr/>
                    <a:lstStyle/>
                    <a:p>
                      <a:pPr lvl="0" algn="just"/>
                      <a:r>
                        <a:rPr lang="es-ES" sz="1000" b="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Comunidad Valenciana</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s-ES" sz="900" dirty="0">
                          <a:solidFill>
                            <a:schemeClr val="tx1"/>
                          </a:solidFill>
                          <a:effectLst/>
                        </a:rPr>
                        <a:t>189.142</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latin typeface="+mn-lt"/>
                          <a:ea typeface="MS Mincho" panose="02020609040205080304" pitchFamily="49" charset="-128"/>
                          <a:cs typeface="Times New Roman" panose="02020603050405020304" pitchFamily="18" charset="0"/>
                        </a:rPr>
                        <a:t>-11,4</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164.824</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13,9</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0159">
                <a:tc>
                  <a:txBody>
                    <a:bodyPr/>
                    <a:lstStyle/>
                    <a:p>
                      <a:pPr lvl="0" algn="just"/>
                      <a:r>
                        <a:rPr lang="es-ES" sz="1000" b="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Valencia</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s-ES" sz="900" dirty="0">
                          <a:solidFill>
                            <a:schemeClr val="tx1"/>
                          </a:solidFill>
                          <a:effectLst/>
                        </a:rPr>
                        <a:t>73.142</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latin typeface="+mn-lt"/>
                          <a:ea typeface="MS Mincho" panose="02020609040205080304" pitchFamily="49" charset="-128"/>
                          <a:cs typeface="Times New Roman" panose="02020603050405020304" pitchFamily="18" charset="0"/>
                        </a:rPr>
                        <a:t>-27,5</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91.451</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9,8</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42" name="18 CuadroTexto">
            <a:extLst>
              <a:ext uri="{FF2B5EF4-FFF2-40B4-BE49-F238E27FC236}">
                <a16:creationId xmlns:a16="http://schemas.microsoft.com/office/drawing/2014/main" id="{23152A4A-247B-F7C1-EDCF-A98F457631ED}"/>
              </a:ext>
            </a:extLst>
          </p:cNvPr>
          <p:cNvSpPr txBox="1"/>
          <p:nvPr/>
        </p:nvSpPr>
        <p:spPr>
          <a:xfrm>
            <a:off x="227409" y="5898456"/>
            <a:ext cx="2459618" cy="215444"/>
          </a:xfrm>
          <a:prstGeom prst="rect">
            <a:avLst/>
          </a:prstGeom>
          <a:noFill/>
        </p:spPr>
        <p:txBody>
          <a:bodyPr wrap="square" rtlCol="0">
            <a:spAutoFit/>
          </a:bodyPr>
          <a:lstStyle/>
          <a:p>
            <a:r>
              <a:rPr lang="es-ES" sz="800" dirty="0">
                <a:solidFill>
                  <a:schemeClr val="bg1">
                    <a:lumMod val="50000"/>
                  </a:schemeClr>
                </a:solidFill>
              </a:rPr>
              <a:t>Fuente: Secretaria de Estado de Comercio</a:t>
            </a:r>
          </a:p>
        </p:txBody>
      </p:sp>
      <p:sp>
        <p:nvSpPr>
          <p:cNvPr id="43" name="19 Rectángulo">
            <a:extLst>
              <a:ext uri="{FF2B5EF4-FFF2-40B4-BE49-F238E27FC236}">
                <a16:creationId xmlns:a16="http://schemas.microsoft.com/office/drawing/2014/main" id="{5ECFDB4E-7D79-DD39-5274-9DD59821198A}"/>
              </a:ext>
            </a:extLst>
          </p:cNvPr>
          <p:cNvSpPr/>
          <p:nvPr/>
        </p:nvSpPr>
        <p:spPr>
          <a:xfrm>
            <a:off x="265538" y="4292261"/>
            <a:ext cx="3959300" cy="246221"/>
          </a:xfrm>
          <a:prstGeom prst="rect">
            <a:avLst/>
          </a:prstGeom>
        </p:spPr>
        <p:txBody>
          <a:bodyPr wrap="square">
            <a:spAutoFit/>
          </a:bodyPr>
          <a:lstStyle/>
          <a:p>
            <a:pPr lvl="0"/>
            <a:r>
              <a:rPr lang="es-ES" sz="1000" b="1" dirty="0">
                <a:solidFill>
                  <a:prstClr val="black"/>
                </a:solidFill>
              </a:rPr>
              <a:t>Comercio exterior con Marruecos. </a:t>
            </a:r>
            <a:r>
              <a:rPr lang="es-ES" sz="1000" b="1" dirty="0"/>
              <a:t>Enero – Marzo 2026 </a:t>
            </a:r>
          </a:p>
        </p:txBody>
      </p:sp>
      <p:sp>
        <p:nvSpPr>
          <p:cNvPr id="44" name="Rectángulo 43">
            <a:extLst>
              <a:ext uri="{FF2B5EF4-FFF2-40B4-BE49-F238E27FC236}">
                <a16:creationId xmlns:a16="http://schemas.microsoft.com/office/drawing/2014/main" id="{07D6DC01-EBC2-BB1C-5BDA-BF4A5138EAA9}"/>
              </a:ext>
            </a:extLst>
          </p:cNvPr>
          <p:cNvSpPr/>
          <p:nvPr/>
        </p:nvSpPr>
        <p:spPr>
          <a:xfrm rot="5400000">
            <a:off x="3324525" y="3254862"/>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CuadroTexto 44">
            <a:extLst>
              <a:ext uri="{FF2B5EF4-FFF2-40B4-BE49-F238E27FC236}">
                <a16:creationId xmlns:a16="http://schemas.microsoft.com/office/drawing/2014/main" id="{BB460788-DAE6-1842-A15B-B5CA7E3F09AD}"/>
              </a:ext>
            </a:extLst>
          </p:cNvPr>
          <p:cNvSpPr txBox="1"/>
          <p:nvPr/>
        </p:nvSpPr>
        <p:spPr>
          <a:xfrm>
            <a:off x="1069162" y="6309369"/>
            <a:ext cx="5087569"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Empresas Exportadoras e Importadoras con Marruecos</a:t>
            </a:r>
          </a:p>
        </p:txBody>
      </p:sp>
      <p:sp>
        <p:nvSpPr>
          <p:cNvPr id="47" name="8 CuadroTexto">
            <a:extLst>
              <a:ext uri="{FF2B5EF4-FFF2-40B4-BE49-F238E27FC236}">
                <a16:creationId xmlns:a16="http://schemas.microsoft.com/office/drawing/2014/main" id="{35EEE5AC-4F32-1883-2194-BB3CD6819344}"/>
              </a:ext>
            </a:extLst>
          </p:cNvPr>
          <p:cNvSpPr txBox="1"/>
          <p:nvPr/>
        </p:nvSpPr>
        <p:spPr>
          <a:xfrm>
            <a:off x="306663" y="6759127"/>
            <a:ext cx="2419922" cy="430887"/>
          </a:xfrm>
          <a:prstGeom prst="rect">
            <a:avLst/>
          </a:prstGeom>
          <a:noFill/>
        </p:spPr>
        <p:txBody>
          <a:bodyPr wrap="square" rtlCol="0">
            <a:spAutoFit/>
          </a:bodyPr>
          <a:lstStyle/>
          <a:p>
            <a:pPr lvl="0"/>
            <a:r>
              <a:rPr lang="es-ES_tradnl" sz="1100" b="1" dirty="0">
                <a:solidFill>
                  <a:srgbClr val="AF233B"/>
                </a:solidFill>
                <a:ea typeface="MS Mincho" panose="02020609040205080304" pitchFamily="49" charset="-128"/>
                <a:cs typeface="Times New Roman" panose="02020603050405020304" pitchFamily="18" charset="0"/>
              </a:rPr>
              <a:t>Nº Exportadoras a Marruecos</a:t>
            </a:r>
            <a:endParaRPr lang="es-ES" sz="1100" dirty="0">
              <a:solidFill>
                <a:srgbClr val="AF233B"/>
              </a:solidFill>
              <a:highlight>
                <a:srgbClr val="00FFFF"/>
              </a:highlight>
              <a:ea typeface="MS Mincho" panose="02020609040205080304" pitchFamily="49" charset="-128"/>
              <a:cs typeface="Times New Roman" panose="02020603050405020304" pitchFamily="18" charset="0"/>
            </a:endParaRPr>
          </a:p>
          <a:p>
            <a:endParaRPr lang="es-ES" sz="1100" dirty="0"/>
          </a:p>
        </p:txBody>
      </p:sp>
      <p:sp>
        <p:nvSpPr>
          <p:cNvPr id="48" name="11 CuadroTexto">
            <a:extLst>
              <a:ext uri="{FF2B5EF4-FFF2-40B4-BE49-F238E27FC236}">
                <a16:creationId xmlns:a16="http://schemas.microsoft.com/office/drawing/2014/main" id="{C61D1349-D580-29A9-7A1D-82F339D06DC4}"/>
              </a:ext>
            </a:extLst>
          </p:cNvPr>
          <p:cNvSpPr txBox="1"/>
          <p:nvPr/>
        </p:nvSpPr>
        <p:spPr>
          <a:xfrm>
            <a:off x="3566993" y="6740603"/>
            <a:ext cx="2589738" cy="430887"/>
          </a:xfrm>
          <a:prstGeom prst="rect">
            <a:avLst/>
          </a:prstGeom>
          <a:noFill/>
        </p:spPr>
        <p:txBody>
          <a:bodyPr wrap="square" rtlCol="0">
            <a:spAutoFit/>
          </a:bodyPr>
          <a:lstStyle/>
          <a:p>
            <a:pPr lvl="0"/>
            <a:r>
              <a:rPr lang="es-ES_tradnl" sz="1100" b="1" dirty="0">
                <a:solidFill>
                  <a:srgbClr val="AF233B"/>
                </a:solidFill>
                <a:ea typeface="MS Mincho" panose="02020609040205080304" pitchFamily="49" charset="-128"/>
                <a:cs typeface="Times New Roman" panose="02020603050405020304" pitchFamily="18" charset="0"/>
              </a:rPr>
              <a:t>Nº Importadoras de Marruecos</a:t>
            </a:r>
            <a:endParaRPr lang="es-ES" sz="1100" dirty="0">
              <a:solidFill>
                <a:srgbClr val="AF233B"/>
              </a:solidFill>
              <a:ea typeface="MS Mincho" panose="02020609040205080304" pitchFamily="49" charset="-128"/>
              <a:cs typeface="Times New Roman" panose="02020603050405020304" pitchFamily="18" charset="0"/>
            </a:endParaRPr>
          </a:p>
          <a:p>
            <a:endParaRPr lang="es-ES" sz="1100" dirty="0"/>
          </a:p>
        </p:txBody>
      </p:sp>
      <p:sp>
        <p:nvSpPr>
          <p:cNvPr id="7" name="18 CuadroTexto">
            <a:extLst>
              <a:ext uri="{FF2B5EF4-FFF2-40B4-BE49-F238E27FC236}">
                <a16:creationId xmlns:a16="http://schemas.microsoft.com/office/drawing/2014/main" id="{61FE4F35-C45C-3DE0-BF8B-A4BE544F7742}"/>
              </a:ext>
            </a:extLst>
          </p:cNvPr>
          <p:cNvSpPr txBox="1"/>
          <p:nvPr/>
        </p:nvSpPr>
        <p:spPr>
          <a:xfrm>
            <a:off x="194499" y="9156117"/>
            <a:ext cx="2459618" cy="215444"/>
          </a:xfrm>
          <a:prstGeom prst="rect">
            <a:avLst/>
          </a:prstGeom>
          <a:noFill/>
        </p:spPr>
        <p:txBody>
          <a:bodyPr wrap="square" rtlCol="0">
            <a:spAutoFit/>
          </a:bodyPr>
          <a:lstStyle/>
          <a:p>
            <a:r>
              <a:rPr lang="es-ES" sz="800" dirty="0">
                <a:solidFill>
                  <a:schemeClr val="bg1">
                    <a:lumMod val="50000"/>
                  </a:schemeClr>
                </a:solidFill>
              </a:rPr>
              <a:t>Fuente: Secretaria de Estado de Comercio</a:t>
            </a:r>
          </a:p>
        </p:txBody>
      </p:sp>
      <p:graphicFrame>
        <p:nvGraphicFramePr>
          <p:cNvPr id="13" name="15 Tabla">
            <a:extLst>
              <a:ext uri="{FF2B5EF4-FFF2-40B4-BE49-F238E27FC236}">
                <a16:creationId xmlns:a16="http://schemas.microsoft.com/office/drawing/2014/main" id="{63DF2235-B10C-9A55-8852-C34C4B9E75B0}"/>
              </a:ext>
            </a:extLst>
          </p:cNvPr>
          <p:cNvGraphicFramePr>
            <a:graphicFrameLocks noGrp="1"/>
          </p:cNvGraphicFramePr>
          <p:nvPr>
            <p:extLst>
              <p:ext uri="{D42A27DB-BD31-4B8C-83A1-F6EECF244321}">
                <p14:modId xmlns:p14="http://schemas.microsoft.com/office/powerpoint/2010/main" val="1935832597"/>
              </p:ext>
            </p:extLst>
          </p:nvPr>
        </p:nvGraphicFramePr>
        <p:xfrm>
          <a:off x="3527779" y="7041391"/>
          <a:ext cx="2785632" cy="2135852"/>
        </p:xfrm>
        <a:graphic>
          <a:graphicData uri="http://schemas.openxmlformats.org/drawingml/2006/table">
            <a:tbl>
              <a:tblPr firstRow="1" firstCol="1" bandRow="1">
                <a:tableStyleId>{5C22544A-7EE6-4342-B048-85BDC9FD1C3A}</a:tableStyleId>
              </a:tblPr>
              <a:tblGrid>
                <a:gridCol w="742533">
                  <a:extLst>
                    <a:ext uri="{9D8B030D-6E8A-4147-A177-3AD203B41FA5}">
                      <a16:colId xmlns:a16="http://schemas.microsoft.com/office/drawing/2014/main" val="20000"/>
                    </a:ext>
                  </a:extLst>
                </a:gridCol>
                <a:gridCol w="937721">
                  <a:extLst>
                    <a:ext uri="{9D8B030D-6E8A-4147-A177-3AD203B41FA5}">
                      <a16:colId xmlns:a16="http://schemas.microsoft.com/office/drawing/2014/main" val="20001"/>
                    </a:ext>
                  </a:extLst>
                </a:gridCol>
                <a:gridCol w="1105378">
                  <a:extLst>
                    <a:ext uri="{9D8B030D-6E8A-4147-A177-3AD203B41FA5}">
                      <a16:colId xmlns:a16="http://schemas.microsoft.com/office/drawing/2014/main" val="20002"/>
                    </a:ext>
                  </a:extLst>
                </a:gridCol>
              </a:tblGrid>
              <a:tr h="439520">
                <a:tc>
                  <a:txBody>
                    <a:bodyPr/>
                    <a:lstStyle/>
                    <a:p>
                      <a:pPr lvl="0" algn="l"/>
                      <a:r>
                        <a:rPr lang="es-ES_tradnl" sz="1000" dirty="0">
                          <a:solidFill>
                            <a:schemeClr val="tx1">
                              <a:lumMod val="85000"/>
                              <a:lumOff val="15000"/>
                            </a:schemeClr>
                          </a:solidFill>
                          <a:effectLst/>
                        </a:rPr>
                        <a:t>año</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1000" dirty="0">
                          <a:solidFill>
                            <a:schemeClr val="tx1">
                              <a:lumMod val="85000"/>
                              <a:lumOff val="15000"/>
                            </a:schemeClr>
                          </a:solidFill>
                          <a:effectLst/>
                        </a:rPr>
                        <a:t>España</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s-ES_tradnl" sz="1000" dirty="0">
                          <a:solidFill>
                            <a:schemeClr val="tx1">
                              <a:lumMod val="85000"/>
                              <a:lumOff val="15000"/>
                            </a:schemeClr>
                          </a:solidFill>
                          <a:effectLst/>
                        </a:rPr>
                        <a:t>C. Valenciana</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282722">
                <a:tc>
                  <a:txBody>
                    <a:bodyPr/>
                    <a:lstStyle/>
                    <a:p>
                      <a:pPr lvl="0" algn="just"/>
                      <a:r>
                        <a:rPr lang="es-ES" sz="900" dirty="0">
                          <a:solidFill>
                            <a:schemeClr val="tx1">
                              <a:lumMod val="85000"/>
                              <a:lumOff val="15000"/>
                            </a:schemeClr>
                          </a:solidFill>
                          <a:effectLst/>
                          <a:latin typeface="+mn-lt"/>
                          <a:ea typeface="MS Mincho" panose="02020609040205080304" pitchFamily="49" charset="-128"/>
                          <a:cs typeface="Times New Roman" panose="02020603050405020304" pitchFamily="18" charset="0"/>
                        </a:rPr>
                        <a:t>2020</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3.565</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449</a:t>
                      </a:r>
                    </a:p>
                  </a:txBody>
                  <a:tcPr marL="44450" marR="44450" marT="0" marB="0" anchor="ctr">
                    <a:lnL w="12700" cmpd="sng">
                      <a:noFill/>
                    </a:lnL>
                    <a:lnR w="952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2722">
                <a:tc>
                  <a:txBody>
                    <a:bodyPr/>
                    <a:lstStyle/>
                    <a:p>
                      <a:pPr lvl="0" algn="just"/>
                      <a:r>
                        <a:rPr lang="es-ES" sz="900" dirty="0">
                          <a:solidFill>
                            <a:schemeClr val="tx1">
                              <a:lumMod val="85000"/>
                              <a:lumOff val="15000"/>
                            </a:schemeClr>
                          </a:solidFill>
                          <a:effectLst/>
                          <a:latin typeface="+mn-lt"/>
                          <a:ea typeface="MS Mincho" panose="02020609040205080304" pitchFamily="49" charset="-128"/>
                          <a:cs typeface="Times New Roman" panose="02020603050405020304" pitchFamily="18" charset="0"/>
                        </a:rPr>
                        <a:t>2021</a:t>
                      </a:r>
                    </a:p>
                  </a:txBody>
                  <a:tcPr marL="21600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4.318</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563</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2722">
                <a:tc>
                  <a:txBody>
                    <a:bodyPr/>
                    <a:lstStyle/>
                    <a:p>
                      <a:pPr lvl="0" algn="just"/>
                      <a:r>
                        <a:rPr lang="es-ES" sz="900" dirty="0">
                          <a:solidFill>
                            <a:schemeClr val="tx1">
                              <a:lumMod val="85000"/>
                              <a:lumOff val="15000"/>
                            </a:schemeClr>
                          </a:solidFill>
                          <a:effectLst/>
                          <a:latin typeface="+mn-lt"/>
                          <a:ea typeface="MS Mincho" panose="02020609040205080304" pitchFamily="49" charset="-128"/>
                          <a:cs typeface="Times New Roman" panose="02020603050405020304" pitchFamily="18" charset="0"/>
                        </a:rPr>
                        <a:t>2022</a:t>
                      </a:r>
                    </a:p>
                  </a:txBody>
                  <a:tcPr marL="21600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4.080</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519</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9509812"/>
                  </a:ext>
                </a:extLst>
              </a:tr>
              <a:tr h="282722">
                <a:tc>
                  <a:txBody>
                    <a:bodyPr/>
                    <a:lstStyle/>
                    <a:p>
                      <a:pPr lvl="0" algn="just"/>
                      <a:r>
                        <a:rPr lang="es-ES" sz="900" dirty="0">
                          <a:solidFill>
                            <a:schemeClr val="tx1">
                              <a:lumMod val="85000"/>
                              <a:lumOff val="15000"/>
                            </a:schemeClr>
                          </a:solidFill>
                          <a:effectLst/>
                          <a:latin typeface="+mn-lt"/>
                          <a:ea typeface="MS Mincho" panose="02020609040205080304" pitchFamily="49" charset="-128"/>
                          <a:cs typeface="Times New Roman" panose="02020603050405020304" pitchFamily="18" charset="0"/>
                        </a:rPr>
                        <a:t>2023</a:t>
                      </a:r>
                    </a:p>
                  </a:txBody>
                  <a:tcPr marL="21600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4.457</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580</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2722">
                <a:tc>
                  <a:txBody>
                    <a:bodyPr/>
                    <a:lstStyle/>
                    <a:p>
                      <a:pPr lvl="0" algn="just"/>
                      <a:r>
                        <a:rPr lang="es-ES" sz="900" dirty="0">
                          <a:solidFill>
                            <a:schemeClr val="tx1">
                              <a:lumMod val="85000"/>
                              <a:lumOff val="15000"/>
                            </a:schemeClr>
                          </a:solidFill>
                          <a:effectLst/>
                          <a:latin typeface="+mn-lt"/>
                          <a:ea typeface="MS Mincho" panose="02020609040205080304" pitchFamily="49" charset="-128"/>
                          <a:cs typeface="Times New Roman" panose="02020603050405020304" pitchFamily="18" charset="0"/>
                        </a:rPr>
                        <a:t>2024</a:t>
                      </a:r>
                    </a:p>
                  </a:txBody>
                  <a:tcPr marL="21600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chemeClr val="tx1"/>
                          </a:solidFill>
                          <a:effectLst/>
                          <a:latin typeface="Calibri"/>
                          <a:ea typeface="Times New Roman"/>
                          <a:cs typeface="Times New Roman"/>
                        </a:rPr>
                        <a:t>4.937</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chemeClr val="tx1"/>
                          </a:solidFill>
                          <a:effectLst/>
                          <a:latin typeface="Calibri"/>
                          <a:ea typeface="Times New Roman"/>
                          <a:cs typeface="Times New Roman"/>
                        </a:rPr>
                        <a:t>624</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9940656"/>
                  </a:ext>
                </a:extLst>
              </a:tr>
              <a:tr h="282722">
                <a:tc>
                  <a:txBody>
                    <a:bodyPr/>
                    <a:lstStyle/>
                    <a:p>
                      <a:pPr lvl="0" algn="just"/>
                      <a:r>
                        <a:rPr lang="es-ES" sz="900" dirty="0">
                          <a:solidFill>
                            <a:schemeClr val="tx1">
                              <a:lumMod val="85000"/>
                              <a:lumOff val="15000"/>
                            </a:schemeClr>
                          </a:solidFill>
                          <a:effectLst/>
                          <a:latin typeface="+mn-lt"/>
                          <a:ea typeface="MS Mincho" panose="02020609040205080304" pitchFamily="49" charset="-128"/>
                          <a:cs typeface="Times New Roman" panose="02020603050405020304" pitchFamily="18" charset="0"/>
                        </a:rPr>
                        <a:t>2025</a:t>
                      </a:r>
                    </a:p>
                  </a:txBody>
                  <a:tcPr marL="21600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chemeClr val="tx1"/>
                          </a:solidFill>
                          <a:effectLst/>
                          <a:latin typeface="Calibri"/>
                          <a:ea typeface="Times New Roman"/>
                          <a:cs typeface="Times New Roman"/>
                        </a:rPr>
                        <a:t>4.793</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chemeClr val="tx1"/>
                          </a:solidFill>
                          <a:effectLst/>
                          <a:latin typeface="Calibri"/>
                          <a:ea typeface="Times New Roman"/>
                          <a:cs typeface="Times New Roman"/>
                        </a:rPr>
                        <a:t>601</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554338"/>
                  </a:ext>
                </a:extLst>
              </a:tr>
            </a:tbl>
          </a:graphicData>
        </a:graphic>
      </p:graphicFrame>
      <p:sp>
        <p:nvSpPr>
          <p:cNvPr id="3" name="CuadroTexto 2">
            <a:extLst>
              <a:ext uri="{FF2B5EF4-FFF2-40B4-BE49-F238E27FC236}">
                <a16:creationId xmlns:a16="http://schemas.microsoft.com/office/drawing/2014/main" id="{2A347915-C4DB-207F-EABF-5CD8DD80A278}"/>
              </a:ext>
            </a:extLst>
          </p:cNvPr>
          <p:cNvSpPr txBox="1"/>
          <p:nvPr/>
        </p:nvSpPr>
        <p:spPr>
          <a:xfrm>
            <a:off x="787744" y="534439"/>
            <a:ext cx="4502974" cy="461665"/>
          </a:xfrm>
          <a:prstGeom prst="rect">
            <a:avLst/>
          </a:prstGeom>
          <a:noFill/>
        </p:spPr>
        <p:txBody>
          <a:bodyPr wrap="square">
            <a:spAutoFit/>
          </a:bodyPr>
          <a:lstStyle/>
          <a:p>
            <a:pPr algn="ctr"/>
            <a:r>
              <a:rPr lang="es-ES" sz="1200" b="1" i="1" dirty="0"/>
              <a:t>4º mercado cliente </a:t>
            </a:r>
            <a:r>
              <a:rPr lang="es-ES" sz="1200" i="1" dirty="0"/>
              <a:t>y</a:t>
            </a:r>
            <a:r>
              <a:rPr lang="es-ES" sz="1200" b="1" i="1" dirty="0"/>
              <a:t> 10º proveedor </a:t>
            </a:r>
            <a:r>
              <a:rPr lang="es-ES" sz="1200" i="1" dirty="0"/>
              <a:t>de la Comunidad Valenciana </a:t>
            </a:r>
            <a:r>
              <a:rPr lang="es-ES" sz="1200" b="1" i="1" dirty="0"/>
              <a:t>fuera de la Unión Europea</a:t>
            </a:r>
          </a:p>
        </p:txBody>
      </p:sp>
      <p:graphicFrame>
        <p:nvGraphicFramePr>
          <p:cNvPr id="14" name="7 Tabla">
            <a:extLst>
              <a:ext uri="{FF2B5EF4-FFF2-40B4-BE49-F238E27FC236}">
                <a16:creationId xmlns:a16="http://schemas.microsoft.com/office/drawing/2014/main" id="{61F3F6E5-DBA9-BE8E-1E34-C64F27F8CD7B}"/>
              </a:ext>
            </a:extLst>
          </p:cNvPr>
          <p:cNvGraphicFramePr>
            <a:graphicFrameLocks noGrp="1"/>
          </p:cNvGraphicFramePr>
          <p:nvPr>
            <p:extLst>
              <p:ext uri="{D42A27DB-BD31-4B8C-83A1-F6EECF244321}">
                <p14:modId xmlns:p14="http://schemas.microsoft.com/office/powerpoint/2010/main" val="1814147104"/>
              </p:ext>
            </p:extLst>
          </p:nvPr>
        </p:nvGraphicFramePr>
        <p:xfrm>
          <a:off x="241768" y="7053165"/>
          <a:ext cx="2738482" cy="2118288"/>
        </p:xfrm>
        <a:graphic>
          <a:graphicData uri="http://schemas.openxmlformats.org/drawingml/2006/table">
            <a:tbl>
              <a:tblPr firstRow="1" firstCol="1" bandRow="1">
                <a:tableStyleId>{5C22544A-7EE6-4342-B048-85BDC9FD1C3A}</a:tableStyleId>
              </a:tblPr>
              <a:tblGrid>
                <a:gridCol w="737593">
                  <a:extLst>
                    <a:ext uri="{9D8B030D-6E8A-4147-A177-3AD203B41FA5}">
                      <a16:colId xmlns:a16="http://schemas.microsoft.com/office/drawing/2014/main" val="20000"/>
                    </a:ext>
                  </a:extLst>
                </a:gridCol>
                <a:gridCol w="536352">
                  <a:extLst>
                    <a:ext uri="{9D8B030D-6E8A-4147-A177-3AD203B41FA5}">
                      <a16:colId xmlns:a16="http://schemas.microsoft.com/office/drawing/2014/main" val="20001"/>
                    </a:ext>
                  </a:extLst>
                </a:gridCol>
                <a:gridCol w="723893">
                  <a:extLst>
                    <a:ext uri="{9D8B030D-6E8A-4147-A177-3AD203B41FA5}">
                      <a16:colId xmlns:a16="http://schemas.microsoft.com/office/drawing/2014/main" val="20002"/>
                    </a:ext>
                  </a:extLst>
                </a:gridCol>
                <a:gridCol w="740644">
                  <a:extLst>
                    <a:ext uri="{9D8B030D-6E8A-4147-A177-3AD203B41FA5}">
                      <a16:colId xmlns:a16="http://schemas.microsoft.com/office/drawing/2014/main" val="3331304645"/>
                    </a:ext>
                  </a:extLst>
                </a:gridCol>
              </a:tblGrid>
              <a:tr h="350136">
                <a:tc rowSpan="2">
                  <a:txBody>
                    <a:bodyPr/>
                    <a:lstStyle/>
                    <a:p>
                      <a:pPr lvl="0" algn="l"/>
                      <a:r>
                        <a:rPr lang="es-ES_tradnl" sz="1000" dirty="0">
                          <a:solidFill>
                            <a:schemeClr val="tx1">
                              <a:lumMod val="85000"/>
                              <a:lumOff val="15000"/>
                            </a:schemeClr>
                          </a:solidFill>
                          <a:effectLst/>
                        </a:rPr>
                        <a:t>año</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a:r>
                        <a:rPr lang="es-ES_tradnl" sz="1000" dirty="0">
                          <a:solidFill>
                            <a:schemeClr val="tx1">
                              <a:lumMod val="85000"/>
                              <a:lumOff val="15000"/>
                            </a:schemeClr>
                          </a:solidFill>
                          <a:effectLst/>
                        </a:rPr>
                        <a:t>España</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r>
                        <a:rPr lang="es-ES_tradnl" sz="1000" dirty="0">
                          <a:solidFill>
                            <a:schemeClr val="tx1">
                              <a:lumMod val="85000"/>
                              <a:lumOff val="15000"/>
                            </a:schemeClr>
                          </a:solidFill>
                          <a:effectLst/>
                        </a:rPr>
                        <a:t>C. Valenciana</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50136">
                <a:tc vMerge="1">
                  <a:txBody>
                    <a:bodyPr/>
                    <a:lstStyle/>
                    <a:p>
                      <a:pPr lvl="0" algn="l"/>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1000" b="1" kern="1200" dirty="0">
                          <a:solidFill>
                            <a:schemeClr val="tx1">
                              <a:lumMod val="85000"/>
                              <a:lumOff val="15000"/>
                            </a:schemeClr>
                          </a:solidFill>
                          <a:effectLst/>
                          <a:latin typeface="+mn-lt"/>
                          <a:ea typeface="+mn-ea"/>
                          <a:cs typeface="+mn-cs"/>
                        </a:rPr>
                        <a:t>Total</a:t>
                      </a:r>
                    </a:p>
                  </a:txBody>
                  <a:tcPr marL="44450" marR="44450" marT="108000" marB="10800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1000" b="1" kern="1200" dirty="0">
                          <a:solidFill>
                            <a:schemeClr val="tx1">
                              <a:lumMod val="85000"/>
                              <a:lumOff val="15000"/>
                            </a:schemeClr>
                          </a:solidFill>
                          <a:effectLst/>
                          <a:latin typeface="+mn-lt"/>
                          <a:ea typeface="+mn-ea"/>
                          <a:cs typeface="+mn-cs"/>
                        </a:rPr>
                        <a:t>Regulares</a:t>
                      </a:r>
                    </a:p>
                  </a:txBody>
                  <a:tcPr marL="44450" marR="44450" marT="108000" marB="10800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5946159"/>
                  </a:ext>
                </a:extLst>
              </a:tr>
              <a:tr h="230248">
                <a:tc>
                  <a:txBody>
                    <a:bodyPr/>
                    <a:lstStyle/>
                    <a:p>
                      <a:pPr lvl="0" algn="just"/>
                      <a:r>
                        <a:rPr lang="es-ES" sz="900" kern="1200" dirty="0">
                          <a:solidFill>
                            <a:srgbClr val="404040"/>
                          </a:solidFill>
                          <a:effectLst/>
                          <a:latin typeface="Calibri"/>
                          <a:ea typeface="MS Mincho" panose="02020609040205080304" pitchFamily="49" charset="-128"/>
                          <a:cs typeface="Times New Roman"/>
                        </a:rPr>
                        <a:t>2020 </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18.429</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2.733</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chemeClr val="tx1"/>
                          </a:solidFill>
                          <a:effectLst/>
                          <a:latin typeface="Calibri"/>
                          <a:ea typeface="Times New Roman"/>
                          <a:cs typeface="Times New Roman"/>
                        </a:rPr>
                        <a:t>1.013</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0395629"/>
                  </a:ext>
                </a:extLst>
              </a:tr>
              <a:tr h="230248">
                <a:tc>
                  <a:txBody>
                    <a:bodyPr/>
                    <a:lstStyle/>
                    <a:p>
                      <a:pPr lvl="0" algn="just"/>
                      <a:r>
                        <a:rPr lang="es-ES" sz="900" kern="1200" dirty="0">
                          <a:solidFill>
                            <a:srgbClr val="404040"/>
                          </a:solidFill>
                          <a:effectLst/>
                          <a:latin typeface="Calibri"/>
                          <a:ea typeface="MS Mincho" panose="02020609040205080304" pitchFamily="49" charset="-128"/>
                          <a:cs typeface="Times New Roman"/>
                        </a:rPr>
                        <a:t>2021</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17.646</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2.907</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chemeClr val="tx1"/>
                          </a:solidFill>
                          <a:effectLst/>
                          <a:latin typeface="Calibri"/>
                          <a:ea typeface="Times New Roman"/>
                          <a:cs typeface="Times New Roman"/>
                        </a:rPr>
                        <a:t>1.023</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5795139"/>
                  </a:ext>
                </a:extLst>
              </a:tr>
              <a:tr h="230248">
                <a:tc>
                  <a:txBody>
                    <a:bodyPr/>
                    <a:lstStyle/>
                    <a:p>
                      <a:pPr lvl="0" algn="just"/>
                      <a:r>
                        <a:rPr lang="es-ES" sz="900" kern="1200" dirty="0">
                          <a:solidFill>
                            <a:srgbClr val="404040"/>
                          </a:solidFill>
                          <a:effectLst/>
                          <a:latin typeface="Calibri"/>
                          <a:ea typeface="MS Mincho" panose="02020609040205080304" pitchFamily="49" charset="-128"/>
                          <a:cs typeface="Times New Roman"/>
                        </a:rPr>
                        <a:t>2022</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15.607</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2.747</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chemeClr val="tx1"/>
                          </a:solidFill>
                          <a:effectLst/>
                          <a:latin typeface="Calibri"/>
                          <a:ea typeface="Times New Roman"/>
                          <a:cs typeface="Times New Roman"/>
                        </a:rPr>
                        <a:t>1.037</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1204979"/>
                  </a:ext>
                </a:extLst>
              </a:tr>
              <a:tr h="230248">
                <a:tc>
                  <a:txBody>
                    <a:bodyPr/>
                    <a:lstStyle/>
                    <a:p>
                      <a:pPr lvl="0" algn="just"/>
                      <a:r>
                        <a:rPr lang="es-ES" sz="900" kern="1200" dirty="0">
                          <a:solidFill>
                            <a:srgbClr val="404040"/>
                          </a:solidFill>
                          <a:effectLst/>
                          <a:latin typeface="Calibri"/>
                          <a:ea typeface="MS Mincho" panose="02020609040205080304" pitchFamily="49" charset="-128"/>
                          <a:cs typeface="Times New Roman"/>
                        </a:rPr>
                        <a:t>2023</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15.628</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2.759</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chemeClr val="tx1"/>
                          </a:solidFill>
                          <a:effectLst/>
                          <a:latin typeface="Calibri"/>
                          <a:ea typeface="Times New Roman"/>
                          <a:cs typeface="Times New Roman"/>
                        </a:rPr>
                        <a:t>1.063</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0309058"/>
                  </a:ext>
                </a:extLst>
              </a:tr>
              <a:tr h="230248">
                <a:tc>
                  <a:txBody>
                    <a:bodyPr/>
                    <a:lstStyle/>
                    <a:p>
                      <a:pPr lvl="0" algn="just"/>
                      <a:r>
                        <a:rPr lang="es-ES" sz="900" kern="1200" dirty="0">
                          <a:solidFill>
                            <a:srgbClr val="404040"/>
                          </a:solidFill>
                          <a:effectLst/>
                          <a:latin typeface="Calibri"/>
                          <a:ea typeface="MS Mincho" panose="02020609040205080304" pitchFamily="49" charset="-128"/>
                          <a:cs typeface="Times New Roman"/>
                        </a:rPr>
                        <a:t>2024</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chemeClr val="tx1"/>
                          </a:solidFill>
                          <a:effectLst/>
                          <a:latin typeface="Calibri"/>
                          <a:ea typeface="Times New Roman"/>
                          <a:cs typeface="Times New Roman"/>
                        </a:rPr>
                        <a:t>15.588</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chemeClr val="tx1"/>
                          </a:solidFill>
                          <a:effectLst/>
                          <a:latin typeface="Calibri"/>
                          <a:ea typeface="Times New Roman"/>
                          <a:cs typeface="Times New Roman"/>
                        </a:rPr>
                        <a:t>2.622</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chemeClr val="tx1"/>
                          </a:solidFill>
                          <a:effectLst/>
                          <a:latin typeface="Calibri"/>
                          <a:ea typeface="Times New Roman"/>
                          <a:cs typeface="Times New Roman"/>
                        </a:rPr>
                        <a:t>1.028</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2571750"/>
                  </a:ext>
                </a:extLst>
              </a:tr>
              <a:tr h="230248">
                <a:tc>
                  <a:txBody>
                    <a:bodyPr/>
                    <a:lstStyle/>
                    <a:p>
                      <a:pPr lvl="0" algn="just"/>
                      <a:r>
                        <a:rPr lang="es-ES" sz="900" kern="1200" dirty="0">
                          <a:solidFill>
                            <a:srgbClr val="404040"/>
                          </a:solidFill>
                          <a:effectLst/>
                          <a:latin typeface="Calibri"/>
                          <a:ea typeface="MS Mincho" panose="02020609040205080304" pitchFamily="49" charset="-128"/>
                          <a:cs typeface="Times New Roman"/>
                        </a:rPr>
                        <a:t>2025</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chemeClr val="tx1"/>
                          </a:solidFill>
                          <a:effectLst/>
                          <a:latin typeface="Calibri"/>
                          <a:ea typeface="Times New Roman"/>
                          <a:cs typeface="Times New Roman"/>
                        </a:rPr>
                        <a:t>15.993</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chemeClr val="tx1"/>
                          </a:solidFill>
                          <a:effectLst/>
                          <a:latin typeface="Calibri"/>
                          <a:ea typeface="Times New Roman"/>
                          <a:cs typeface="Times New Roman"/>
                        </a:rPr>
                        <a:t>2.723</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chemeClr val="tx1"/>
                          </a:solidFill>
                          <a:effectLst/>
                          <a:latin typeface="Calibri"/>
                          <a:ea typeface="Times New Roman"/>
                          <a:cs typeface="Times New Roman"/>
                        </a:rPr>
                        <a:t>1.025</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9014302"/>
                  </a:ext>
                </a:extLst>
              </a:tr>
            </a:tbl>
          </a:graphicData>
        </a:graphic>
      </p:graphicFrame>
      <p:graphicFrame>
        <p:nvGraphicFramePr>
          <p:cNvPr id="8" name="Gráfico 7">
            <a:extLst>
              <a:ext uri="{FF2B5EF4-FFF2-40B4-BE49-F238E27FC236}">
                <a16:creationId xmlns:a16="http://schemas.microsoft.com/office/drawing/2014/main" id="{B0332374-2603-B1A2-CF34-88BA26C36716}"/>
              </a:ext>
            </a:extLst>
          </p:cNvPr>
          <p:cNvGraphicFramePr/>
          <p:nvPr>
            <p:extLst>
              <p:ext uri="{D42A27DB-BD31-4B8C-83A1-F6EECF244321}">
                <p14:modId xmlns:p14="http://schemas.microsoft.com/office/powerpoint/2010/main" val="1313706352"/>
              </p:ext>
            </p:extLst>
          </p:nvPr>
        </p:nvGraphicFramePr>
        <p:xfrm>
          <a:off x="376551" y="1862012"/>
          <a:ext cx="2885885" cy="22273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a:extLst>
              <a:ext uri="{FF2B5EF4-FFF2-40B4-BE49-F238E27FC236}">
                <a16:creationId xmlns:a16="http://schemas.microsoft.com/office/drawing/2014/main" id="{71290D34-ADA2-011B-D0AE-315A6846D2DC}"/>
              </a:ext>
            </a:extLst>
          </p:cNvPr>
          <p:cNvGraphicFramePr/>
          <p:nvPr>
            <p:extLst>
              <p:ext uri="{D42A27DB-BD31-4B8C-83A1-F6EECF244321}">
                <p14:modId xmlns:p14="http://schemas.microsoft.com/office/powerpoint/2010/main" val="1767447683"/>
              </p:ext>
            </p:extLst>
          </p:nvPr>
        </p:nvGraphicFramePr>
        <p:xfrm>
          <a:off x="3572473" y="1903649"/>
          <a:ext cx="2885885" cy="22273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4941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8D12067-BA7F-C504-2B30-DFB4952980C5}"/>
              </a:ext>
            </a:extLst>
          </p:cNvPr>
          <p:cNvSpPr/>
          <p:nvPr/>
        </p:nvSpPr>
        <p:spPr>
          <a:xfrm rot="5400000">
            <a:off x="3299972" y="-2039418"/>
            <a:ext cx="277707"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0A9AD74C-EC3F-0DF3-A11E-E9CABAAF98C1}"/>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8" name="Tabla 7">
            <a:extLst>
              <a:ext uri="{FF2B5EF4-FFF2-40B4-BE49-F238E27FC236}">
                <a16:creationId xmlns:a16="http://schemas.microsoft.com/office/drawing/2014/main" id="{ACDA4036-F421-8641-1B47-5CBF792CA408}"/>
              </a:ext>
            </a:extLst>
          </p:cNvPr>
          <p:cNvGraphicFramePr>
            <a:graphicFrameLocks noGrp="1"/>
          </p:cNvGraphicFramePr>
          <p:nvPr>
            <p:extLst>
              <p:ext uri="{D42A27DB-BD31-4B8C-83A1-F6EECF244321}">
                <p14:modId xmlns:p14="http://schemas.microsoft.com/office/powerpoint/2010/main" val="1824878465"/>
              </p:ext>
            </p:extLst>
          </p:nvPr>
        </p:nvGraphicFramePr>
        <p:xfrm>
          <a:off x="228599" y="6706929"/>
          <a:ext cx="3068610" cy="2261020"/>
        </p:xfrm>
        <a:graphic>
          <a:graphicData uri="http://schemas.openxmlformats.org/drawingml/2006/table">
            <a:tbl>
              <a:tblPr firstRow="1" firstCol="1" bandRow="1">
                <a:tableStyleId>{5C22544A-7EE6-4342-B048-85BDC9FD1C3A}</a:tableStyleId>
              </a:tblPr>
              <a:tblGrid>
                <a:gridCol w="1808496">
                  <a:extLst>
                    <a:ext uri="{9D8B030D-6E8A-4147-A177-3AD203B41FA5}">
                      <a16:colId xmlns:a16="http://schemas.microsoft.com/office/drawing/2014/main" val="463170641"/>
                    </a:ext>
                  </a:extLst>
                </a:gridCol>
                <a:gridCol w="485147">
                  <a:extLst>
                    <a:ext uri="{9D8B030D-6E8A-4147-A177-3AD203B41FA5}">
                      <a16:colId xmlns:a16="http://schemas.microsoft.com/office/drawing/2014/main" val="2317935381"/>
                    </a:ext>
                  </a:extLst>
                </a:gridCol>
                <a:gridCol w="774967">
                  <a:extLst>
                    <a:ext uri="{9D8B030D-6E8A-4147-A177-3AD203B41FA5}">
                      <a16:colId xmlns:a16="http://schemas.microsoft.com/office/drawing/2014/main" val="783403570"/>
                    </a:ext>
                  </a:extLst>
                </a:gridCol>
              </a:tblGrid>
              <a:tr h="402752">
                <a:tc>
                  <a:txBody>
                    <a:bodyPr/>
                    <a:lstStyle/>
                    <a:p>
                      <a:pPr algn="l"/>
                      <a:r>
                        <a:rPr lang="es-ES" sz="10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EXPORTACIONES </a:t>
                      </a:r>
                    </a:p>
                    <a:p>
                      <a:pPr algn="l"/>
                      <a:r>
                        <a:rPr lang="es-ES" sz="11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VALENCIA</a:t>
                      </a:r>
                      <a:endParaRPr lang="es-E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4220" marR="74220" marT="0" marB="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s-ES_tradnl" sz="900" dirty="0">
                          <a:solidFill>
                            <a:schemeClr val="bg1"/>
                          </a:solidFill>
                          <a:effectLst/>
                        </a:rPr>
                        <a:t>Miles €</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8105" marR="48105" marT="116881" marB="11688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a:r>
                        <a:rPr lang="es-ES_tradnl" sz="900" dirty="0">
                          <a:solidFill>
                            <a:schemeClr val="bg1"/>
                          </a:solidFill>
                          <a:effectLst/>
                        </a:rPr>
                        <a:t>% </a:t>
                      </a:r>
                      <a:r>
                        <a:rPr lang="es-ES_tradnl" sz="900" dirty="0" err="1">
                          <a:solidFill>
                            <a:schemeClr val="bg1"/>
                          </a:solidFill>
                          <a:effectLst/>
                        </a:rPr>
                        <a:t>var</a:t>
                      </a:r>
                      <a:r>
                        <a:rPr lang="es-ES_tradnl" sz="900" dirty="0">
                          <a:solidFill>
                            <a:schemeClr val="bg1"/>
                          </a:solidFill>
                          <a:effectLst/>
                        </a:rPr>
                        <a:t> 25/24</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7921" marR="77921" marT="38960" marB="7792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475630539"/>
                  </a:ext>
                </a:extLst>
              </a:tr>
              <a:tr h="1358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Materias plásticas y sus manufacturas</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47.065</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944495"/>
                  </a:ext>
                </a:extLst>
              </a:tr>
              <a:tr h="1358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Hierro y acero</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34.631</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-73,2</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9337866"/>
                  </a:ext>
                </a:extLst>
              </a:tr>
              <a:tr h="1358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Fertilizantes, insecticidas</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28.217</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12,5</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6558420"/>
                  </a:ext>
                </a:extLst>
              </a:tr>
              <a:tr h="1358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Combustible</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27.030</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9,6</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976185"/>
                  </a:ext>
                </a:extLst>
              </a:tr>
              <a:tr h="1461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Motores y aparatos mecánicos</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25.511</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41,7</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461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Papel, cartón y sus manufacturas</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16.199</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559706"/>
                  </a:ext>
                </a:extLst>
              </a:tr>
              <a:tr h="1461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Vehículos automóviles y sus partes</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12.860</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37,0</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3702800"/>
                  </a:ext>
                </a:extLst>
              </a:tr>
              <a:tr h="146100">
                <a:tc>
                  <a:txBody>
                    <a:bodyPr/>
                    <a:lstStyle/>
                    <a:p>
                      <a:pPr algn="l"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Madera y sus manufacturas</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11.495</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9,0</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8151848"/>
                  </a:ext>
                </a:extLst>
              </a:tr>
              <a:tr h="146100">
                <a:tc>
                  <a:txBody>
                    <a:bodyPr/>
                    <a:lstStyle/>
                    <a:p>
                      <a:pPr algn="l"/>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Productos cerámicos</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11.120</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33,0</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8712409"/>
                  </a:ext>
                </a:extLst>
              </a:tr>
              <a:tr h="1461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Muebles, asientos, lámparas</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10.894</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40,7</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8163716"/>
                  </a:ext>
                </a:extLst>
              </a:tr>
              <a:tr h="1461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Manufacturas de hierro y acero</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9.241</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8,9</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208596"/>
                  </a:ext>
                </a:extLst>
              </a:tr>
              <a:tr h="146100">
                <a:tc>
                  <a:txBody>
                    <a:bodyPr/>
                    <a:lstStyle/>
                    <a:p>
                      <a:pPr algn="l" fontAlgn="ctr">
                        <a:buNone/>
                      </a:pPr>
                      <a:r>
                        <a:rPr lang="pt-BR"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Abonos</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7.852</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23,5</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461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1" i="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Total exportaciones a Marruecos</a:t>
                      </a:r>
                      <a:endParaRPr lang="es-ES" sz="800" b="0" i="0" dirty="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r"/>
                      <a:r>
                        <a:rPr lang="es-ES" sz="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353.764</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-13,7</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7803788"/>
                  </a:ext>
                </a:extLst>
              </a:tr>
            </a:tbl>
          </a:graphicData>
        </a:graphic>
      </p:graphicFrame>
      <p:graphicFrame>
        <p:nvGraphicFramePr>
          <p:cNvPr id="9" name="Tabla 8">
            <a:extLst>
              <a:ext uri="{FF2B5EF4-FFF2-40B4-BE49-F238E27FC236}">
                <a16:creationId xmlns:a16="http://schemas.microsoft.com/office/drawing/2014/main" id="{B739F0B3-9D5B-58E5-8749-D38E3C4AC040}"/>
              </a:ext>
            </a:extLst>
          </p:cNvPr>
          <p:cNvGraphicFramePr>
            <a:graphicFrameLocks noGrp="1"/>
          </p:cNvGraphicFramePr>
          <p:nvPr>
            <p:extLst>
              <p:ext uri="{D42A27DB-BD31-4B8C-83A1-F6EECF244321}">
                <p14:modId xmlns:p14="http://schemas.microsoft.com/office/powerpoint/2010/main" val="3447177089"/>
              </p:ext>
            </p:extLst>
          </p:nvPr>
        </p:nvGraphicFramePr>
        <p:xfrm>
          <a:off x="3580898" y="6706930"/>
          <a:ext cx="3122126" cy="2245289"/>
        </p:xfrm>
        <a:graphic>
          <a:graphicData uri="http://schemas.openxmlformats.org/drawingml/2006/table">
            <a:tbl>
              <a:tblPr firstRow="1" firstCol="1" bandRow="1">
                <a:tableStyleId>{5C22544A-7EE6-4342-B048-85BDC9FD1C3A}</a:tableStyleId>
              </a:tblPr>
              <a:tblGrid>
                <a:gridCol w="2007324">
                  <a:extLst>
                    <a:ext uri="{9D8B030D-6E8A-4147-A177-3AD203B41FA5}">
                      <a16:colId xmlns:a16="http://schemas.microsoft.com/office/drawing/2014/main" val="463170641"/>
                    </a:ext>
                  </a:extLst>
                </a:gridCol>
                <a:gridCol w="510740">
                  <a:extLst>
                    <a:ext uri="{9D8B030D-6E8A-4147-A177-3AD203B41FA5}">
                      <a16:colId xmlns:a16="http://schemas.microsoft.com/office/drawing/2014/main" val="2317935381"/>
                    </a:ext>
                  </a:extLst>
                </a:gridCol>
                <a:gridCol w="604062">
                  <a:extLst>
                    <a:ext uri="{9D8B030D-6E8A-4147-A177-3AD203B41FA5}">
                      <a16:colId xmlns:a16="http://schemas.microsoft.com/office/drawing/2014/main" val="783403570"/>
                    </a:ext>
                  </a:extLst>
                </a:gridCol>
              </a:tblGrid>
              <a:tr h="394694">
                <a:tc>
                  <a:txBody>
                    <a:bodyPr/>
                    <a:lstStyle/>
                    <a:p>
                      <a:pPr algn="l"/>
                      <a:r>
                        <a:rPr lang="es-ES" sz="10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IMPORTACIONES </a:t>
                      </a:r>
                    </a:p>
                    <a:p>
                      <a:pPr algn="l"/>
                      <a:r>
                        <a:rPr lang="es-ES" sz="11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VALENCIA</a:t>
                      </a:r>
                      <a:endParaRPr lang="es-E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4220" marR="74220" marT="0" marB="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tc>
                  <a:txBody>
                    <a:bodyPr/>
                    <a:lstStyle/>
                    <a:p>
                      <a:pPr algn="ctr"/>
                      <a:r>
                        <a:rPr lang="es-ES_tradnl" sz="900" dirty="0">
                          <a:solidFill>
                            <a:schemeClr val="bg1"/>
                          </a:solidFill>
                          <a:effectLst/>
                          <a:latin typeface="+mn-lt"/>
                          <a:ea typeface="+mn-ea"/>
                          <a:cs typeface="+mn-cs"/>
                        </a:rPr>
                        <a:t>Miles</a:t>
                      </a:r>
                      <a:r>
                        <a:rPr lang="es-ES_tradnl" sz="900" baseline="0" dirty="0">
                          <a:solidFill>
                            <a:schemeClr val="bg1"/>
                          </a:solidFill>
                          <a:effectLst/>
                          <a:latin typeface="+mn-lt"/>
                          <a:ea typeface="+mn-ea"/>
                          <a:cs typeface="+mn-cs"/>
                        </a:rPr>
                        <a:t> €</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8105" marR="48105" marT="116881" marB="11688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tc>
                  <a:txBody>
                    <a:bodyPr/>
                    <a:lstStyle/>
                    <a:p>
                      <a:pPr algn="r"/>
                      <a:r>
                        <a:rPr lang="es-ES_tradnl" sz="900" dirty="0">
                          <a:solidFill>
                            <a:schemeClr val="bg1"/>
                          </a:solidFill>
                          <a:effectLst/>
                        </a:rPr>
                        <a:t>% </a:t>
                      </a:r>
                      <a:r>
                        <a:rPr lang="es-ES_tradnl" sz="900" dirty="0" err="1">
                          <a:solidFill>
                            <a:schemeClr val="bg1"/>
                          </a:solidFill>
                          <a:effectLst/>
                        </a:rPr>
                        <a:t>var</a:t>
                      </a:r>
                      <a:r>
                        <a:rPr lang="es-ES_tradnl" sz="900" dirty="0">
                          <a:solidFill>
                            <a:schemeClr val="bg1"/>
                          </a:solidFill>
                          <a:effectLst/>
                        </a:rPr>
                        <a:t> 25/24</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7921" marR="77921" marT="38960" marB="7792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extLst>
                  <a:ext uri="{0D108BD9-81ED-4DB2-BD59-A6C34878D82A}">
                    <a16:rowId xmlns:a16="http://schemas.microsoft.com/office/drawing/2014/main" val="2475630539"/>
                  </a:ext>
                </a:extLst>
              </a:tr>
              <a:tr h="14527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Tomates frescos y hortalizas de vaina</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69.228</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464,9</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527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Frutas frescas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41.939</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25,9</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965605"/>
                  </a:ext>
                </a:extLst>
              </a:tr>
              <a:tr h="14527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Pescados, crustáceos, moluscos</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39.428</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-12,2</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8230127"/>
                  </a:ext>
                </a:extLst>
              </a:tr>
              <a:tr h="113025">
                <a:tc>
                  <a:txBody>
                    <a:bodyPr/>
                    <a:lstStyle/>
                    <a:p>
                      <a:pPr algn="l"/>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Asientos</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28.886</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263,6</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21926"/>
                  </a:ext>
                </a:extLst>
              </a:tr>
              <a:tr h="14527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Aparatos y material eléctrico</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24.361</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28,2</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0651156"/>
                  </a:ext>
                </a:extLst>
              </a:tr>
              <a:tr h="14527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Abonos</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12.233</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-22,6</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0389971"/>
                  </a:ext>
                </a:extLst>
              </a:tr>
              <a:tr h="14527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Algarrobas</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11.725</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41,2</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8653959"/>
                  </a:ext>
                </a:extLst>
              </a:tr>
              <a:tr h="14527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Vehículos y sus partes</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9.232</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-10,9</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466828"/>
                  </a:ext>
                </a:extLst>
              </a:tr>
              <a:tr h="145277">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Materias plásticas y sus manufacturas</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8.418</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55,3</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8713652"/>
                  </a:ext>
                </a:extLst>
              </a:tr>
              <a:tr h="145277">
                <a:tc>
                  <a:txBody>
                    <a:bodyPr/>
                    <a:lstStyle/>
                    <a:p>
                      <a:pPr algn="l" fontAlgn="ctr">
                        <a:buNone/>
                      </a:pPr>
                      <a:r>
                        <a:rPr lang="pt-BR"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Conservas de pescado</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7.840</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-40,0</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4527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Aluminio y sus manufacturas</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6.910</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498,7</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4527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Tripas de animales</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5.781</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n"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21,1</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230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1"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Total importaciones de Marruecos </a:t>
                      </a:r>
                      <a:endParaRPr lang="es-ES" sz="800" b="0" i="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 sz="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288.600</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 sz="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44,8</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0" name="Tabla 9">
            <a:extLst>
              <a:ext uri="{FF2B5EF4-FFF2-40B4-BE49-F238E27FC236}">
                <a16:creationId xmlns:a16="http://schemas.microsoft.com/office/drawing/2014/main" id="{EC37B043-8679-26C6-FD36-0949E7147F14}"/>
              </a:ext>
            </a:extLst>
          </p:cNvPr>
          <p:cNvGraphicFramePr>
            <a:graphicFrameLocks noGrp="1"/>
          </p:cNvGraphicFramePr>
          <p:nvPr>
            <p:extLst>
              <p:ext uri="{D42A27DB-BD31-4B8C-83A1-F6EECF244321}">
                <p14:modId xmlns:p14="http://schemas.microsoft.com/office/powerpoint/2010/main" val="1765649204"/>
              </p:ext>
            </p:extLst>
          </p:nvPr>
        </p:nvGraphicFramePr>
        <p:xfrm>
          <a:off x="228599" y="4236748"/>
          <a:ext cx="3068610" cy="2293357"/>
        </p:xfrm>
        <a:graphic>
          <a:graphicData uri="http://schemas.openxmlformats.org/drawingml/2006/table">
            <a:tbl>
              <a:tblPr firstRow="1" firstCol="1" bandRow="1">
                <a:tableStyleId>{5C22544A-7EE6-4342-B048-85BDC9FD1C3A}</a:tableStyleId>
              </a:tblPr>
              <a:tblGrid>
                <a:gridCol w="2004818">
                  <a:extLst>
                    <a:ext uri="{9D8B030D-6E8A-4147-A177-3AD203B41FA5}">
                      <a16:colId xmlns:a16="http://schemas.microsoft.com/office/drawing/2014/main" val="463170641"/>
                    </a:ext>
                  </a:extLst>
                </a:gridCol>
                <a:gridCol w="537572">
                  <a:extLst>
                    <a:ext uri="{9D8B030D-6E8A-4147-A177-3AD203B41FA5}">
                      <a16:colId xmlns:a16="http://schemas.microsoft.com/office/drawing/2014/main" val="2317935381"/>
                    </a:ext>
                  </a:extLst>
                </a:gridCol>
                <a:gridCol w="526220">
                  <a:extLst>
                    <a:ext uri="{9D8B030D-6E8A-4147-A177-3AD203B41FA5}">
                      <a16:colId xmlns:a16="http://schemas.microsoft.com/office/drawing/2014/main" val="783403570"/>
                    </a:ext>
                  </a:extLst>
                </a:gridCol>
              </a:tblGrid>
              <a:tr h="384208">
                <a:tc>
                  <a:txBody>
                    <a:bodyPr/>
                    <a:lstStyle/>
                    <a:p>
                      <a:pPr algn="l"/>
                      <a:r>
                        <a:rPr lang="es-ES" sz="10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EXPORTACIONES </a:t>
                      </a:r>
                    </a:p>
                    <a:p>
                      <a:pPr algn="l"/>
                      <a:r>
                        <a:rPr lang="es-ES" sz="11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COMUNIDAD  VALENCIANA</a:t>
                      </a:r>
                      <a:endParaRPr lang="es-ES"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4220" marR="74220" marT="0" marB="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s-ES_tradnl" sz="900" dirty="0">
                          <a:solidFill>
                            <a:schemeClr val="bg1"/>
                          </a:solidFill>
                          <a:effectLst/>
                          <a:latin typeface="+mn-lt"/>
                          <a:ea typeface="+mn-ea"/>
                          <a:cs typeface="+mn-cs"/>
                        </a:rPr>
                        <a:t>Miles</a:t>
                      </a:r>
                      <a:r>
                        <a:rPr lang="es-ES_tradnl" sz="900" baseline="0" dirty="0">
                          <a:solidFill>
                            <a:schemeClr val="bg1"/>
                          </a:solidFill>
                          <a:effectLst/>
                          <a:latin typeface="+mn-lt"/>
                          <a:ea typeface="+mn-ea"/>
                          <a:cs typeface="+mn-cs"/>
                        </a:rPr>
                        <a:t> €</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8105" marR="48105" marT="116881" marB="11688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a:r>
                        <a:rPr lang="es-ES_tradnl" sz="900" dirty="0">
                          <a:solidFill>
                            <a:schemeClr val="bg1"/>
                          </a:solidFill>
                          <a:effectLst/>
                        </a:rPr>
                        <a:t>% </a:t>
                      </a:r>
                      <a:r>
                        <a:rPr lang="es-ES_tradnl" sz="900" dirty="0" err="1">
                          <a:solidFill>
                            <a:schemeClr val="bg1"/>
                          </a:solidFill>
                          <a:effectLst/>
                        </a:rPr>
                        <a:t>var</a:t>
                      </a:r>
                      <a:r>
                        <a:rPr lang="es-ES_tradnl" sz="900" dirty="0">
                          <a:solidFill>
                            <a:schemeClr val="bg1"/>
                          </a:solidFill>
                          <a:effectLst/>
                        </a:rPr>
                        <a:t> 25/24</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7921" marR="77921" marT="38960" marB="7792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475630539"/>
                  </a:ext>
                </a:extLst>
              </a:tr>
              <a:tr h="1289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Productos cerámicos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138.152</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11,1</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944495"/>
                  </a:ext>
                </a:extLst>
              </a:tr>
              <a:tr h="12899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Materias plásticas y sus manufacturas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116.963</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9,7</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1642326"/>
                  </a:ext>
                </a:extLst>
              </a:tr>
              <a:tr h="12899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Máquinas y aparatos mecánicos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56.133</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29,0</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0379822"/>
                  </a:ext>
                </a:extLst>
              </a:tr>
              <a:tr h="1289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Manufacturas de hierro y acero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50.153</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68,8</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976185"/>
                  </a:ext>
                </a:extLst>
              </a:tr>
              <a:tr h="138731">
                <a:tc>
                  <a:txBody>
                    <a:bodyPr/>
                    <a:lstStyle/>
                    <a:p>
                      <a:pPr algn="l"/>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Fritas, esmaltes, pinturas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41.637</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5,8</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559706"/>
                  </a:ext>
                </a:extLst>
              </a:tr>
              <a:tr h="138731">
                <a:tc>
                  <a:txBody>
                    <a:bodyPr/>
                    <a:lstStyle/>
                    <a:p>
                      <a:pPr algn="l"/>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Hierro y acero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34.775</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-73,4</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3702800"/>
                  </a:ext>
                </a:extLst>
              </a:tr>
              <a:tr h="135417">
                <a:tc>
                  <a:txBody>
                    <a:bodyPr/>
                    <a:lstStyle/>
                    <a:p>
                      <a:pPr algn="l"/>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Fertilizantes, insecticidas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34.215</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14,0</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8151848"/>
                  </a:ext>
                </a:extLst>
              </a:tr>
              <a:tr h="138731">
                <a:tc>
                  <a:txBody>
                    <a:bodyPr/>
                    <a:lstStyle/>
                    <a:p>
                      <a:pPr algn="l"/>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Combustibles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30.209</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-38,1</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8712409"/>
                  </a:ext>
                </a:extLst>
              </a:tr>
              <a:tr h="138731">
                <a:tc>
                  <a:txBody>
                    <a:bodyPr/>
                    <a:lstStyle/>
                    <a:p>
                      <a:pPr algn="l"/>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Papel, cartón y sus manufacturas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24.701</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14,4</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8163716"/>
                  </a:ext>
                </a:extLst>
              </a:tr>
              <a:tr h="138731">
                <a:tc>
                  <a:txBody>
                    <a:bodyPr/>
                    <a:lstStyle/>
                    <a:p>
                      <a:pPr algn="l"/>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Aparatos y material eléctricos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20.191</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121,2</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208596"/>
                  </a:ext>
                </a:extLst>
              </a:tr>
              <a:tr h="13873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Pieles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18.946</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12,5</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7803788"/>
                  </a:ext>
                </a:extLst>
              </a:tr>
              <a:tr h="13873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Vehículos  y sus partes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18.237</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34,8</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8247447"/>
                  </a:ext>
                </a:extLst>
              </a:tr>
              <a:tr h="13873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Muebles, asientos, lámparas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17.102</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54,7</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4673796"/>
                  </a:ext>
                </a:extLst>
              </a:tr>
              <a:tr h="13873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1" i="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Total exportaciones a Marruecos</a:t>
                      </a:r>
                      <a:r>
                        <a:rPr lang="es-ES" sz="800" b="1" i="0" baseline="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80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r"/>
                      <a:r>
                        <a:rPr lang="es-ES" sz="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854.513</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-0,7</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630014"/>
                  </a:ext>
                </a:extLst>
              </a:tr>
            </a:tbl>
          </a:graphicData>
        </a:graphic>
      </p:graphicFrame>
      <p:graphicFrame>
        <p:nvGraphicFramePr>
          <p:cNvPr id="11" name="Tabla 10">
            <a:extLst>
              <a:ext uri="{FF2B5EF4-FFF2-40B4-BE49-F238E27FC236}">
                <a16:creationId xmlns:a16="http://schemas.microsoft.com/office/drawing/2014/main" id="{96FD42E0-DC26-D9F0-9E5D-EBF1302B9741}"/>
              </a:ext>
            </a:extLst>
          </p:cNvPr>
          <p:cNvGraphicFramePr>
            <a:graphicFrameLocks noGrp="1"/>
          </p:cNvGraphicFramePr>
          <p:nvPr>
            <p:extLst>
              <p:ext uri="{D42A27DB-BD31-4B8C-83A1-F6EECF244321}">
                <p14:modId xmlns:p14="http://schemas.microsoft.com/office/powerpoint/2010/main" val="4099682764"/>
              </p:ext>
            </p:extLst>
          </p:nvPr>
        </p:nvGraphicFramePr>
        <p:xfrm>
          <a:off x="3526926" y="4254630"/>
          <a:ext cx="3122126" cy="2245291"/>
        </p:xfrm>
        <a:graphic>
          <a:graphicData uri="http://schemas.openxmlformats.org/drawingml/2006/table">
            <a:tbl>
              <a:tblPr firstRow="1" firstCol="1" bandRow="1">
                <a:tableStyleId>{5C22544A-7EE6-4342-B048-85BDC9FD1C3A}</a:tableStyleId>
              </a:tblPr>
              <a:tblGrid>
                <a:gridCol w="1772475">
                  <a:extLst>
                    <a:ext uri="{9D8B030D-6E8A-4147-A177-3AD203B41FA5}">
                      <a16:colId xmlns:a16="http://schemas.microsoft.com/office/drawing/2014/main" val="463170641"/>
                    </a:ext>
                  </a:extLst>
                </a:gridCol>
                <a:gridCol w="597462">
                  <a:extLst>
                    <a:ext uri="{9D8B030D-6E8A-4147-A177-3AD203B41FA5}">
                      <a16:colId xmlns:a16="http://schemas.microsoft.com/office/drawing/2014/main" val="2317935381"/>
                    </a:ext>
                  </a:extLst>
                </a:gridCol>
                <a:gridCol w="752189">
                  <a:extLst>
                    <a:ext uri="{9D8B030D-6E8A-4147-A177-3AD203B41FA5}">
                      <a16:colId xmlns:a16="http://schemas.microsoft.com/office/drawing/2014/main" val="783403570"/>
                    </a:ext>
                  </a:extLst>
                </a:gridCol>
              </a:tblGrid>
              <a:tr h="379719">
                <a:tc>
                  <a:txBody>
                    <a:bodyPr/>
                    <a:lstStyle/>
                    <a:p>
                      <a:pPr algn="l"/>
                      <a:r>
                        <a:rPr lang="es-ES" sz="10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IMPORTACIONES</a:t>
                      </a:r>
                    </a:p>
                    <a:p>
                      <a:pPr algn="l"/>
                      <a:r>
                        <a:rPr lang="es-ES" sz="11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COMUNIDAD VALENCIANA</a:t>
                      </a:r>
                      <a:endParaRPr lang="es-E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4220" marR="74220" marT="0" marB="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tc>
                  <a:txBody>
                    <a:bodyPr/>
                    <a:lstStyle/>
                    <a:p>
                      <a:pPr algn="ctr"/>
                      <a:r>
                        <a:rPr lang="es-ES_tradnl" sz="900" dirty="0">
                          <a:solidFill>
                            <a:schemeClr val="bg1"/>
                          </a:solidFill>
                          <a:effectLst/>
                          <a:latin typeface="+mn-lt"/>
                          <a:ea typeface="+mn-ea"/>
                          <a:cs typeface="+mn-cs"/>
                        </a:rPr>
                        <a:t>Miles</a:t>
                      </a:r>
                      <a:r>
                        <a:rPr lang="es-ES_tradnl" sz="900" baseline="0" dirty="0">
                          <a:solidFill>
                            <a:schemeClr val="bg1"/>
                          </a:solidFill>
                          <a:effectLst/>
                          <a:latin typeface="+mn-lt"/>
                          <a:ea typeface="+mn-ea"/>
                          <a:cs typeface="+mn-cs"/>
                        </a:rPr>
                        <a:t> €</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8105" marR="48105" marT="116881" marB="11688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tc>
                  <a:txBody>
                    <a:bodyPr/>
                    <a:lstStyle/>
                    <a:p>
                      <a:pPr algn="r"/>
                      <a:r>
                        <a:rPr lang="es-ES_tradnl" sz="900" dirty="0">
                          <a:solidFill>
                            <a:schemeClr val="bg1"/>
                          </a:solidFill>
                          <a:effectLst/>
                        </a:rPr>
                        <a:t>% </a:t>
                      </a:r>
                      <a:r>
                        <a:rPr lang="es-ES_tradnl" sz="900" dirty="0" err="1">
                          <a:solidFill>
                            <a:schemeClr val="bg1"/>
                          </a:solidFill>
                          <a:effectLst/>
                        </a:rPr>
                        <a:t>var</a:t>
                      </a:r>
                      <a:r>
                        <a:rPr lang="es-ES_tradnl" sz="900" dirty="0">
                          <a:solidFill>
                            <a:schemeClr val="bg1"/>
                          </a:solidFill>
                          <a:effectLst/>
                        </a:rPr>
                        <a:t> 25/24</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7921" marR="77921" marT="38960" marB="7792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extLst>
                  <a:ext uri="{0D108BD9-81ED-4DB2-BD59-A6C34878D82A}">
                    <a16:rowId xmlns:a16="http://schemas.microsoft.com/office/drawing/2014/main" val="2475630539"/>
                  </a:ext>
                </a:extLst>
              </a:tr>
              <a:tr h="1408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Legumbres, hortalizas frescas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72.873</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233,6</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944495"/>
                  </a:ext>
                </a:extLst>
              </a:tr>
              <a:tr h="1408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Conservas de pescado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70.691</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7,7</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2817825"/>
                  </a:ext>
                </a:extLst>
              </a:tr>
              <a:tr h="1408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Calzado y sus partes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59.571</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14,8</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133398"/>
                  </a:ext>
                </a:extLst>
              </a:tr>
              <a:tr h="1326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Pescado, crustáceos, moluscos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56.634</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2986163"/>
                  </a:ext>
                </a:extLst>
              </a:tr>
              <a:tr h="140868">
                <a:tc>
                  <a:txBody>
                    <a:bodyPr/>
                    <a:lstStyle/>
                    <a:p>
                      <a:pPr algn="l"/>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Frutas frescas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53.439</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37,6</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358205"/>
                  </a:ext>
                </a:extLst>
              </a:tr>
              <a:tr h="1408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Materias plásticas y sus manufacturas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41.042</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21,7</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3528218"/>
                  </a:ext>
                </a:extLst>
              </a:tr>
              <a:tr h="1408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Feldespato y caolín</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38.059</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40,5</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5742200"/>
                  </a:ext>
                </a:extLst>
              </a:tr>
              <a:tr h="1408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Abonos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31.512</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52,0</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5276612"/>
                  </a:ext>
                </a:extLst>
              </a:tr>
              <a:tr h="1408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Asientos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29.297</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263,4</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976185"/>
                  </a:ext>
                </a:extLst>
              </a:tr>
              <a:tr h="15150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Aparatos y material eléctrico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24.366</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28,2</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51504">
                <a:tc>
                  <a:txBody>
                    <a:bodyPr/>
                    <a:lstStyle/>
                    <a:p>
                      <a:pPr algn="l"/>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Algarrobas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11.856</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37,1</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5150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Ácido fosfórico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9.361</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-53,2</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5150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1" i="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Total importaciones de Marruecos</a:t>
                      </a:r>
                      <a:endParaRPr lang="es-ES" sz="80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559.834</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30,1</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graphicFrame>
        <p:nvGraphicFramePr>
          <p:cNvPr id="12" name="Tabla 11">
            <a:extLst>
              <a:ext uri="{FF2B5EF4-FFF2-40B4-BE49-F238E27FC236}">
                <a16:creationId xmlns:a16="http://schemas.microsoft.com/office/drawing/2014/main" id="{31B3CB24-F55B-3376-F81A-4BACF8AC5D4E}"/>
              </a:ext>
            </a:extLst>
          </p:cNvPr>
          <p:cNvGraphicFramePr>
            <a:graphicFrameLocks noGrp="1"/>
          </p:cNvGraphicFramePr>
          <p:nvPr>
            <p:extLst>
              <p:ext uri="{D42A27DB-BD31-4B8C-83A1-F6EECF244321}">
                <p14:modId xmlns:p14="http://schemas.microsoft.com/office/powerpoint/2010/main" val="1288383670"/>
              </p:ext>
            </p:extLst>
          </p:nvPr>
        </p:nvGraphicFramePr>
        <p:xfrm>
          <a:off x="247858" y="1693731"/>
          <a:ext cx="3049351" cy="2346123"/>
        </p:xfrm>
        <a:graphic>
          <a:graphicData uri="http://schemas.openxmlformats.org/drawingml/2006/table">
            <a:tbl>
              <a:tblPr firstRow="1" firstCol="1" bandRow="1">
                <a:tableStyleId>{5C22544A-7EE6-4342-B048-85BDC9FD1C3A}</a:tableStyleId>
              </a:tblPr>
              <a:tblGrid>
                <a:gridCol w="1726415">
                  <a:extLst>
                    <a:ext uri="{9D8B030D-6E8A-4147-A177-3AD203B41FA5}">
                      <a16:colId xmlns:a16="http://schemas.microsoft.com/office/drawing/2014/main" val="463170641"/>
                    </a:ext>
                  </a:extLst>
                </a:gridCol>
                <a:gridCol w="618564">
                  <a:extLst>
                    <a:ext uri="{9D8B030D-6E8A-4147-A177-3AD203B41FA5}">
                      <a16:colId xmlns:a16="http://schemas.microsoft.com/office/drawing/2014/main" val="2317935381"/>
                    </a:ext>
                  </a:extLst>
                </a:gridCol>
                <a:gridCol w="704372">
                  <a:extLst>
                    <a:ext uri="{9D8B030D-6E8A-4147-A177-3AD203B41FA5}">
                      <a16:colId xmlns:a16="http://schemas.microsoft.com/office/drawing/2014/main" val="783403570"/>
                    </a:ext>
                  </a:extLst>
                </a:gridCol>
              </a:tblGrid>
              <a:tr h="386123">
                <a:tc>
                  <a:txBody>
                    <a:bodyPr/>
                    <a:lstStyle/>
                    <a:p>
                      <a:pPr algn="l"/>
                      <a:r>
                        <a:rPr lang="es-ES" sz="10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EXPORTACIONES </a:t>
                      </a:r>
                    </a:p>
                    <a:p>
                      <a:pPr algn="l"/>
                      <a:r>
                        <a:rPr lang="es-ES" sz="11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ESPAÑA</a:t>
                      </a:r>
                      <a:endParaRPr lang="es-ES"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4220" marR="74220" marT="0" marB="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s-ES_tradnl" sz="900" dirty="0">
                          <a:solidFill>
                            <a:schemeClr val="bg1"/>
                          </a:solidFill>
                          <a:effectLst/>
                          <a:latin typeface="+mn-lt"/>
                          <a:ea typeface="+mn-ea"/>
                          <a:cs typeface="+mn-cs"/>
                        </a:rPr>
                        <a:t>Miles</a:t>
                      </a:r>
                      <a:r>
                        <a:rPr lang="es-ES_tradnl" sz="900" baseline="0" dirty="0">
                          <a:solidFill>
                            <a:schemeClr val="bg1"/>
                          </a:solidFill>
                          <a:effectLst/>
                          <a:latin typeface="+mn-lt"/>
                          <a:ea typeface="+mn-ea"/>
                          <a:cs typeface="+mn-cs"/>
                        </a:rPr>
                        <a:t> €</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8105" marR="48105" marT="116881" marB="11688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a:r>
                        <a:rPr lang="es-ES_tradnl" sz="900" dirty="0">
                          <a:solidFill>
                            <a:schemeClr val="bg1"/>
                          </a:solidFill>
                          <a:effectLst/>
                        </a:rPr>
                        <a:t>% </a:t>
                      </a:r>
                      <a:r>
                        <a:rPr lang="es-ES_tradnl" sz="900" dirty="0" err="1">
                          <a:solidFill>
                            <a:schemeClr val="bg1"/>
                          </a:solidFill>
                          <a:effectLst/>
                        </a:rPr>
                        <a:t>var</a:t>
                      </a:r>
                      <a:r>
                        <a:rPr lang="es-ES_tradnl" sz="900" dirty="0">
                          <a:solidFill>
                            <a:schemeClr val="bg1"/>
                          </a:solidFill>
                          <a:effectLst/>
                        </a:rPr>
                        <a:t> 25/24</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7921" marR="77921" marT="38960" marB="7792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475630539"/>
                  </a:ext>
                </a:extLst>
              </a:tr>
              <a:tr h="1302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Combustible y gas natural</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1.716.842</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-27,4</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944495"/>
                  </a:ext>
                </a:extLst>
              </a:tr>
              <a:tr h="130233">
                <a:tc>
                  <a:txBody>
                    <a:bodyPr/>
                    <a:lstStyle/>
                    <a:p>
                      <a:pPr algn="l"/>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Motores y aparatos mecánicos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1.412.705</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-5,8</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976185"/>
                  </a:ext>
                </a:extLst>
              </a:tr>
              <a:tr h="14006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Automóviles y componentes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1.328.305</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559706"/>
                  </a:ext>
                </a:extLst>
              </a:tr>
              <a:tr h="17185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Aparatos y material eléctrico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1.111.659</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3702800"/>
                  </a:ext>
                </a:extLst>
              </a:tr>
              <a:tr h="1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Materias plásticas y sus manufacturas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748.156</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8151848"/>
                  </a:ext>
                </a:extLst>
              </a:tr>
              <a:tr h="14006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Manufacturas de hierro y acero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582.383</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8712409"/>
                  </a:ext>
                </a:extLst>
              </a:tr>
              <a:tr h="14006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Filamentos sintéticos y artificiales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389.765</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104,7</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8163716"/>
                  </a:ext>
                </a:extLst>
              </a:tr>
              <a:tr h="14006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Hierro y acero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266.281</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-10,8</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208596"/>
                  </a:ext>
                </a:extLst>
              </a:tr>
              <a:tr h="1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Fibras sintéticas artificiales </a:t>
                      </a:r>
                      <a:r>
                        <a:rPr lang="es-ES" sz="800" b="0" i="0" dirty="0" err="1">
                          <a:solidFill>
                            <a:schemeClr val="tx1"/>
                          </a:solidFill>
                          <a:effectLst/>
                          <a:latin typeface="Calibri" panose="020F0502020204030204" pitchFamily="34" charset="0"/>
                          <a:ea typeface="MS Mincho" panose="02020609040205080304" pitchFamily="49" charset="-128"/>
                          <a:cs typeface="Calibri" panose="020F0502020204030204" pitchFamily="34" charset="0"/>
                        </a:rPr>
                        <a:t>discont</a:t>
                      </a: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241.773</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-13,2</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7803788"/>
                  </a:ext>
                </a:extLst>
              </a:tr>
              <a:tr h="1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Aceite de oliva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230.413</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9,4</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8247447"/>
                  </a:ext>
                </a:extLst>
              </a:tr>
              <a:tr h="1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Animales vivos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208.540</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-13,0</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4673796"/>
                  </a:ext>
                </a:extLst>
              </a:tr>
              <a:tr h="140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Neumáticos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198.988</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-24,3</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630014"/>
                  </a:ext>
                </a:extLst>
              </a:tr>
              <a:tr h="14006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Papel, cartón y sus manufacturas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188.172</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17,9</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732570"/>
                  </a:ext>
                </a:extLst>
              </a:tr>
              <a:tr h="1203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1" i="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Total exportaciones a Marruecos</a:t>
                      </a:r>
                      <a:endParaRPr lang="es-ES" sz="80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r"/>
                      <a:r>
                        <a:rPr lang="es-ES" sz="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12.330.144</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r"/>
                      <a:r>
                        <a:rPr lang="es-ES" sz="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-4,1</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60520401"/>
                  </a:ext>
                </a:extLst>
              </a:tr>
            </a:tbl>
          </a:graphicData>
        </a:graphic>
      </p:graphicFrame>
      <p:graphicFrame>
        <p:nvGraphicFramePr>
          <p:cNvPr id="13" name="Tabla 12">
            <a:extLst>
              <a:ext uri="{FF2B5EF4-FFF2-40B4-BE49-F238E27FC236}">
                <a16:creationId xmlns:a16="http://schemas.microsoft.com/office/drawing/2014/main" id="{BFF53994-B18A-D027-6588-767A947EA84A}"/>
              </a:ext>
            </a:extLst>
          </p:cNvPr>
          <p:cNvGraphicFramePr>
            <a:graphicFrameLocks noGrp="1"/>
          </p:cNvGraphicFramePr>
          <p:nvPr>
            <p:extLst>
              <p:ext uri="{D42A27DB-BD31-4B8C-83A1-F6EECF244321}">
                <p14:modId xmlns:p14="http://schemas.microsoft.com/office/powerpoint/2010/main" val="3126348788"/>
              </p:ext>
            </p:extLst>
          </p:nvPr>
        </p:nvGraphicFramePr>
        <p:xfrm>
          <a:off x="3560793" y="1693462"/>
          <a:ext cx="3049349" cy="2314833"/>
        </p:xfrm>
        <a:graphic>
          <a:graphicData uri="http://schemas.openxmlformats.org/drawingml/2006/table">
            <a:tbl>
              <a:tblPr firstRow="1" firstCol="1" bandRow="1">
                <a:tableStyleId>{5C22544A-7EE6-4342-B048-85BDC9FD1C3A}</a:tableStyleId>
              </a:tblPr>
              <a:tblGrid>
                <a:gridCol w="1769472">
                  <a:extLst>
                    <a:ext uri="{9D8B030D-6E8A-4147-A177-3AD203B41FA5}">
                      <a16:colId xmlns:a16="http://schemas.microsoft.com/office/drawing/2014/main" val="463170641"/>
                    </a:ext>
                  </a:extLst>
                </a:gridCol>
                <a:gridCol w="679514">
                  <a:extLst>
                    <a:ext uri="{9D8B030D-6E8A-4147-A177-3AD203B41FA5}">
                      <a16:colId xmlns:a16="http://schemas.microsoft.com/office/drawing/2014/main" val="2317935381"/>
                    </a:ext>
                  </a:extLst>
                </a:gridCol>
                <a:gridCol w="600363">
                  <a:extLst>
                    <a:ext uri="{9D8B030D-6E8A-4147-A177-3AD203B41FA5}">
                      <a16:colId xmlns:a16="http://schemas.microsoft.com/office/drawing/2014/main" val="783403570"/>
                    </a:ext>
                  </a:extLst>
                </a:gridCol>
              </a:tblGrid>
              <a:tr h="381468">
                <a:tc>
                  <a:txBody>
                    <a:bodyPr/>
                    <a:lstStyle/>
                    <a:p>
                      <a:pPr algn="l"/>
                      <a:r>
                        <a:rPr lang="es-ES" sz="10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IMPORTACIONES </a:t>
                      </a:r>
                    </a:p>
                    <a:p>
                      <a:pPr algn="l"/>
                      <a:r>
                        <a:rPr lang="es-ES" sz="11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ESPAÑA</a:t>
                      </a:r>
                      <a:endParaRPr lang="es-E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4220" marR="74220" marT="0" marB="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tc>
                  <a:txBody>
                    <a:bodyPr/>
                    <a:lstStyle/>
                    <a:p>
                      <a:pPr algn="ctr"/>
                      <a:r>
                        <a:rPr lang="es-ES_tradnl" sz="900" dirty="0">
                          <a:solidFill>
                            <a:schemeClr val="bg1"/>
                          </a:solidFill>
                          <a:effectLst/>
                        </a:rPr>
                        <a:t>Miles €</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8105" marR="48105" marT="116881" marB="11688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tc>
                  <a:txBody>
                    <a:bodyPr/>
                    <a:lstStyle/>
                    <a:p>
                      <a:pPr algn="r"/>
                      <a:r>
                        <a:rPr lang="es-ES_tradnl" sz="900" dirty="0">
                          <a:solidFill>
                            <a:schemeClr val="bg1"/>
                          </a:solidFill>
                          <a:effectLst/>
                        </a:rPr>
                        <a:t>% </a:t>
                      </a:r>
                      <a:r>
                        <a:rPr lang="es-ES_tradnl" sz="900" dirty="0" err="1">
                          <a:solidFill>
                            <a:schemeClr val="bg1"/>
                          </a:solidFill>
                          <a:effectLst/>
                        </a:rPr>
                        <a:t>var</a:t>
                      </a:r>
                      <a:r>
                        <a:rPr lang="es-ES_tradnl" sz="900" dirty="0">
                          <a:solidFill>
                            <a:schemeClr val="bg1"/>
                          </a:solidFill>
                          <a:effectLst/>
                        </a:rPr>
                        <a:t> 25/24</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7921" marR="77921" marT="38960" marB="7792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extLst>
                  <a:ext uri="{0D108BD9-81ED-4DB2-BD59-A6C34878D82A}">
                    <a16:rowId xmlns:a16="http://schemas.microsoft.com/office/drawing/2014/main" val="2475630539"/>
                  </a:ext>
                </a:extLst>
              </a:tr>
              <a:tr h="1286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Aparatos y material eléctricos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3.180.442</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7,5</a:t>
                      </a:r>
                    </a:p>
                  </a:txBody>
                  <a:tcPr marL="7620" marR="7620" marT="762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944495"/>
                  </a:ext>
                </a:extLst>
              </a:tr>
              <a:tr h="12866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80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Prendas de vestir no de punto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1.470.903</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976185"/>
                  </a:ext>
                </a:extLst>
              </a:tr>
              <a:tr h="13837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Vehículos y sus componentes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1.211.175</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559706"/>
                  </a:ext>
                </a:extLst>
              </a:tr>
              <a:tr h="1383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Pescado, crustáceos, moluscos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864.593</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3702800"/>
                  </a:ext>
                </a:extLst>
              </a:tr>
              <a:tr h="1383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Frutas frescas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785.178</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23,7</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8151848"/>
                  </a:ext>
                </a:extLst>
              </a:tr>
              <a:tr h="1383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Legumbres, hortalizas frescas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507.623</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16,1</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8712409"/>
                  </a:ext>
                </a:extLst>
              </a:tr>
              <a:tr h="1458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Prendas de vestir de punto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422.123</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8163716"/>
                  </a:ext>
                </a:extLst>
              </a:tr>
              <a:tr h="1383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Asientos y otros muebles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389.403</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208596"/>
                  </a:ext>
                </a:extLst>
              </a:tr>
              <a:tr h="1383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Ácido fosfórico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180.535</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15,0</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7803788"/>
                  </a:ext>
                </a:extLst>
              </a:tr>
              <a:tr h="1383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Abonos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151.507</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20,7</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8247447"/>
                  </a:ext>
                </a:extLst>
              </a:tr>
              <a:tr h="138379">
                <a:tc>
                  <a:txBody>
                    <a:bodyPr/>
                    <a:lstStyle/>
                    <a:p>
                      <a:pPr algn="l"/>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Conservas de pescado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140.001</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11,2</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4673796"/>
                  </a:ext>
                </a:extLst>
              </a:tr>
              <a:tr h="1383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Materias plásticas y sus manufacturas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139.524</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630014"/>
                  </a:ext>
                </a:extLst>
              </a:tr>
              <a:tr h="1383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Máquinas y aparatos mecánicos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131.880</a:t>
                      </a:r>
                    </a:p>
                  </a:txBody>
                  <a:tcPr marL="7620" marR="7620" marT="762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es-E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29,3</a:t>
                      </a:r>
                    </a:p>
                  </a:txBody>
                  <a:tcPr marL="7620" marR="7620" marT="762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732570"/>
                  </a:ext>
                </a:extLst>
              </a:tr>
              <a:tr h="13488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800" b="1" i="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Total importaciones</a:t>
                      </a:r>
                      <a:r>
                        <a:rPr lang="es-ES" sz="800" b="1" i="0" baseline="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de Marruecos</a:t>
                      </a:r>
                      <a:endParaRPr lang="es-ES" sz="800" b="0" i="0" dirty="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AF233B"/>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s-ES" sz="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10.426.939</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AF233B"/>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s-ES" sz="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6,0</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AF233B"/>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60520401"/>
                  </a:ext>
                </a:extLst>
              </a:tr>
            </a:tbl>
          </a:graphicData>
        </a:graphic>
      </p:graphicFrame>
      <p:grpSp>
        <p:nvGrpSpPr>
          <p:cNvPr id="15" name="Grupo 14">
            <a:extLst>
              <a:ext uri="{FF2B5EF4-FFF2-40B4-BE49-F238E27FC236}">
                <a16:creationId xmlns:a16="http://schemas.microsoft.com/office/drawing/2014/main" id="{DF05F2E7-A66C-00FF-5D57-9FA7028106C8}"/>
              </a:ext>
            </a:extLst>
          </p:cNvPr>
          <p:cNvGrpSpPr/>
          <p:nvPr/>
        </p:nvGrpSpPr>
        <p:grpSpPr>
          <a:xfrm>
            <a:off x="0" y="9797786"/>
            <a:ext cx="6858000" cy="121661"/>
            <a:chOff x="2034674" y="9783794"/>
            <a:chExt cx="4831166" cy="122206"/>
          </a:xfrm>
        </p:grpSpPr>
        <p:sp>
          <p:nvSpPr>
            <p:cNvPr id="16" name="Rectángulo 15">
              <a:extLst>
                <a:ext uri="{FF2B5EF4-FFF2-40B4-BE49-F238E27FC236}">
                  <a16:creationId xmlns:a16="http://schemas.microsoft.com/office/drawing/2014/main" id="{3EA9D3EC-0C02-D770-93C4-2D91FA7A8CB0}"/>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16">
              <a:extLst>
                <a:ext uri="{FF2B5EF4-FFF2-40B4-BE49-F238E27FC236}">
                  <a16:creationId xmlns:a16="http://schemas.microsoft.com/office/drawing/2014/main" id="{59A7C65F-AFC8-4442-D540-B57CBCF8D954}"/>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Rectángulo 17">
              <a:extLst>
                <a:ext uri="{FF2B5EF4-FFF2-40B4-BE49-F238E27FC236}">
                  <a16:creationId xmlns:a16="http://schemas.microsoft.com/office/drawing/2014/main" id="{3EB6B985-A7B3-D420-0DA1-96975FE3096A}"/>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descr="Imagen que contiene camioneta, computadora, manejar, alimentos&#10;&#10;Descripción generada automáticamente">
            <a:extLst>
              <a:ext uri="{FF2B5EF4-FFF2-40B4-BE49-F238E27FC236}">
                <a16:creationId xmlns:a16="http://schemas.microsoft.com/office/drawing/2014/main" id="{BB0DF2D7-7794-127C-3648-23695C44932F}"/>
              </a:ext>
            </a:extLst>
          </p:cNvPr>
          <p:cNvPicPr>
            <a:picLocks noChangeAspect="1"/>
          </p:cNvPicPr>
          <p:nvPr/>
        </p:nvPicPr>
        <p:blipFill>
          <a:blip r:embed="rId2"/>
          <a:stretch>
            <a:fillRect/>
          </a:stretch>
        </p:blipFill>
        <p:spPr>
          <a:xfrm>
            <a:off x="3623084" y="9402332"/>
            <a:ext cx="735533" cy="238691"/>
          </a:xfrm>
          <a:prstGeom prst="rect">
            <a:avLst/>
          </a:prstGeom>
        </p:spPr>
      </p:pic>
      <p:sp>
        <p:nvSpPr>
          <p:cNvPr id="20" name="Rectángulo 19">
            <a:extLst>
              <a:ext uri="{FF2B5EF4-FFF2-40B4-BE49-F238E27FC236}">
                <a16:creationId xmlns:a16="http://schemas.microsoft.com/office/drawing/2014/main" id="{AE28C0CB-115F-2959-33C0-073B9A2D29A3}"/>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latin typeface="Calibri" panose="020F0502020204030204" pitchFamily="34" charset="0"/>
                <a:ea typeface="MS Mincho" panose="02020609040205080304" pitchFamily="49" charset="-128"/>
                <a:cs typeface="Times New Roman" panose="02020603050405020304" pitchFamily="18" charset="0"/>
              </a:rPr>
              <a:t>Junio </a:t>
            </a: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2026/ Copyright 2026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1" name="1 Marcador de número de diapositiva">
            <a:extLst>
              <a:ext uri="{FF2B5EF4-FFF2-40B4-BE49-F238E27FC236}">
                <a16:creationId xmlns:a16="http://schemas.microsoft.com/office/drawing/2014/main" id="{79CB8DDE-10D9-BE0C-3840-9207C77C9DBC}"/>
              </a:ext>
            </a:extLst>
          </p:cNvPr>
          <p:cNvSpPr txBox="1">
            <a:spLocks/>
          </p:cNvSpPr>
          <p:nvPr/>
        </p:nvSpPr>
        <p:spPr>
          <a:xfrm>
            <a:off x="4724400" y="9290390"/>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6</a:t>
            </a:fld>
            <a:endParaRPr lang="es-ES" b="1" dirty="0">
              <a:solidFill>
                <a:srgbClr val="B60000"/>
              </a:solidFill>
              <a:latin typeface="Calibri"/>
              <a:cs typeface="Calibri"/>
            </a:endParaRPr>
          </a:p>
        </p:txBody>
      </p:sp>
      <p:sp>
        <p:nvSpPr>
          <p:cNvPr id="24" name="CuadroTexto 23">
            <a:extLst>
              <a:ext uri="{FF2B5EF4-FFF2-40B4-BE49-F238E27FC236}">
                <a16:creationId xmlns:a16="http://schemas.microsoft.com/office/drawing/2014/main" id="{1A3F27D6-2C7B-448F-455B-4CCFDA82C9A2}"/>
              </a:ext>
            </a:extLst>
          </p:cNvPr>
          <p:cNvSpPr txBox="1"/>
          <p:nvPr/>
        </p:nvSpPr>
        <p:spPr>
          <a:xfrm>
            <a:off x="410441" y="1016919"/>
            <a:ext cx="5865581"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Principales Productos Exportados e Importados con Marruecos. 2025</a:t>
            </a:r>
          </a:p>
        </p:txBody>
      </p:sp>
      <p:pic>
        <p:nvPicPr>
          <p:cNvPr id="3" name="Gráfico 2" descr="Bombilla y equipo contorno">
            <a:extLst>
              <a:ext uri="{FF2B5EF4-FFF2-40B4-BE49-F238E27FC236}">
                <a16:creationId xmlns:a16="http://schemas.microsoft.com/office/drawing/2014/main" id="{E036E107-BA3F-D18F-26FF-EC80D4B2954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67400" y="216965"/>
            <a:ext cx="670859" cy="670859"/>
          </a:xfrm>
          <a:prstGeom prst="rect">
            <a:avLst/>
          </a:prstGeom>
        </p:spPr>
      </p:pic>
      <p:sp>
        <p:nvSpPr>
          <p:cNvPr id="6" name="CuadroTexto 5">
            <a:extLst>
              <a:ext uri="{FF2B5EF4-FFF2-40B4-BE49-F238E27FC236}">
                <a16:creationId xmlns:a16="http://schemas.microsoft.com/office/drawing/2014/main" id="{E114DA2A-7EE4-FA7B-4DE0-B5499807F60A}"/>
              </a:ext>
            </a:extLst>
          </p:cNvPr>
          <p:cNvSpPr txBox="1"/>
          <p:nvPr/>
        </p:nvSpPr>
        <p:spPr>
          <a:xfrm>
            <a:off x="815675" y="402229"/>
            <a:ext cx="4891050" cy="461665"/>
          </a:xfrm>
          <a:prstGeom prst="rect">
            <a:avLst/>
          </a:prstGeom>
          <a:noFill/>
        </p:spPr>
        <p:txBody>
          <a:bodyPr wrap="square">
            <a:spAutoFit/>
          </a:bodyPr>
          <a:lstStyle/>
          <a:p>
            <a:pPr algn="ctr"/>
            <a:r>
              <a:rPr lang="es-ES" sz="1200" b="1" i="1" dirty="0" err="1">
                <a:solidFill>
                  <a:srgbClr val="C00000"/>
                </a:solidFill>
              </a:rPr>
              <a:t>Semimanufacturas</a:t>
            </a:r>
            <a:r>
              <a:rPr lang="es-ES" sz="1200" b="1" i="1" dirty="0">
                <a:solidFill>
                  <a:srgbClr val="C00000"/>
                </a:solidFill>
              </a:rPr>
              <a:t> y bienes de equipo,</a:t>
            </a:r>
            <a:r>
              <a:rPr lang="es-ES" sz="1200" b="1" i="1" dirty="0"/>
              <a:t> </a:t>
            </a:r>
            <a:r>
              <a:rPr lang="es-ES" sz="1200" i="1" dirty="0"/>
              <a:t> lo que más </a:t>
            </a:r>
            <a:r>
              <a:rPr lang="es-ES" sz="1200" b="1" i="1" dirty="0"/>
              <a:t>exporta</a:t>
            </a:r>
            <a:r>
              <a:rPr lang="es-ES" sz="1200" i="1" dirty="0"/>
              <a:t> la Comunidad Valenciana a Marruecos</a:t>
            </a:r>
          </a:p>
        </p:txBody>
      </p:sp>
    </p:spTree>
    <p:extLst>
      <p:ext uri="{BB962C8B-B14F-4D97-AF65-F5344CB8AC3E}">
        <p14:creationId xmlns:p14="http://schemas.microsoft.com/office/powerpoint/2010/main" val="163995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318F0-7E89-E28A-512D-3026F8A7FB48}"/>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3E1A124-2223-4D0B-68CC-D3558CC7F010}"/>
              </a:ext>
            </a:extLst>
          </p:cNvPr>
          <p:cNvSpPr/>
          <p:nvPr/>
        </p:nvSpPr>
        <p:spPr>
          <a:xfrm rot="5400000">
            <a:off x="3324525" y="-1761011"/>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F036E62F-3B71-5611-D7FD-636F032577E6}"/>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6" name="Gráfico 5" descr="Bombilla y equipo contorno">
            <a:extLst>
              <a:ext uri="{FF2B5EF4-FFF2-40B4-BE49-F238E27FC236}">
                <a16:creationId xmlns:a16="http://schemas.microsoft.com/office/drawing/2014/main" id="{9C43F3EE-482A-A7D7-1C67-D3008BC0AAD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88274" y="363212"/>
            <a:ext cx="715974" cy="715974"/>
          </a:xfrm>
          <a:prstGeom prst="rect">
            <a:avLst/>
          </a:prstGeom>
        </p:spPr>
      </p:pic>
      <p:sp>
        <p:nvSpPr>
          <p:cNvPr id="7" name="CuadroTexto 6">
            <a:extLst>
              <a:ext uri="{FF2B5EF4-FFF2-40B4-BE49-F238E27FC236}">
                <a16:creationId xmlns:a16="http://schemas.microsoft.com/office/drawing/2014/main" id="{8BCE3483-C663-4CF0-76E5-024DB912AF16}"/>
              </a:ext>
            </a:extLst>
          </p:cNvPr>
          <p:cNvSpPr txBox="1"/>
          <p:nvPr/>
        </p:nvSpPr>
        <p:spPr>
          <a:xfrm>
            <a:off x="601101" y="520417"/>
            <a:ext cx="4814671" cy="276999"/>
          </a:xfrm>
          <a:prstGeom prst="rect">
            <a:avLst/>
          </a:prstGeom>
          <a:noFill/>
        </p:spPr>
        <p:txBody>
          <a:bodyPr wrap="square">
            <a:spAutoFit/>
          </a:bodyPr>
          <a:lstStyle/>
          <a:p>
            <a:pPr lvl="1" algn="ctr"/>
            <a:r>
              <a:rPr lang="es-ES" sz="1200" b="1" i="1" dirty="0"/>
              <a:t>Notable presencia valenciana en Marruecos</a:t>
            </a:r>
            <a:endParaRPr lang="es-ES" sz="1200" i="1" dirty="0"/>
          </a:p>
        </p:txBody>
      </p:sp>
      <p:grpSp>
        <p:nvGrpSpPr>
          <p:cNvPr id="15" name="Grupo 14">
            <a:extLst>
              <a:ext uri="{FF2B5EF4-FFF2-40B4-BE49-F238E27FC236}">
                <a16:creationId xmlns:a16="http://schemas.microsoft.com/office/drawing/2014/main" id="{D2FCC251-2BD5-1836-2411-5F0CFED58DD6}"/>
              </a:ext>
            </a:extLst>
          </p:cNvPr>
          <p:cNvGrpSpPr/>
          <p:nvPr/>
        </p:nvGrpSpPr>
        <p:grpSpPr>
          <a:xfrm>
            <a:off x="0" y="9797786"/>
            <a:ext cx="6858000" cy="121661"/>
            <a:chOff x="2034674" y="9783794"/>
            <a:chExt cx="4831166" cy="122206"/>
          </a:xfrm>
        </p:grpSpPr>
        <p:sp>
          <p:nvSpPr>
            <p:cNvPr id="16" name="Rectángulo 15">
              <a:extLst>
                <a:ext uri="{FF2B5EF4-FFF2-40B4-BE49-F238E27FC236}">
                  <a16:creationId xmlns:a16="http://schemas.microsoft.com/office/drawing/2014/main" id="{2FE62E4F-8D1A-14AD-93C3-DE78AC2EFEED}"/>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16">
              <a:extLst>
                <a:ext uri="{FF2B5EF4-FFF2-40B4-BE49-F238E27FC236}">
                  <a16:creationId xmlns:a16="http://schemas.microsoft.com/office/drawing/2014/main" id="{6E371DF4-B975-772A-F364-69F8A2348415}"/>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Rectángulo 17">
              <a:extLst>
                <a:ext uri="{FF2B5EF4-FFF2-40B4-BE49-F238E27FC236}">
                  <a16:creationId xmlns:a16="http://schemas.microsoft.com/office/drawing/2014/main" id="{87DB6624-9F5E-6F2C-131C-F7BEE976024C}"/>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descr="Imagen que contiene camioneta, computadora, manejar, alimentos&#10;&#10;Descripción generada automáticamente">
            <a:extLst>
              <a:ext uri="{FF2B5EF4-FFF2-40B4-BE49-F238E27FC236}">
                <a16:creationId xmlns:a16="http://schemas.microsoft.com/office/drawing/2014/main" id="{BCBC433A-5EF9-D578-7F96-74357B20C33B}"/>
              </a:ext>
            </a:extLst>
          </p:cNvPr>
          <p:cNvPicPr>
            <a:picLocks noChangeAspect="1"/>
          </p:cNvPicPr>
          <p:nvPr/>
        </p:nvPicPr>
        <p:blipFill>
          <a:blip r:embed="rId4"/>
          <a:stretch>
            <a:fillRect/>
          </a:stretch>
        </p:blipFill>
        <p:spPr>
          <a:xfrm>
            <a:off x="3623084" y="9402332"/>
            <a:ext cx="735533" cy="238691"/>
          </a:xfrm>
          <a:prstGeom prst="rect">
            <a:avLst/>
          </a:prstGeom>
        </p:spPr>
      </p:pic>
      <p:sp>
        <p:nvSpPr>
          <p:cNvPr id="20" name="Rectángulo 19">
            <a:extLst>
              <a:ext uri="{FF2B5EF4-FFF2-40B4-BE49-F238E27FC236}">
                <a16:creationId xmlns:a16="http://schemas.microsoft.com/office/drawing/2014/main" id="{94C16FE9-2EB0-FCAD-092A-16D1D3DD5DC0}"/>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latin typeface="Calibri" panose="020F0502020204030204" pitchFamily="34" charset="0"/>
                <a:ea typeface="MS Mincho" panose="02020609040205080304" pitchFamily="49" charset="-128"/>
                <a:cs typeface="Times New Roman" panose="02020603050405020304" pitchFamily="18" charset="0"/>
              </a:rPr>
              <a:t>Junio</a:t>
            </a: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 2026/ Copyright 2026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1" name="1 Marcador de número de diapositiva">
            <a:extLst>
              <a:ext uri="{FF2B5EF4-FFF2-40B4-BE49-F238E27FC236}">
                <a16:creationId xmlns:a16="http://schemas.microsoft.com/office/drawing/2014/main" id="{8BACB2D6-0AA9-1B81-2B31-DB29E40A6270}"/>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7</a:t>
            </a:fld>
            <a:endParaRPr lang="es-ES" b="1" dirty="0">
              <a:solidFill>
                <a:srgbClr val="B60000"/>
              </a:solidFill>
              <a:latin typeface="Calibri"/>
              <a:cs typeface="Calibri"/>
            </a:endParaRPr>
          </a:p>
        </p:txBody>
      </p:sp>
      <p:sp>
        <p:nvSpPr>
          <p:cNvPr id="24" name="CuadroTexto 23">
            <a:extLst>
              <a:ext uri="{FF2B5EF4-FFF2-40B4-BE49-F238E27FC236}">
                <a16:creationId xmlns:a16="http://schemas.microsoft.com/office/drawing/2014/main" id="{50D770F3-219E-3C21-E777-E31DE68C3A79}"/>
              </a:ext>
            </a:extLst>
          </p:cNvPr>
          <p:cNvSpPr txBox="1"/>
          <p:nvPr/>
        </p:nvSpPr>
        <p:spPr>
          <a:xfrm>
            <a:off x="228598" y="1295326"/>
            <a:ext cx="6400803"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Movimientos de Capital con Marruecos</a:t>
            </a:r>
          </a:p>
        </p:txBody>
      </p:sp>
      <p:sp>
        <p:nvSpPr>
          <p:cNvPr id="14" name="10 CuadroTexto">
            <a:extLst>
              <a:ext uri="{FF2B5EF4-FFF2-40B4-BE49-F238E27FC236}">
                <a16:creationId xmlns:a16="http://schemas.microsoft.com/office/drawing/2014/main" id="{2FA4B9CC-7026-86EE-B30C-FC2B6ED30A68}"/>
              </a:ext>
            </a:extLst>
          </p:cNvPr>
          <p:cNvSpPr txBox="1"/>
          <p:nvPr/>
        </p:nvSpPr>
        <p:spPr>
          <a:xfrm>
            <a:off x="3490663" y="1676767"/>
            <a:ext cx="3065424" cy="261610"/>
          </a:xfrm>
          <a:prstGeom prst="rect">
            <a:avLst/>
          </a:prstGeom>
          <a:noFill/>
        </p:spPr>
        <p:txBody>
          <a:bodyPr wrap="square" rtlCol="0">
            <a:spAutoFit/>
          </a:bodyPr>
          <a:lstStyle/>
          <a:p>
            <a:pPr lvl="0" algn="r"/>
            <a:r>
              <a:rPr lang="es-ES_tradnl" sz="1100" b="1" dirty="0">
                <a:solidFill>
                  <a:srgbClr val="AF233B"/>
                </a:solidFill>
                <a:ea typeface="MS Mincho" panose="02020609040205080304" pitchFamily="49" charset="-128"/>
                <a:cs typeface="Times New Roman" panose="02020603050405020304" pitchFamily="18" charset="0"/>
              </a:rPr>
              <a:t>Inversión de España en Marruecos </a:t>
            </a:r>
            <a:r>
              <a:rPr lang="es-ES_tradnl" sz="1100" dirty="0">
                <a:solidFill>
                  <a:srgbClr val="AF233B"/>
                </a:solidFill>
                <a:ea typeface="MS Mincho" panose="02020609040205080304" pitchFamily="49" charset="-128"/>
                <a:cs typeface="Times New Roman" panose="02020603050405020304" pitchFamily="18" charset="0"/>
              </a:rPr>
              <a:t>(miles €)</a:t>
            </a:r>
            <a:endParaRPr lang="es-ES" sz="1100" dirty="0">
              <a:solidFill>
                <a:srgbClr val="AF233B"/>
              </a:solidFill>
              <a:ea typeface="MS Mincho" panose="02020609040205080304" pitchFamily="49" charset="-128"/>
              <a:cs typeface="Times New Roman" panose="02020603050405020304" pitchFamily="18" charset="0"/>
            </a:endParaRPr>
          </a:p>
        </p:txBody>
      </p:sp>
      <p:sp>
        <p:nvSpPr>
          <p:cNvPr id="29" name="10 CuadroTexto">
            <a:extLst>
              <a:ext uri="{FF2B5EF4-FFF2-40B4-BE49-F238E27FC236}">
                <a16:creationId xmlns:a16="http://schemas.microsoft.com/office/drawing/2014/main" id="{C92011D6-633C-2CDD-AF6A-093B82B6759F}"/>
              </a:ext>
            </a:extLst>
          </p:cNvPr>
          <p:cNvSpPr txBox="1"/>
          <p:nvPr/>
        </p:nvSpPr>
        <p:spPr>
          <a:xfrm>
            <a:off x="400626" y="1670351"/>
            <a:ext cx="3017033" cy="261610"/>
          </a:xfrm>
          <a:prstGeom prst="rect">
            <a:avLst/>
          </a:prstGeom>
          <a:noFill/>
        </p:spPr>
        <p:txBody>
          <a:bodyPr wrap="square" rtlCol="0">
            <a:spAutoFit/>
          </a:bodyPr>
          <a:lstStyle/>
          <a:p>
            <a:pPr lvl="0"/>
            <a:r>
              <a:rPr lang="es-ES_tradnl" sz="1100" b="1" dirty="0">
                <a:solidFill>
                  <a:srgbClr val="AF233B"/>
                </a:solidFill>
                <a:ea typeface="MS Mincho" panose="02020609040205080304" pitchFamily="49" charset="-128"/>
                <a:cs typeface="Times New Roman" panose="02020603050405020304" pitchFamily="18" charset="0"/>
              </a:rPr>
              <a:t>Inversión de Marruecos en España </a:t>
            </a:r>
            <a:r>
              <a:rPr lang="es-ES_tradnl" sz="1100" dirty="0">
                <a:solidFill>
                  <a:srgbClr val="AF233B"/>
                </a:solidFill>
                <a:ea typeface="MS Mincho" panose="02020609040205080304" pitchFamily="49" charset="-128"/>
                <a:cs typeface="Times New Roman" panose="02020603050405020304" pitchFamily="18" charset="0"/>
              </a:rPr>
              <a:t>(miles €)</a:t>
            </a:r>
            <a:endParaRPr lang="es-ES" sz="1100" dirty="0">
              <a:solidFill>
                <a:srgbClr val="AF233B"/>
              </a:solidFill>
              <a:ea typeface="MS Mincho" panose="02020609040205080304" pitchFamily="49" charset="-128"/>
              <a:cs typeface="Times New Roman" panose="02020603050405020304" pitchFamily="18" charset="0"/>
            </a:endParaRPr>
          </a:p>
        </p:txBody>
      </p:sp>
      <p:sp>
        <p:nvSpPr>
          <p:cNvPr id="30" name="12 CuadroTexto">
            <a:extLst>
              <a:ext uri="{FF2B5EF4-FFF2-40B4-BE49-F238E27FC236}">
                <a16:creationId xmlns:a16="http://schemas.microsoft.com/office/drawing/2014/main" id="{E509CC5C-284C-0CEF-6953-40A6A223660A}"/>
              </a:ext>
            </a:extLst>
          </p:cNvPr>
          <p:cNvSpPr txBox="1"/>
          <p:nvPr/>
        </p:nvSpPr>
        <p:spPr>
          <a:xfrm>
            <a:off x="228598" y="3616594"/>
            <a:ext cx="2513922" cy="215444"/>
          </a:xfrm>
          <a:prstGeom prst="rect">
            <a:avLst/>
          </a:prstGeom>
          <a:noFill/>
        </p:spPr>
        <p:txBody>
          <a:bodyPr wrap="square" rtlCol="0">
            <a:spAutoFit/>
          </a:bodyPr>
          <a:lstStyle/>
          <a:p>
            <a:pPr lvl="0"/>
            <a:r>
              <a:rPr lang="es-ES" sz="800" dirty="0">
                <a:solidFill>
                  <a:prstClr val="black">
                    <a:lumMod val="50000"/>
                    <a:lumOff val="50000"/>
                  </a:prstClr>
                </a:solidFill>
              </a:rPr>
              <a:t>Fuente: Secretaria de Estado de Comercio</a:t>
            </a:r>
            <a:endParaRPr lang="es-ES" sz="800" dirty="0">
              <a:solidFill>
                <a:prstClr val="white">
                  <a:lumMod val="50000"/>
                </a:prstClr>
              </a:solidFill>
            </a:endParaRPr>
          </a:p>
        </p:txBody>
      </p:sp>
      <p:graphicFrame>
        <p:nvGraphicFramePr>
          <p:cNvPr id="2" name="7 Tabla">
            <a:extLst>
              <a:ext uri="{FF2B5EF4-FFF2-40B4-BE49-F238E27FC236}">
                <a16:creationId xmlns:a16="http://schemas.microsoft.com/office/drawing/2014/main" id="{B492CB64-3978-C987-CE54-B1328899C33D}"/>
              </a:ext>
            </a:extLst>
          </p:cNvPr>
          <p:cNvGraphicFramePr>
            <a:graphicFrameLocks noGrp="1"/>
          </p:cNvGraphicFramePr>
          <p:nvPr>
            <p:extLst>
              <p:ext uri="{D42A27DB-BD31-4B8C-83A1-F6EECF244321}">
                <p14:modId xmlns:p14="http://schemas.microsoft.com/office/powerpoint/2010/main" val="672671146"/>
              </p:ext>
            </p:extLst>
          </p:nvPr>
        </p:nvGraphicFramePr>
        <p:xfrm>
          <a:off x="329859" y="1999209"/>
          <a:ext cx="2988911" cy="1582588"/>
        </p:xfrm>
        <a:graphic>
          <a:graphicData uri="http://schemas.openxmlformats.org/drawingml/2006/table">
            <a:tbl>
              <a:tblPr firstRow="1" firstCol="1" bandRow="1">
                <a:tableStyleId>{5C22544A-7EE6-4342-B048-85BDC9FD1C3A}</a:tableStyleId>
              </a:tblPr>
              <a:tblGrid>
                <a:gridCol w="867515">
                  <a:extLst>
                    <a:ext uri="{9D8B030D-6E8A-4147-A177-3AD203B41FA5}">
                      <a16:colId xmlns:a16="http://schemas.microsoft.com/office/drawing/2014/main" val="20000"/>
                    </a:ext>
                  </a:extLst>
                </a:gridCol>
                <a:gridCol w="1025308">
                  <a:extLst>
                    <a:ext uri="{9D8B030D-6E8A-4147-A177-3AD203B41FA5}">
                      <a16:colId xmlns:a16="http://schemas.microsoft.com/office/drawing/2014/main" val="20001"/>
                    </a:ext>
                  </a:extLst>
                </a:gridCol>
                <a:gridCol w="1096088">
                  <a:extLst>
                    <a:ext uri="{9D8B030D-6E8A-4147-A177-3AD203B41FA5}">
                      <a16:colId xmlns:a16="http://schemas.microsoft.com/office/drawing/2014/main" val="20002"/>
                    </a:ext>
                  </a:extLst>
                </a:gridCol>
              </a:tblGrid>
              <a:tr h="465788">
                <a:tc>
                  <a:txBody>
                    <a:bodyPr/>
                    <a:lstStyle/>
                    <a:p>
                      <a:pPr lvl="0" algn="ctr"/>
                      <a:r>
                        <a:rPr lang="es-ES_tradnl" sz="900" dirty="0">
                          <a:solidFill>
                            <a:schemeClr val="tx1">
                              <a:lumMod val="85000"/>
                              <a:lumOff val="15000"/>
                            </a:schemeClr>
                          </a:solidFill>
                          <a:effectLst/>
                        </a:rPr>
                        <a:t>año</a:t>
                      </a:r>
                      <a:endParaRPr lang="es-ES" sz="9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900" b="1" kern="1200" dirty="0">
                          <a:solidFill>
                            <a:schemeClr val="tx1">
                              <a:lumMod val="85000"/>
                              <a:lumOff val="15000"/>
                            </a:schemeClr>
                          </a:solidFill>
                          <a:effectLst/>
                          <a:latin typeface="+mn-lt"/>
                          <a:ea typeface="+mn-ea"/>
                          <a:cs typeface="+mn-cs"/>
                        </a:rPr>
                        <a:t>España</a:t>
                      </a: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900" b="1" kern="1200" dirty="0">
                          <a:solidFill>
                            <a:schemeClr val="tx1">
                              <a:lumMod val="85000"/>
                              <a:lumOff val="15000"/>
                            </a:schemeClr>
                          </a:solidFill>
                          <a:effectLst/>
                          <a:latin typeface="+mn-lt"/>
                          <a:ea typeface="+mn-ea"/>
                          <a:cs typeface="+mn-cs"/>
                        </a:rPr>
                        <a:t>C. Valenciana</a:t>
                      </a: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279200">
                <a:tc>
                  <a:txBody>
                    <a:bodyPr/>
                    <a:lstStyle/>
                    <a:p>
                      <a:pPr lvl="0" algn="ctr"/>
                      <a:r>
                        <a:rPr lang="es-ES" sz="900" dirty="0">
                          <a:solidFill>
                            <a:schemeClr val="tx1">
                              <a:lumMod val="85000"/>
                              <a:lumOff val="15000"/>
                            </a:schemeClr>
                          </a:solidFill>
                          <a:effectLst/>
                        </a:rPr>
                        <a:t>2022</a:t>
                      </a:r>
                      <a:endParaRPr lang="es-ES" sz="9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900" dirty="0">
                          <a:latin typeface="+mn-lt"/>
                        </a:rPr>
                        <a:t>6.668</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ctr"/>
                      <a:r>
                        <a:rPr lang="es-ES" sz="900" dirty="0">
                          <a:effectLst/>
                          <a:latin typeface="+mn-lt"/>
                          <a:ea typeface="MS Mincho" panose="02020609040205080304" pitchFamily="49" charset="-128"/>
                          <a:cs typeface="Times New Roman" panose="02020603050405020304" pitchFamily="18" charset="0"/>
                        </a:rPr>
                        <a:t>20</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9200">
                <a:tc>
                  <a:txBody>
                    <a:bodyPr/>
                    <a:lstStyle/>
                    <a:p>
                      <a:pPr lvl="0" algn="ctr"/>
                      <a:r>
                        <a:rPr lang="es-ES" sz="900" dirty="0">
                          <a:solidFill>
                            <a:schemeClr val="tx1">
                              <a:lumMod val="85000"/>
                              <a:lumOff val="15000"/>
                            </a:schemeClr>
                          </a:solidFill>
                          <a:effectLst/>
                        </a:rPr>
                        <a:t>2023</a:t>
                      </a:r>
                    </a:p>
                  </a:txBody>
                  <a:tcPr marL="21600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900" dirty="0">
                          <a:latin typeface="+mn-lt"/>
                        </a:rPr>
                        <a:t>7.041</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ctr"/>
                      <a:r>
                        <a:rPr lang="es-ES" sz="900" dirty="0">
                          <a:effectLst/>
                          <a:latin typeface="+mn-lt"/>
                          <a:ea typeface="MS Mincho" panose="02020609040205080304" pitchFamily="49" charset="-128"/>
                          <a:cs typeface="Times New Roman" panose="02020603050405020304" pitchFamily="18" charset="0"/>
                        </a:rPr>
                        <a:t>89</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79200">
                <a:tc>
                  <a:txBody>
                    <a:bodyPr/>
                    <a:lstStyle/>
                    <a:p>
                      <a:pPr lvl="0" algn="ctr"/>
                      <a:r>
                        <a:rPr lang="es-ES" sz="900" dirty="0">
                          <a:solidFill>
                            <a:schemeClr val="tx1">
                              <a:lumMod val="85000"/>
                              <a:lumOff val="15000"/>
                            </a:schemeClr>
                          </a:solidFill>
                          <a:effectLst/>
                        </a:rPr>
                        <a:t>2024</a:t>
                      </a:r>
                    </a:p>
                  </a:txBody>
                  <a:tcPr marL="21600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900" dirty="0">
                          <a:latin typeface="+mn-lt"/>
                        </a:rPr>
                        <a:t>27.536</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ctr"/>
                      <a:r>
                        <a:rPr lang="es-ES" sz="900" dirty="0">
                          <a:effectLst/>
                          <a:latin typeface="+mn-lt"/>
                          <a:ea typeface="MS Mincho" panose="02020609040205080304" pitchFamily="49" charset="-128"/>
                          <a:cs typeface="Times New Roman" panose="02020603050405020304" pitchFamily="18" charset="0"/>
                        </a:rPr>
                        <a:t>62</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4341229"/>
                  </a:ext>
                </a:extLst>
              </a:tr>
              <a:tr h="279200">
                <a:tc>
                  <a:txBody>
                    <a:bodyPr/>
                    <a:lstStyle/>
                    <a:p>
                      <a:pPr lvl="0" algn="ctr"/>
                      <a:r>
                        <a:rPr lang="es-ES" sz="900" dirty="0">
                          <a:solidFill>
                            <a:schemeClr val="tx1">
                              <a:lumMod val="85000"/>
                              <a:lumOff val="15000"/>
                            </a:schemeClr>
                          </a:solidFill>
                          <a:effectLst/>
                        </a:rPr>
                        <a:t>2025</a:t>
                      </a:r>
                    </a:p>
                  </a:txBody>
                  <a:tcPr marL="21600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900" dirty="0">
                          <a:latin typeface="+mn-lt"/>
                        </a:rPr>
                        <a:t>13.613</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ctr"/>
                      <a:r>
                        <a:rPr lang="es-ES" sz="900" dirty="0">
                          <a:effectLst/>
                          <a:latin typeface="+mn-lt"/>
                          <a:ea typeface="MS Mincho" panose="02020609040205080304" pitchFamily="49" charset="-128"/>
                          <a:cs typeface="Times New Roman" panose="02020603050405020304" pitchFamily="18" charset="0"/>
                        </a:rPr>
                        <a:t>28</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6134243"/>
                  </a:ext>
                </a:extLst>
              </a:tr>
            </a:tbl>
          </a:graphicData>
        </a:graphic>
      </p:graphicFrame>
      <p:graphicFrame>
        <p:nvGraphicFramePr>
          <p:cNvPr id="3" name="8 Tabla">
            <a:extLst>
              <a:ext uri="{FF2B5EF4-FFF2-40B4-BE49-F238E27FC236}">
                <a16:creationId xmlns:a16="http://schemas.microsoft.com/office/drawing/2014/main" id="{3E96066F-E4E1-309B-82D8-49B9F3E3B041}"/>
              </a:ext>
            </a:extLst>
          </p:cNvPr>
          <p:cNvGraphicFramePr>
            <a:graphicFrameLocks noGrp="1"/>
          </p:cNvGraphicFramePr>
          <p:nvPr>
            <p:extLst>
              <p:ext uri="{D42A27DB-BD31-4B8C-83A1-F6EECF244321}">
                <p14:modId xmlns:p14="http://schemas.microsoft.com/office/powerpoint/2010/main" val="2098243327"/>
              </p:ext>
            </p:extLst>
          </p:nvPr>
        </p:nvGraphicFramePr>
        <p:xfrm>
          <a:off x="3640490" y="1999209"/>
          <a:ext cx="2988912" cy="1584093"/>
        </p:xfrm>
        <a:graphic>
          <a:graphicData uri="http://schemas.openxmlformats.org/drawingml/2006/table">
            <a:tbl>
              <a:tblPr firstRow="1" firstCol="1" bandRow="1">
                <a:tableStyleId>{5C22544A-7EE6-4342-B048-85BDC9FD1C3A}</a:tableStyleId>
              </a:tblPr>
              <a:tblGrid>
                <a:gridCol w="796718">
                  <a:extLst>
                    <a:ext uri="{9D8B030D-6E8A-4147-A177-3AD203B41FA5}">
                      <a16:colId xmlns:a16="http://schemas.microsoft.com/office/drawing/2014/main" val="20000"/>
                    </a:ext>
                  </a:extLst>
                </a:gridCol>
                <a:gridCol w="1058798">
                  <a:extLst>
                    <a:ext uri="{9D8B030D-6E8A-4147-A177-3AD203B41FA5}">
                      <a16:colId xmlns:a16="http://schemas.microsoft.com/office/drawing/2014/main" val="20001"/>
                    </a:ext>
                  </a:extLst>
                </a:gridCol>
                <a:gridCol w="1133396">
                  <a:extLst>
                    <a:ext uri="{9D8B030D-6E8A-4147-A177-3AD203B41FA5}">
                      <a16:colId xmlns:a16="http://schemas.microsoft.com/office/drawing/2014/main" val="20002"/>
                    </a:ext>
                  </a:extLst>
                </a:gridCol>
              </a:tblGrid>
              <a:tr h="445070">
                <a:tc>
                  <a:txBody>
                    <a:bodyPr/>
                    <a:lstStyle/>
                    <a:p>
                      <a:pPr lvl="0" algn="ctr"/>
                      <a:r>
                        <a:rPr lang="es-ES_tradnl" sz="900" dirty="0">
                          <a:solidFill>
                            <a:schemeClr val="tx1">
                              <a:lumMod val="85000"/>
                              <a:lumOff val="15000"/>
                            </a:schemeClr>
                          </a:solidFill>
                          <a:effectLst/>
                        </a:rPr>
                        <a:t>año</a:t>
                      </a:r>
                      <a:endParaRPr lang="es-ES" sz="9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00" dirty="0">
                          <a:solidFill>
                            <a:schemeClr val="tx1">
                              <a:lumMod val="85000"/>
                              <a:lumOff val="15000"/>
                            </a:schemeClr>
                          </a:solidFill>
                          <a:effectLst/>
                        </a:rPr>
                        <a:t>España</a:t>
                      </a:r>
                      <a:endParaRPr lang="es-ES" sz="9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00" dirty="0">
                          <a:solidFill>
                            <a:schemeClr val="tx1">
                              <a:lumMod val="85000"/>
                              <a:lumOff val="15000"/>
                            </a:schemeClr>
                          </a:solidFill>
                          <a:effectLst/>
                        </a:rPr>
                        <a:t>C. Valenciana</a:t>
                      </a:r>
                      <a:endParaRPr lang="es-ES" sz="9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278448">
                <a:tc>
                  <a:txBody>
                    <a:bodyPr/>
                    <a:lstStyle/>
                    <a:p>
                      <a:pPr lvl="0" algn="ctr"/>
                      <a:r>
                        <a:rPr lang="es-ES" sz="900" dirty="0">
                          <a:solidFill>
                            <a:schemeClr val="tx1">
                              <a:lumMod val="85000"/>
                              <a:lumOff val="15000"/>
                            </a:schemeClr>
                          </a:solidFill>
                          <a:effectLst/>
                        </a:rPr>
                        <a:t>2022</a:t>
                      </a:r>
                      <a:endParaRPr lang="es-ES" sz="9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ctr"/>
                      <a:r>
                        <a:rPr lang="es-ES" sz="900" dirty="0">
                          <a:effectLst/>
                          <a:latin typeface="+mn-lt"/>
                          <a:ea typeface="MS Mincho" panose="02020609040205080304" pitchFamily="49" charset="-128"/>
                          <a:cs typeface="Times New Roman" panose="02020603050405020304" pitchFamily="18" charset="0"/>
                        </a:rPr>
                        <a:t>39.785</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80975" algn="ctr"/>
                      <a:r>
                        <a:rPr lang="es-ES" sz="900" dirty="0">
                          <a:effectLst/>
                          <a:latin typeface="+mn-lt"/>
                          <a:ea typeface="MS Mincho" panose="02020609040205080304" pitchFamily="49" charset="-128"/>
                          <a:cs typeface="Times New Roman" panose="02020603050405020304" pitchFamily="18" charset="0"/>
                        </a:rPr>
                        <a:t>0</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6345">
                <a:tc>
                  <a:txBody>
                    <a:bodyPr/>
                    <a:lstStyle/>
                    <a:p>
                      <a:pPr lvl="0" algn="ctr"/>
                      <a:r>
                        <a:rPr lang="es-ES" sz="900" dirty="0">
                          <a:solidFill>
                            <a:schemeClr val="tx1">
                              <a:lumMod val="85000"/>
                              <a:lumOff val="15000"/>
                            </a:schemeClr>
                          </a:solidFill>
                          <a:effectLst/>
                        </a:rPr>
                        <a:t>2023</a:t>
                      </a:r>
                    </a:p>
                  </a:txBody>
                  <a:tcPr marL="21600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ctr"/>
                      <a:r>
                        <a:rPr lang="es-ES" sz="900" dirty="0">
                          <a:effectLst/>
                          <a:latin typeface="+mn-lt"/>
                          <a:ea typeface="MS Mincho" panose="02020609040205080304" pitchFamily="49" charset="-128"/>
                          <a:cs typeface="Times New Roman" panose="02020603050405020304" pitchFamily="18" charset="0"/>
                        </a:rPr>
                        <a:t>24.706</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80975" algn="ctr"/>
                      <a:r>
                        <a:rPr lang="es-ES" sz="900" dirty="0">
                          <a:effectLst/>
                          <a:latin typeface="+mn-lt"/>
                          <a:ea typeface="MS Mincho" panose="02020609040205080304" pitchFamily="49" charset="-128"/>
                          <a:cs typeface="Times New Roman" panose="02020603050405020304" pitchFamily="18" charset="0"/>
                        </a:rPr>
                        <a:t>92</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54517">
                <a:tc>
                  <a:txBody>
                    <a:bodyPr/>
                    <a:lstStyle/>
                    <a:p>
                      <a:pPr lvl="0" algn="ctr"/>
                      <a:r>
                        <a:rPr lang="es-ES" sz="900" dirty="0">
                          <a:solidFill>
                            <a:schemeClr val="tx1">
                              <a:lumMod val="85000"/>
                              <a:lumOff val="15000"/>
                            </a:schemeClr>
                          </a:solidFill>
                          <a:effectLst/>
                        </a:rPr>
                        <a:t>2024</a:t>
                      </a:r>
                    </a:p>
                  </a:txBody>
                  <a:tcPr marL="21600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ctr"/>
                      <a:r>
                        <a:rPr lang="es-ES" sz="900" dirty="0">
                          <a:effectLst/>
                          <a:latin typeface="+mn-lt"/>
                          <a:ea typeface="MS Mincho" panose="02020609040205080304" pitchFamily="49" charset="-128"/>
                          <a:cs typeface="Times New Roman" panose="02020603050405020304" pitchFamily="18" charset="0"/>
                        </a:rPr>
                        <a:t>18.546</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80975" algn="ctr"/>
                      <a:r>
                        <a:rPr lang="es-ES" sz="900" dirty="0">
                          <a:effectLst/>
                          <a:latin typeface="+mn-lt"/>
                          <a:ea typeface="MS Mincho" panose="02020609040205080304" pitchFamily="49" charset="-128"/>
                          <a:cs typeface="Times New Roman" panose="02020603050405020304" pitchFamily="18" charset="0"/>
                        </a:rPr>
                        <a:t>5</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044377"/>
                  </a:ext>
                </a:extLst>
              </a:tr>
              <a:tr h="289713">
                <a:tc>
                  <a:txBody>
                    <a:bodyPr/>
                    <a:lstStyle/>
                    <a:p>
                      <a:pPr lvl="0" algn="ctr"/>
                      <a:r>
                        <a:rPr lang="es-ES" sz="900" dirty="0">
                          <a:solidFill>
                            <a:schemeClr val="tx1">
                              <a:lumMod val="85000"/>
                              <a:lumOff val="15000"/>
                            </a:schemeClr>
                          </a:solidFill>
                          <a:effectLst/>
                        </a:rPr>
                        <a:t>2025</a:t>
                      </a:r>
                    </a:p>
                  </a:txBody>
                  <a:tcPr marL="21600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ctr"/>
                      <a:r>
                        <a:rPr lang="es-ES" sz="900" dirty="0">
                          <a:effectLst/>
                          <a:latin typeface="+mn-lt"/>
                          <a:ea typeface="MS Mincho" panose="02020609040205080304" pitchFamily="49" charset="-128"/>
                          <a:cs typeface="Times New Roman" panose="02020603050405020304" pitchFamily="18" charset="0"/>
                        </a:rPr>
                        <a:t>30.715</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80975" algn="ctr"/>
                      <a:r>
                        <a:rPr lang="es-ES" sz="900" dirty="0">
                          <a:effectLst/>
                          <a:latin typeface="+mn-lt"/>
                          <a:ea typeface="MS Mincho" panose="02020609040205080304" pitchFamily="49" charset="-128"/>
                          <a:cs typeface="Times New Roman" panose="02020603050405020304" pitchFamily="18" charset="0"/>
                        </a:rPr>
                        <a:t>5</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7630794"/>
                  </a:ext>
                </a:extLst>
              </a:tr>
            </a:tbl>
          </a:graphicData>
        </a:graphic>
      </p:graphicFrame>
      <p:sp>
        <p:nvSpPr>
          <p:cNvPr id="8" name="Rectángulo 7">
            <a:extLst>
              <a:ext uri="{FF2B5EF4-FFF2-40B4-BE49-F238E27FC236}">
                <a16:creationId xmlns:a16="http://schemas.microsoft.com/office/drawing/2014/main" id="{CAC615E6-B09C-B2AF-1F36-E1A095ADE4E1}"/>
              </a:ext>
            </a:extLst>
          </p:cNvPr>
          <p:cNvSpPr/>
          <p:nvPr/>
        </p:nvSpPr>
        <p:spPr>
          <a:xfrm>
            <a:off x="0" y="6180377"/>
            <a:ext cx="6858000" cy="254217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0 CuadroTexto">
            <a:extLst>
              <a:ext uri="{FF2B5EF4-FFF2-40B4-BE49-F238E27FC236}">
                <a16:creationId xmlns:a16="http://schemas.microsoft.com/office/drawing/2014/main" id="{AE2C44AB-8B01-8E27-3433-12E1F1916778}"/>
              </a:ext>
            </a:extLst>
          </p:cNvPr>
          <p:cNvSpPr txBox="1"/>
          <p:nvPr/>
        </p:nvSpPr>
        <p:spPr>
          <a:xfrm>
            <a:off x="450032" y="4299088"/>
            <a:ext cx="4663473" cy="384721"/>
          </a:xfrm>
          <a:prstGeom prst="rect">
            <a:avLst/>
          </a:prstGeom>
          <a:noFill/>
        </p:spPr>
        <p:txBody>
          <a:bodyPr wrap="square" rtlCol="0">
            <a:spAutoFit/>
          </a:bodyPr>
          <a:lstStyle/>
          <a:p>
            <a:pPr lvl="0"/>
            <a:r>
              <a:rPr lang="es-ES_tradnl" sz="1100" b="1" dirty="0">
                <a:solidFill>
                  <a:srgbClr val="AF233B"/>
                </a:solidFill>
                <a:latin typeface="Calibri" panose="020F0502020204030204" pitchFamily="34" charset="0"/>
                <a:ea typeface="MS Mincho" panose="02020609040205080304" pitchFamily="49" charset="-128"/>
                <a:cs typeface="Times New Roman" panose="02020603050405020304" pitchFamily="18" charset="0"/>
              </a:rPr>
              <a:t>Empresas españolas implantadas en Marruecos</a:t>
            </a:r>
            <a:endParaRPr lang="es-ES" sz="1600" dirty="0">
              <a:solidFill>
                <a:srgbClr val="AF233B"/>
              </a:solidFill>
              <a:latin typeface="Cambria" panose="02040503050406030204" pitchFamily="18" charset="0"/>
              <a:ea typeface="MS Mincho" panose="02020609040205080304" pitchFamily="49" charset="-128"/>
              <a:cs typeface="Times New Roman" panose="02020603050405020304" pitchFamily="18" charset="0"/>
            </a:endParaRPr>
          </a:p>
          <a:p>
            <a:r>
              <a:rPr lang="es-ES" sz="800" dirty="0">
                <a:solidFill>
                  <a:schemeClr val="tx1">
                    <a:lumMod val="50000"/>
                    <a:lumOff val="50000"/>
                  </a:schemeClr>
                </a:solidFill>
              </a:rPr>
              <a:t>Fuente: Informa y elaboración  propia</a:t>
            </a:r>
          </a:p>
        </p:txBody>
      </p:sp>
      <p:pic>
        <p:nvPicPr>
          <p:cNvPr id="27" name="Imagen 26">
            <a:extLst>
              <a:ext uri="{FF2B5EF4-FFF2-40B4-BE49-F238E27FC236}">
                <a16:creationId xmlns:a16="http://schemas.microsoft.com/office/drawing/2014/main" id="{F5832E77-1812-A949-BED0-13DDC37C3AFD}"/>
              </a:ext>
            </a:extLst>
          </p:cNvPr>
          <p:cNvPicPr>
            <a:picLocks noChangeAspect="1"/>
          </p:cNvPicPr>
          <p:nvPr/>
        </p:nvPicPr>
        <p:blipFill rotWithShape="1">
          <a:blip r:embed="rId5"/>
          <a:srcRect r="55032"/>
          <a:stretch/>
        </p:blipFill>
        <p:spPr>
          <a:xfrm>
            <a:off x="2843694" y="4775003"/>
            <a:ext cx="660225" cy="1005771"/>
          </a:xfrm>
          <a:prstGeom prst="rect">
            <a:avLst/>
          </a:prstGeom>
        </p:spPr>
      </p:pic>
      <p:pic>
        <p:nvPicPr>
          <p:cNvPr id="28" name="Imagen 27">
            <a:extLst>
              <a:ext uri="{FF2B5EF4-FFF2-40B4-BE49-F238E27FC236}">
                <a16:creationId xmlns:a16="http://schemas.microsoft.com/office/drawing/2014/main" id="{53F542BB-4187-1998-45B3-410A977A81E7}"/>
              </a:ext>
            </a:extLst>
          </p:cNvPr>
          <p:cNvPicPr>
            <a:picLocks noChangeAspect="1"/>
          </p:cNvPicPr>
          <p:nvPr/>
        </p:nvPicPr>
        <p:blipFill rotWithShape="1">
          <a:blip r:embed="rId6"/>
          <a:srcRect b="8311"/>
          <a:stretch/>
        </p:blipFill>
        <p:spPr>
          <a:xfrm>
            <a:off x="4862025" y="4881925"/>
            <a:ext cx="650247" cy="665090"/>
          </a:xfrm>
          <a:prstGeom prst="rect">
            <a:avLst/>
          </a:prstGeom>
        </p:spPr>
      </p:pic>
      <p:sp>
        <p:nvSpPr>
          <p:cNvPr id="31" name="CuadroTexto 30">
            <a:extLst>
              <a:ext uri="{FF2B5EF4-FFF2-40B4-BE49-F238E27FC236}">
                <a16:creationId xmlns:a16="http://schemas.microsoft.com/office/drawing/2014/main" id="{3DD03DC5-D12E-2164-D79E-C298848E27E0}"/>
              </a:ext>
            </a:extLst>
          </p:cNvPr>
          <p:cNvSpPr txBox="1"/>
          <p:nvPr/>
        </p:nvSpPr>
        <p:spPr>
          <a:xfrm>
            <a:off x="5512272" y="4973327"/>
            <a:ext cx="807731" cy="276999"/>
          </a:xfrm>
          <a:prstGeom prst="rect">
            <a:avLst/>
          </a:prstGeom>
          <a:noFill/>
        </p:spPr>
        <p:txBody>
          <a:bodyPr wrap="square" rtlCol="0">
            <a:spAutoFit/>
          </a:bodyPr>
          <a:lstStyle/>
          <a:p>
            <a:r>
              <a:rPr lang="es-ES" sz="1200" b="1" dirty="0">
                <a:solidFill>
                  <a:schemeClr val="tx1">
                    <a:lumMod val="75000"/>
                    <a:lumOff val="25000"/>
                  </a:schemeClr>
                </a:solidFill>
              </a:rPr>
              <a:t>31</a:t>
            </a:r>
          </a:p>
        </p:txBody>
      </p:sp>
      <p:sp>
        <p:nvSpPr>
          <p:cNvPr id="32" name="CuadroTexto 31">
            <a:extLst>
              <a:ext uri="{FF2B5EF4-FFF2-40B4-BE49-F238E27FC236}">
                <a16:creationId xmlns:a16="http://schemas.microsoft.com/office/drawing/2014/main" id="{DA09A789-9BC5-62A9-0F08-A39F98953CB3}"/>
              </a:ext>
            </a:extLst>
          </p:cNvPr>
          <p:cNvSpPr txBox="1"/>
          <p:nvPr/>
        </p:nvSpPr>
        <p:spPr>
          <a:xfrm>
            <a:off x="3436941" y="4973327"/>
            <a:ext cx="807731" cy="276999"/>
          </a:xfrm>
          <a:prstGeom prst="rect">
            <a:avLst/>
          </a:prstGeom>
          <a:noFill/>
        </p:spPr>
        <p:txBody>
          <a:bodyPr wrap="square" rtlCol="0">
            <a:spAutoFit/>
          </a:bodyPr>
          <a:lstStyle/>
          <a:p>
            <a:r>
              <a:rPr lang="es-ES" sz="1200" b="1" dirty="0">
                <a:solidFill>
                  <a:schemeClr val="tx1">
                    <a:lumMod val="75000"/>
                    <a:lumOff val="25000"/>
                  </a:schemeClr>
                </a:solidFill>
              </a:rPr>
              <a:t>67</a:t>
            </a:r>
          </a:p>
        </p:txBody>
      </p:sp>
      <p:sp>
        <p:nvSpPr>
          <p:cNvPr id="33" name="CuadroTexto 32">
            <a:extLst>
              <a:ext uri="{FF2B5EF4-FFF2-40B4-BE49-F238E27FC236}">
                <a16:creationId xmlns:a16="http://schemas.microsoft.com/office/drawing/2014/main" id="{231A23F0-F38E-D931-1E0E-C7675902B486}"/>
              </a:ext>
            </a:extLst>
          </p:cNvPr>
          <p:cNvSpPr txBox="1"/>
          <p:nvPr/>
        </p:nvSpPr>
        <p:spPr>
          <a:xfrm>
            <a:off x="1695120" y="4973327"/>
            <a:ext cx="948491" cy="276999"/>
          </a:xfrm>
          <a:prstGeom prst="rect">
            <a:avLst/>
          </a:prstGeom>
          <a:noFill/>
        </p:spPr>
        <p:txBody>
          <a:bodyPr wrap="square" rtlCol="0">
            <a:spAutoFit/>
          </a:bodyPr>
          <a:lstStyle/>
          <a:p>
            <a:r>
              <a:rPr lang="es-ES" sz="1200" b="1" dirty="0">
                <a:solidFill>
                  <a:schemeClr val="tx1">
                    <a:lumMod val="75000"/>
                    <a:lumOff val="25000"/>
                  </a:schemeClr>
                </a:solidFill>
              </a:rPr>
              <a:t>681	</a:t>
            </a:r>
          </a:p>
        </p:txBody>
      </p:sp>
      <p:pic>
        <p:nvPicPr>
          <p:cNvPr id="34" name="Picture 8" descr="Mapa de España Mapa español Blanco y negro Contorno sólido - Etsy México">
            <a:extLst>
              <a:ext uri="{FF2B5EF4-FFF2-40B4-BE49-F238E27FC236}">
                <a16:creationId xmlns:a16="http://schemas.microsoft.com/office/drawing/2014/main" id="{4F03AC60-F68F-CDF0-98D5-2191AA74C73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503" r="48848" b="38226"/>
          <a:stretch/>
        </p:blipFill>
        <p:spPr bwMode="auto">
          <a:xfrm>
            <a:off x="575595" y="4814867"/>
            <a:ext cx="1206103" cy="929393"/>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Conector recto 34">
            <a:extLst>
              <a:ext uri="{FF2B5EF4-FFF2-40B4-BE49-F238E27FC236}">
                <a16:creationId xmlns:a16="http://schemas.microsoft.com/office/drawing/2014/main" id="{58458472-04DB-942C-0F3D-37243462F1DE}"/>
              </a:ext>
            </a:extLst>
          </p:cNvPr>
          <p:cNvCxnSpPr>
            <a:cxnSpLocks/>
          </p:cNvCxnSpPr>
          <p:nvPr/>
        </p:nvCxnSpPr>
        <p:spPr>
          <a:xfrm>
            <a:off x="1587858" y="5214470"/>
            <a:ext cx="710755" cy="0"/>
          </a:xfrm>
          <a:prstGeom prst="line">
            <a:avLst/>
          </a:prstGeom>
          <a:ln>
            <a:solidFill>
              <a:srgbClr val="C2002F"/>
            </a:solidFill>
          </a:ln>
        </p:spPr>
        <p:style>
          <a:lnRef idx="2">
            <a:schemeClr val="accent1"/>
          </a:lnRef>
          <a:fillRef idx="0">
            <a:schemeClr val="accent1"/>
          </a:fillRef>
          <a:effectRef idx="1">
            <a:schemeClr val="accent1"/>
          </a:effectRef>
          <a:fontRef idx="minor">
            <a:schemeClr val="tx1"/>
          </a:fontRef>
        </p:style>
      </p:cxnSp>
      <p:cxnSp>
        <p:nvCxnSpPr>
          <p:cNvPr id="36" name="Conector recto 35">
            <a:extLst>
              <a:ext uri="{FF2B5EF4-FFF2-40B4-BE49-F238E27FC236}">
                <a16:creationId xmlns:a16="http://schemas.microsoft.com/office/drawing/2014/main" id="{6D53C712-4062-4054-8072-6FBF84DAA2C2}"/>
              </a:ext>
            </a:extLst>
          </p:cNvPr>
          <p:cNvCxnSpPr>
            <a:cxnSpLocks/>
          </p:cNvCxnSpPr>
          <p:nvPr/>
        </p:nvCxnSpPr>
        <p:spPr>
          <a:xfrm>
            <a:off x="3279801" y="5214470"/>
            <a:ext cx="650236" cy="0"/>
          </a:xfrm>
          <a:prstGeom prst="line">
            <a:avLst/>
          </a:prstGeom>
          <a:ln>
            <a:solidFill>
              <a:srgbClr val="C2002F"/>
            </a:solidFill>
          </a:ln>
        </p:spPr>
        <p:style>
          <a:lnRef idx="2">
            <a:schemeClr val="accent1"/>
          </a:lnRef>
          <a:fillRef idx="0">
            <a:schemeClr val="accent1"/>
          </a:fillRef>
          <a:effectRef idx="1">
            <a:schemeClr val="accent1"/>
          </a:effectRef>
          <a:fontRef idx="minor">
            <a:schemeClr val="tx1"/>
          </a:fontRef>
        </p:style>
      </p:cxnSp>
      <p:cxnSp>
        <p:nvCxnSpPr>
          <p:cNvPr id="37" name="Conector recto 36">
            <a:extLst>
              <a:ext uri="{FF2B5EF4-FFF2-40B4-BE49-F238E27FC236}">
                <a16:creationId xmlns:a16="http://schemas.microsoft.com/office/drawing/2014/main" id="{E47EE00E-90A1-991F-0C51-065E10392983}"/>
              </a:ext>
            </a:extLst>
          </p:cNvPr>
          <p:cNvCxnSpPr>
            <a:cxnSpLocks/>
          </p:cNvCxnSpPr>
          <p:nvPr/>
        </p:nvCxnSpPr>
        <p:spPr>
          <a:xfrm>
            <a:off x="5353560" y="5214470"/>
            <a:ext cx="448235" cy="0"/>
          </a:xfrm>
          <a:prstGeom prst="line">
            <a:avLst/>
          </a:prstGeom>
          <a:ln>
            <a:solidFill>
              <a:srgbClr val="C2002F"/>
            </a:solidFill>
          </a:ln>
        </p:spPr>
        <p:style>
          <a:lnRef idx="2">
            <a:schemeClr val="accent1"/>
          </a:lnRef>
          <a:fillRef idx="0">
            <a:schemeClr val="accent1"/>
          </a:fillRef>
          <a:effectRef idx="1">
            <a:schemeClr val="accent1"/>
          </a:effectRef>
          <a:fontRef idx="minor">
            <a:schemeClr val="tx1"/>
          </a:fontRef>
        </p:style>
      </p:cxnSp>
      <p:sp>
        <p:nvSpPr>
          <p:cNvPr id="38" name="CuadroTexto 37">
            <a:extLst>
              <a:ext uri="{FF2B5EF4-FFF2-40B4-BE49-F238E27FC236}">
                <a16:creationId xmlns:a16="http://schemas.microsoft.com/office/drawing/2014/main" id="{A5E38A95-2110-B328-A173-F9B24FFAFA0A}"/>
              </a:ext>
            </a:extLst>
          </p:cNvPr>
          <p:cNvSpPr txBox="1"/>
          <p:nvPr/>
        </p:nvSpPr>
        <p:spPr>
          <a:xfrm>
            <a:off x="611885" y="6518259"/>
            <a:ext cx="5650111" cy="2054409"/>
          </a:xfrm>
          <a:prstGeom prst="rect">
            <a:avLst/>
          </a:prstGeom>
          <a:noFill/>
        </p:spPr>
        <p:txBody>
          <a:bodyPr wrap="square" rtlCol="0">
            <a:spAutoFit/>
          </a:bodyPr>
          <a:lstStyle/>
          <a:p>
            <a:pPr marL="171450" indent="-171450">
              <a:spcAft>
                <a:spcPts val="300"/>
              </a:spcAft>
              <a:buFont typeface="Wingdings" panose="05000000000000000000" pitchFamily="2" charset="2"/>
              <a:buChar char="Ø"/>
            </a:pPr>
            <a:r>
              <a:rPr lang="es-ES" sz="1050" i="1" dirty="0"/>
              <a:t>Agroalimentación</a:t>
            </a:r>
          </a:p>
          <a:p>
            <a:pPr marL="171450" indent="-171450">
              <a:spcAft>
                <a:spcPts val="300"/>
              </a:spcAft>
              <a:buFont typeface="Wingdings" panose="05000000000000000000" pitchFamily="2" charset="2"/>
              <a:buChar char="Ø"/>
            </a:pPr>
            <a:r>
              <a:rPr lang="es-ES" sz="1050" i="1" dirty="0"/>
              <a:t>Transporte internacional y transitarios</a:t>
            </a:r>
          </a:p>
          <a:p>
            <a:pPr marL="171450" indent="-171450">
              <a:spcAft>
                <a:spcPts val="300"/>
              </a:spcAft>
              <a:buFont typeface="Wingdings" panose="05000000000000000000" pitchFamily="2" charset="2"/>
              <a:buChar char="Ø"/>
            </a:pPr>
            <a:r>
              <a:rPr lang="es-ES" sz="1050" i="1" dirty="0"/>
              <a:t>Productos químicos</a:t>
            </a:r>
          </a:p>
          <a:p>
            <a:pPr marL="171450" indent="-171450">
              <a:spcAft>
                <a:spcPts val="300"/>
              </a:spcAft>
              <a:buFont typeface="Wingdings" panose="05000000000000000000" pitchFamily="2" charset="2"/>
              <a:buChar char="Ø"/>
            </a:pPr>
            <a:r>
              <a:rPr lang="es-ES" sz="1050" i="1" dirty="0"/>
              <a:t>Tecnología de la información</a:t>
            </a:r>
          </a:p>
          <a:p>
            <a:pPr marL="171450" indent="-171450">
              <a:spcAft>
                <a:spcPts val="300"/>
              </a:spcAft>
              <a:buFont typeface="Wingdings" panose="05000000000000000000" pitchFamily="2" charset="2"/>
              <a:buChar char="Ø"/>
            </a:pPr>
            <a:r>
              <a:rPr lang="es-ES" sz="1050" i="1" dirty="0" err="1"/>
              <a:t>Packaging</a:t>
            </a:r>
            <a:r>
              <a:rPr lang="es-ES" sz="1050" i="1" dirty="0"/>
              <a:t> </a:t>
            </a:r>
          </a:p>
          <a:p>
            <a:pPr marL="171450" indent="-171450">
              <a:spcAft>
                <a:spcPts val="300"/>
              </a:spcAft>
              <a:buFont typeface="Wingdings" panose="05000000000000000000" pitchFamily="2" charset="2"/>
              <a:buChar char="Ø"/>
            </a:pPr>
            <a:r>
              <a:rPr lang="es-ES" sz="1050" i="1" dirty="0"/>
              <a:t>Consultoría</a:t>
            </a:r>
          </a:p>
          <a:p>
            <a:pPr marL="171450" indent="-171450">
              <a:spcAft>
                <a:spcPts val="300"/>
              </a:spcAft>
              <a:buFont typeface="Wingdings" panose="05000000000000000000" pitchFamily="2" charset="2"/>
              <a:buChar char="Ø"/>
            </a:pPr>
            <a:r>
              <a:rPr lang="es-ES" sz="1050" i="1" dirty="0"/>
              <a:t>Comercio mayorista de productos metálicos</a:t>
            </a:r>
          </a:p>
          <a:p>
            <a:pPr marL="171450" indent="-171450">
              <a:spcAft>
                <a:spcPts val="300"/>
              </a:spcAft>
              <a:buFont typeface="Wingdings" panose="05000000000000000000" pitchFamily="2" charset="2"/>
              <a:buChar char="Ø"/>
            </a:pPr>
            <a:r>
              <a:rPr lang="es-ES" sz="1050" i="1" dirty="0"/>
              <a:t>Aparcamientos</a:t>
            </a:r>
          </a:p>
          <a:p>
            <a:pPr>
              <a:spcAft>
                <a:spcPts val="300"/>
              </a:spcAft>
            </a:pPr>
            <a:endParaRPr lang="es-ES" sz="1050" i="1" dirty="0"/>
          </a:p>
          <a:p>
            <a:pPr marL="171450" indent="-171450">
              <a:spcAft>
                <a:spcPts val="300"/>
              </a:spcAft>
              <a:buFont typeface="Wingdings" panose="05000000000000000000" pitchFamily="2" charset="2"/>
              <a:buChar char="Ø"/>
            </a:pPr>
            <a:endParaRPr lang="es-ES" sz="1050" i="1" dirty="0"/>
          </a:p>
        </p:txBody>
      </p:sp>
      <p:sp>
        <p:nvSpPr>
          <p:cNvPr id="39" name="CuadroTexto 38">
            <a:extLst>
              <a:ext uri="{FF2B5EF4-FFF2-40B4-BE49-F238E27FC236}">
                <a16:creationId xmlns:a16="http://schemas.microsoft.com/office/drawing/2014/main" id="{0C3CA82A-72EA-4ADB-08BB-07BE6BAF0800}"/>
              </a:ext>
            </a:extLst>
          </p:cNvPr>
          <p:cNvSpPr txBox="1"/>
          <p:nvPr/>
        </p:nvSpPr>
        <p:spPr>
          <a:xfrm>
            <a:off x="434627" y="6297745"/>
            <a:ext cx="5351764" cy="430887"/>
          </a:xfrm>
          <a:prstGeom prst="rect">
            <a:avLst/>
          </a:prstGeom>
          <a:noFill/>
        </p:spPr>
        <p:txBody>
          <a:bodyPr wrap="square" rtlCol="0">
            <a:spAutoFit/>
          </a:bodyPr>
          <a:lstStyle/>
          <a:p>
            <a:r>
              <a:rPr lang="es-ES" sz="1100" b="1" dirty="0">
                <a:solidFill>
                  <a:srgbClr val="AF233B"/>
                </a:solidFill>
                <a:ea typeface="MS Mincho" panose="02020609040205080304" pitchFamily="49" charset="-128"/>
                <a:cs typeface="Times New Roman" panose="02020603050405020304" pitchFamily="18" charset="0"/>
              </a:rPr>
              <a:t>Sectores valencianos que invierten en Marruecos</a:t>
            </a:r>
          </a:p>
          <a:p>
            <a:endParaRPr lang="es-ES" sz="1100" b="1" dirty="0">
              <a:solidFill>
                <a:srgbClr val="AF233B"/>
              </a:solidFill>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65747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EC8C6-DF6A-03BD-67FF-CA63F4253959}"/>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F09ABDF4-3BBE-D08C-E399-26F28F565E39}"/>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6" name="Gráfico 5" descr="Bombilla y equipo contorno">
            <a:extLst>
              <a:ext uri="{FF2B5EF4-FFF2-40B4-BE49-F238E27FC236}">
                <a16:creationId xmlns:a16="http://schemas.microsoft.com/office/drawing/2014/main" id="{799F74AB-1CC6-0D63-5B94-65483A0D38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88274" y="363212"/>
            <a:ext cx="715974" cy="715974"/>
          </a:xfrm>
          <a:prstGeom prst="rect">
            <a:avLst/>
          </a:prstGeom>
        </p:spPr>
      </p:pic>
      <p:sp>
        <p:nvSpPr>
          <p:cNvPr id="7" name="CuadroTexto 6">
            <a:extLst>
              <a:ext uri="{FF2B5EF4-FFF2-40B4-BE49-F238E27FC236}">
                <a16:creationId xmlns:a16="http://schemas.microsoft.com/office/drawing/2014/main" id="{AD87C7C4-1AD3-E210-6D4D-220615DAC6CC}"/>
              </a:ext>
            </a:extLst>
          </p:cNvPr>
          <p:cNvSpPr txBox="1"/>
          <p:nvPr/>
        </p:nvSpPr>
        <p:spPr>
          <a:xfrm>
            <a:off x="601101" y="520417"/>
            <a:ext cx="4814671" cy="276999"/>
          </a:xfrm>
          <a:prstGeom prst="rect">
            <a:avLst/>
          </a:prstGeom>
          <a:noFill/>
        </p:spPr>
        <p:txBody>
          <a:bodyPr wrap="square">
            <a:spAutoFit/>
          </a:bodyPr>
          <a:lstStyle/>
          <a:p>
            <a:pPr lvl="1" algn="ctr"/>
            <a:r>
              <a:rPr lang="es-ES" sz="1200" i="1" dirty="0"/>
              <a:t>Amplias oportunidades en el mercado marroquí</a:t>
            </a:r>
          </a:p>
        </p:txBody>
      </p:sp>
      <p:grpSp>
        <p:nvGrpSpPr>
          <p:cNvPr id="15" name="Grupo 14">
            <a:extLst>
              <a:ext uri="{FF2B5EF4-FFF2-40B4-BE49-F238E27FC236}">
                <a16:creationId xmlns:a16="http://schemas.microsoft.com/office/drawing/2014/main" id="{F23A29D9-C59C-38F0-15C2-14DFE2A2B6EB}"/>
              </a:ext>
            </a:extLst>
          </p:cNvPr>
          <p:cNvGrpSpPr/>
          <p:nvPr/>
        </p:nvGrpSpPr>
        <p:grpSpPr>
          <a:xfrm>
            <a:off x="0" y="9797786"/>
            <a:ext cx="6858000" cy="121661"/>
            <a:chOff x="2034674" y="9783794"/>
            <a:chExt cx="4831166" cy="122206"/>
          </a:xfrm>
        </p:grpSpPr>
        <p:sp>
          <p:nvSpPr>
            <p:cNvPr id="16" name="Rectángulo 15">
              <a:extLst>
                <a:ext uri="{FF2B5EF4-FFF2-40B4-BE49-F238E27FC236}">
                  <a16:creationId xmlns:a16="http://schemas.microsoft.com/office/drawing/2014/main" id="{26E88493-D75E-04C3-FD91-7A55FA34FFF1}"/>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16">
              <a:extLst>
                <a:ext uri="{FF2B5EF4-FFF2-40B4-BE49-F238E27FC236}">
                  <a16:creationId xmlns:a16="http://schemas.microsoft.com/office/drawing/2014/main" id="{87CCFE73-34AA-743D-21B0-A06E59F71918}"/>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Rectángulo 17">
              <a:extLst>
                <a:ext uri="{FF2B5EF4-FFF2-40B4-BE49-F238E27FC236}">
                  <a16:creationId xmlns:a16="http://schemas.microsoft.com/office/drawing/2014/main" id="{32B2244B-C540-AF66-97F2-2A93D00BBA66}"/>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descr="Imagen que contiene camioneta, computadora, manejar, alimentos&#10;&#10;Descripción generada automáticamente">
            <a:extLst>
              <a:ext uri="{FF2B5EF4-FFF2-40B4-BE49-F238E27FC236}">
                <a16:creationId xmlns:a16="http://schemas.microsoft.com/office/drawing/2014/main" id="{8EDB9C67-F3EF-DF81-12FA-EEC1220A2329}"/>
              </a:ext>
            </a:extLst>
          </p:cNvPr>
          <p:cNvPicPr>
            <a:picLocks noChangeAspect="1"/>
          </p:cNvPicPr>
          <p:nvPr/>
        </p:nvPicPr>
        <p:blipFill>
          <a:blip r:embed="rId4"/>
          <a:stretch>
            <a:fillRect/>
          </a:stretch>
        </p:blipFill>
        <p:spPr>
          <a:xfrm>
            <a:off x="3623084" y="9402332"/>
            <a:ext cx="735533" cy="238691"/>
          </a:xfrm>
          <a:prstGeom prst="rect">
            <a:avLst/>
          </a:prstGeom>
        </p:spPr>
      </p:pic>
      <p:sp>
        <p:nvSpPr>
          <p:cNvPr id="20" name="Rectángulo 19">
            <a:extLst>
              <a:ext uri="{FF2B5EF4-FFF2-40B4-BE49-F238E27FC236}">
                <a16:creationId xmlns:a16="http://schemas.microsoft.com/office/drawing/2014/main" id="{9B949B14-A9D0-F983-62E8-4091070CFF47}"/>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latin typeface="Calibri" panose="020F0502020204030204" pitchFamily="34" charset="0"/>
                <a:ea typeface="MS Mincho" panose="02020609040205080304" pitchFamily="49" charset="-128"/>
                <a:cs typeface="Times New Roman" panose="02020603050405020304" pitchFamily="18" charset="0"/>
              </a:rPr>
              <a:t>Junio</a:t>
            </a: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 2026/ Copyright 2026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1" name="1 Marcador de número de diapositiva">
            <a:extLst>
              <a:ext uri="{FF2B5EF4-FFF2-40B4-BE49-F238E27FC236}">
                <a16:creationId xmlns:a16="http://schemas.microsoft.com/office/drawing/2014/main" id="{50760B52-0ED8-D5C7-6534-DA4D8E02DEFF}"/>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8</a:t>
            </a:fld>
            <a:endParaRPr lang="es-ES" b="1" dirty="0">
              <a:solidFill>
                <a:srgbClr val="B60000"/>
              </a:solidFill>
              <a:latin typeface="Calibri"/>
              <a:cs typeface="Calibri"/>
            </a:endParaRPr>
          </a:p>
        </p:txBody>
      </p:sp>
      <p:sp>
        <p:nvSpPr>
          <p:cNvPr id="9" name="Rectángulo 8">
            <a:extLst>
              <a:ext uri="{FF2B5EF4-FFF2-40B4-BE49-F238E27FC236}">
                <a16:creationId xmlns:a16="http://schemas.microsoft.com/office/drawing/2014/main" id="{48F98B08-AADC-2F22-2C57-79B7112636CC}"/>
              </a:ext>
            </a:extLst>
          </p:cNvPr>
          <p:cNvSpPr/>
          <p:nvPr/>
        </p:nvSpPr>
        <p:spPr>
          <a:xfrm rot="5400000">
            <a:off x="3324526" y="-1783962"/>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70F7C133-B2B2-21BF-84F3-BD926A61FF34}"/>
              </a:ext>
            </a:extLst>
          </p:cNvPr>
          <p:cNvSpPr txBox="1"/>
          <p:nvPr/>
        </p:nvSpPr>
        <p:spPr>
          <a:xfrm>
            <a:off x="1400742" y="1276876"/>
            <a:ext cx="4056517"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Sectores de Oportunidad en Marruecos</a:t>
            </a:r>
          </a:p>
        </p:txBody>
      </p:sp>
      <p:sp>
        <p:nvSpPr>
          <p:cNvPr id="11" name="6 CuadroTexto">
            <a:extLst>
              <a:ext uri="{FF2B5EF4-FFF2-40B4-BE49-F238E27FC236}">
                <a16:creationId xmlns:a16="http://schemas.microsoft.com/office/drawing/2014/main" id="{F1D861F4-905E-592A-3137-EC36FC2CF39C}"/>
              </a:ext>
            </a:extLst>
          </p:cNvPr>
          <p:cNvSpPr txBox="1"/>
          <p:nvPr/>
        </p:nvSpPr>
        <p:spPr>
          <a:xfrm>
            <a:off x="457678" y="1699010"/>
            <a:ext cx="5962294" cy="707886"/>
          </a:xfrm>
          <a:prstGeom prst="rect">
            <a:avLst/>
          </a:prstGeom>
          <a:noFill/>
        </p:spPr>
        <p:txBody>
          <a:bodyPr wrap="square" rtlCol="0">
            <a:spAutoFit/>
          </a:bodyPr>
          <a:lstStyle/>
          <a:p>
            <a:pPr algn="just"/>
            <a:r>
              <a:rPr lang="es-ES" sz="1000" dirty="0"/>
              <a:t>Marruecos ofrece oportunidades tanto en sectores tradicionales (agroalimentario, logística, hábitat) como en industrias de alto valor añadido (automoción, aeroespacial, energías renovables y tecnología), con ventajas adicionales por su proximidad logística a España y la existencia de acuerdos comerciales preferenciales con la Unión Europea.</a:t>
            </a:r>
          </a:p>
        </p:txBody>
      </p:sp>
      <p:sp>
        <p:nvSpPr>
          <p:cNvPr id="12" name="CuadroTexto 11">
            <a:extLst>
              <a:ext uri="{FF2B5EF4-FFF2-40B4-BE49-F238E27FC236}">
                <a16:creationId xmlns:a16="http://schemas.microsoft.com/office/drawing/2014/main" id="{12FF2A35-92AF-40C4-D3BF-B3792C320A4C}"/>
              </a:ext>
            </a:extLst>
          </p:cNvPr>
          <p:cNvSpPr txBox="1"/>
          <p:nvPr/>
        </p:nvSpPr>
        <p:spPr>
          <a:xfrm>
            <a:off x="1233342" y="2563659"/>
            <a:ext cx="5138372" cy="6740307"/>
          </a:xfrm>
          <a:prstGeom prst="rect">
            <a:avLst/>
          </a:prstGeom>
          <a:noFill/>
        </p:spPr>
        <p:txBody>
          <a:bodyPr wrap="square" rtlCol="0">
            <a:spAutoFit/>
          </a:bodyPr>
          <a:lstStyle/>
          <a:p>
            <a:pPr marL="171450" lvl="0" indent="-171450" algn="just">
              <a:spcAft>
                <a:spcPts val="600"/>
              </a:spcAft>
              <a:buFont typeface="Wingdings" panose="05000000000000000000" pitchFamily="2" charset="2"/>
              <a:buChar char="Ø"/>
            </a:pPr>
            <a:r>
              <a:rPr lang="es-ES" sz="1100" b="1" dirty="0"/>
              <a:t> </a:t>
            </a:r>
            <a:r>
              <a:rPr lang="es-ES_tradnl" sz="1100" b="1" dirty="0">
                <a:solidFill>
                  <a:schemeClr val="tx1">
                    <a:lumMod val="75000"/>
                    <a:lumOff val="25000"/>
                  </a:schemeClr>
                </a:solidFill>
              </a:rPr>
              <a:t>Agricultura</a:t>
            </a:r>
            <a:r>
              <a:rPr lang="es-ES_tradnl" sz="1100" dirty="0">
                <a:solidFill>
                  <a:schemeClr val="tx1">
                    <a:lumMod val="75000"/>
                    <a:lumOff val="25000"/>
                  </a:schemeClr>
                </a:solidFill>
              </a:rPr>
              <a:t>  </a:t>
            </a:r>
            <a:r>
              <a:rPr lang="es-ES_tradnl" sz="1100" b="1" dirty="0">
                <a:solidFill>
                  <a:schemeClr val="tx1">
                    <a:lumMod val="75000"/>
                    <a:lumOff val="25000"/>
                  </a:schemeClr>
                </a:solidFill>
              </a:rPr>
              <a:t>y alimentación</a:t>
            </a:r>
          </a:p>
          <a:p>
            <a:pPr lvl="0" algn="just">
              <a:spcAft>
                <a:spcPts val="600"/>
              </a:spcAft>
            </a:pPr>
            <a:r>
              <a:rPr lang="es-ES" sz="1100" dirty="0"/>
              <a:t>El sector agrícola sigue siendo un sector estratégico para Marruecos. Demanda tecnología, equipos para riego eficiente y fertilizantes. En cuanto a los alimentos importados con mayor demanda son: b</a:t>
            </a:r>
            <a:r>
              <a:rPr lang="es-ES_tradnl" sz="1100" dirty="0" err="1">
                <a:solidFill>
                  <a:schemeClr val="tx1">
                    <a:lumMod val="75000"/>
                    <a:lumOff val="25000"/>
                  </a:schemeClr>
                </a:solidFill>
              </a:rPr>
              <a:t>ebidas</a:t>
            </a:r>
            <a:r>
              <a:rPr lang="es-ES_tradnl" sz="1100" dirty="0">
                <a:solidFill>
                  <a:schemeClr val="tx1">
                    <a:lumMod val="75000"/>
                    <a:lumOff val="25000"/>
                  </a:schemeClr>
                </a:solidFill>
              </a:rPr>
              <a:t> azucaradas, arroz, frutas en conserva, cacao en polvo y chocolate, salsas, margarina y productos de panadería, pastelería y confitería.</a:t>
            </a:r>
          </a:p>
          <a:p>
            <a:pPr lvl="0" algn="just">
              <a:spcAft>
                <a:spcPts val="600"/>
              </a:spcAft>
            </a:pPr>
            <a:endParaRPr lang="es-ES" sz="1100" b="1" dirty="0">
              <a:solidFill>
                <a:schemeClr val="tx1">
                  <a:lumMod val="75000"/>
                  <a:lumOff val="25000"/>
                </a:schemeClr>
              </a:solidFill>
            </a:endParaRPr>
          </a:p>
          <a:p>
            <a:pPr marL="171450" lvl="0" indent="-171450" algn="just">
              <a:spcAft>
                <a:spcPts val="600"/>
              </a:spcAft>
              <a:buFont typeface="Wingdings" panose="05000000000000000000" pitchFamily="2" charset="2"/>
              <a:buChar char="Ø"/>
            </a:pPr>
            <a:r>
              <a:rPr lang="es-ES" sz="1100" b="1" dirty="0">
                <a:solidFill>
                  <a:schemeClr val="tx1">
                    <a:lumMod val="75000"/>
                    <a:lumOff val="25000"/>
                  </a:schemeClr>
                </a:solidFill>
              </a:rPr>
              <a:t>Tecnología industrial y bienes de equipo</a:t>
            </a:r>
          </a:p>
          <a:p>
            <a:pPr lvl="0" algn="just">
              <a:spcAft>
                <a:spcPts val="600"/>
              </a:spcAft>
            </a:pPr>
            <a:r>
              <a:rPr lang="es-ES" sz="1100" dirty="0">
                <a:solidFill>
                  <a:schemeClr val="tx1">
                    <a:lumMod val="75000"/>
                    <a:lumOff val="25000"/>
                  </a:schemeClr>
                </a:solidFill>
              </a:rPr>
              <a:t>Marruecos depende del exterior en cuanto a maquinaria industrial y equipos tecnológicos: máquinas informáticas, maquinas láser o chorro de agua, aparatos pulverizadores, aparatos eléctricos para calentar, soluciones de embalaje, etc.</a:t>
            </a:r>
          </a:p>
          <a:p>
            <a:pPr lvl="0" algn="just">
              <a:spcAft>
                <a:spcPts val="600"/>
              </a:spcAft>
            </a:pPr>
            <a:endParaRPr lang="es-ES" sz="1100" dirty="0">
              <a:solidFill>
                <a:schemeClr val="tx1">
                  <a:lumMod val="75000"/>
                  <a:lumOff val="25000"/>
                </a:schemeClr>
              </a:solidFill>
            </a:endParaRPr>
          </a:p>
          <a:p>
            <a:pPr marL="171450" lvl="0" indent="-171450" algn="just">
              <a:spcAft>
                <a:spcPts val="600"/>
              </a:spcAft>
              <a:buFont typeface="Wingdings" panose="05000000000000000000" pitchFamily="2" charset="2"/>
              <a:buChar char="Ø"/>
            </a:pPr>
            <a:r>
              <a:rPr lang="es-ES" sz="1100" b="1" dirty="0">
                <a:solidFill>
                  <a:schemeClr val="tx1">
                    <a:lumMod val="75000"/>
                    <a:lumOff val="25000"/>
                  </a:schemeClr>
                </a:solidFill>
              </a:rPr>
              <a:t>Hábitat</a:t>
            </a:r>
          </a:p>
          <a:p>
            <a:pPr lvl="0" algn="just">
              <a:spcAft>
                <a:spcPts val="600"/>
              </a:spcAft>
            </a:pPr>
            <a:r>
              <a:rPr lang="es-ES" sz="1100" dirty="0">
                <a:solidFill>
                  <a:schemeClr val="tx1">
                    <a:lumMod val="75000"/>
                    <a:lumOff val="25000"/>
                  </a:schemeClr>
                </a:solidFill>
              </a:rPr>
              <a:t>El crecimiento del turismo y la celebración del mundial de futbol en 2030 ha impulsado la demanda de todo lo relacionado con el canal HORECA y hábitat: calentadores eléctricos, elementos de construcción de plástico o de aluminio, fregaderos/lavabos, herrajes, tableros de madera de fibra de madera, textil-hogar.</a:t>
            </a:r>
          </a:p>
          <a:p>
            <a:pPr lvl="0" algn="just">
              <a:spcAft>
                <a:spcPts val="600"/>
              </a:spcAft>
            </a:pPr>
            <a:endParaRPr lang="es-ES" sz="1100" dirty="0">
              <a:solidFill>
                <a:schemeClr val="tx1">
                  <a:lumMod val="75000"/>
                  <a:lumOff val="25000"/>
                </a:schemeClr>
              </a:solidFill>
            </a:endParaRPr>
          </a:p>
          <a:p>
            <a:pPr marL="171450" lvl="0" indent="-171450" algn="just">
              <a:spcAft>
                <a:spcPts val="600"/>
              </a:spcAft>
              <a:buFont typeface="Wingdings" panose="05000000000000000000" pitchFamily="2" charset="2"/>
              <a:buChar char="Ø"/>
            </a:pPr>
            <a:r>
              <a:rPr lang="es-ES_tradnl" sz="1100" b="1" dirty="0">
                <a:solidFill>
                  <a:schemeClr val="tx1">
                    <a:lumMod val="75000"/>
                    <a:lumOff val="25000"/>
                  </a:schemeClr>
                </a:solidFill>
              </a:rPr>
              <a:t>Automóvil</a:t>
            </a:r>
            <a:r>
              <a:rPr lang="es-ES_tradnl" sz="1100" dirty="0">
                <a:solidFill>
                  <a:schemeClr val="tx1">
                    <a:lumMod val="75000"/>
                    <a:lumOff val="25000"/>
                  </a:schemeClr>
                </a:solidFill>
              </a:rPr>
              <a:t> </a:t>
            </a:r>
          </a:p>
          <a:p>
            <a:pPr lvl="0" algn="just">
              <a:spcAft>
                <a:spcPts val="600"/>
              </a:spcAft>
            </a:pPr>
            <a:r>
              <a:rPr lang="es-ES_tradnl" sz="1100" dirty="0">
                <a:solidFill>
                  <a:schemeClr val="tx1">
                    <a:lumMod val="75000"/>
                    <a:lumOff val="25000"/>
                  </a:schemeClr>
                </a:solidFill>
              </a:rPr>
              <a:t>Marruecos se ha consolidado como </a:t>
            </a:r>
            <a:r>
              <a:rPr lang="es-ES_tradnl" sz="1100" i="1" dirty="0" err="1">
                <a:solidFill>
                  <a:schemeClr val="tx1">
                    <a:lumMod val="75000"/>
                    <a:lumOff val="25000"/>
                  </a:schemeClr>
                </a:solidFill>
              </a:rPr>
              <a:t>hub</a:t>
            </a:r>
            <a:r>
              <a:rPr lang="es-ES_tradnl" sz="1100" dirty="0">
                <a:solidFill>
                  <a:schemeClr val="tx1">
                    <a:lumMod val="75000"/>
                    <a:lumOff val="25000"/>
                  </a:schemeClr>
                </a:solidFill>
              </a:rPr>
              <a:t> automovilístico en Africa, con producción de vehículos terminados y de componentes. Ello supone una alta demanda de suministros, maquinaria de automatización y componentes. </a:t>
            </a:r>
          </a:p>
          <a:p>
            <a:pPr lvl="0" algn="just">
              <a:spcAft>
                <a:spcPts val="600"/>
              </a:spcAft>
            </a:pPr>
            <a:endParaRPr lang="es-ES_tradnl" sz="1100" dirty="0">
              <a:solidFill>
                <a:schemeClr val="tx1">
                  <a:lumMod val="75000"/>
                  <a:lumOff val="25000"/>
                </a:schemeClr>
              </a:solidFill>
            </a:endParaRPr>
          </a:p>
          <a:p>
            <a:pPr marL="171450" lvl="0" indent="-171450" algn="just">
              <a:spcAft>
                <a:spcPts val="600"/>
              </a:spcAft>
              <a:buFont typeface="Wingdings" panose="05000000000000000000" pitchFamily="2" charset="2"/>
              <a:buChar char="Ø"/>
            </a:pPr>
            <a:r>
              <a:rPr lang="es-ES_tradnl" sz="1100" b="1" dirty="0">
                <a:solidFill>
                  <a:schemeClr val="tx1">
                    <a:lumMod val="75000"/>
                    <a:lumOff val="25000"/>
                  </a:schemeClr>
                </a:solidFill>
              </a:rPr>
              <a:t>Logística  y transporte</a:t>
            </a:r>
          </a:p>
          <a:p>
            <a:pPr lvl="0" algn="just">
              <a:spcAft>
                <a:spcPts val="600"/>
              </a:spcAft>
            </a:pPr>
            <a:r>
              <a:rPr lang="es-ES_tradnl" sz="1100" dirty="0">
                <a:solidFill>
                  <a:schemeClr val="tx1">
                    <a:lumMod val="75000"/>
                    <a:lumOff val="25000"/>
                  </a:schemeClr>
                </a:solidFill>
              </a:rPr>
              <a:t>Las inversiones en infraestructuras previstas por el gobierno marroquí ofrecen importantes oportunidades de negocios para las empresas del sector de la construcción, materiales de construcción e ingenieras.</a:t>
            </a:r>
          </a:p>
          <a:p>
            <a:pPr lvl="0" algn="just">
              <a:spcAft>
                <a:spcPts val="600"/>
              </a:spcAft>
            </a:pPr>
            <a:endParaRPr lang="es-ES_tradnl" sz="1100" dirty="0">
              <a:solidFill>
                <a:schemeClr val="tx1">
                  <a:lumMod val="75000"/>
                  <a:lumOff val="25000"/>
                </a:schemeClr>
              </a:solidFill>
            </a:endParaRPr>
          </a:p>
          <a:p>
            <a:pPr marL="171450" lvl="0" indent="-171450" algn="just">
              <a:spcAft>
                <a:spcPts val="600"/>
              </a:spcAft>
              <a:buFont typeface="Wingdings" panose="05000000000000000000" pitchFamily="2" charset="2"/>
              <a:buChar char="Ø"/>
            </a:pPr>
            <a:r>
              <a:rPr lang="es-ES_tradnl" sz="1100" b="1" dirty="0">
                <a:solidFill>
                  <a:schemeClr val="tx1">
                    <a:lumMod val="75000"/>
                    <a:lumOff val="25000"/>
                  </a:schemeClr>
                </a:solidFill>
              </a:rPr>
              <a:t>Energías renovables</a:t>
            </a:r>
          </a:p>
          <a:p>
            <a:pPr lvl="0" algn="just">
              <a:spcAft>
                <a:spcPts val="600"/>
              </a:spcAft>
            </a:pPr>
            <a:r>
              <a:rPr lang="es-ES_tradnl" sz="1100" dirty="0">
                <a:solidFill>
                  <a:schemeClr val="tx1">
                    <a:lumMod val="75000"/>
                    <a:lumOff val="25000"/>
                  </a:schemeClr>
                </a:solidFill>
              </a:rPr>
              <a:t>La experiencia de las empresas valencianas en energías renovables (soluciones y materiales) y en la gestión del agua, supone un valor añadido y factor de competitividad para encontrar nichos de mercado en Marruecos.</a:t>
            </a:r>
          </a:p>
        </p:txBody>
      </p:sp>
      <p:pic>
        <p:nvPicPr>
          <p:cNvPr id="13" name="Imagen 12" descr="Icono&#10;&#10;El contenido generado por IA puede ser incorrecto.">
            <a:extLst>
              <a:ext uri="{FF2B5EF4-FFF2-40B4-BE49-F238E27FC236}">
                <a16:creationId xmlns:a16="http://schemas.microsoft.com/office/drawing/2014/main" id="{9B4D2250-7D3D-75C3-4894-6F488BC704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286" y="8413505"/>
            <a:ext cx="641133" cy="641133"/>
          </a:xfrm>
          <a:prstGeom prst="rect">
            <a:avLst/>
          </a:prstGeom>
        </p:spPr>
      </p:pic>
      <p:pic>
        <p:nvPicPr>
          <p:cNvPr id="22" name="Imagen 21" descr="Icono&#10;&#10;El contenido generado por IA puede ser incorrecto.">
            <a:extLst>
              <a:ext uri="{FF2B5EF4-FFF2-40B4-BE49-F238E27FC236}">
                <a16:creationId xmlns:a16="http://schemas.microsoft.com/office/drawing/2014/main" id="{D80D8704-EFC3-374C-5451-681FE2CBB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460" y="5226027"/>
            <a:ext cx="641133" cy="641133"/>
          </a:xfrm>
          <a:prstGeom prst="rect">
            <a:avLst/>
          </a:prstGeom>
        </p:spPr>
      </p:pic>
      <p:pic>
        <p:nvPicPr>
          <p:cNvPr id="25" name="Imagen 24" descr="Forma&#10;&#10;El contenido generado por IA puede ser incorrecto.">
            <a:extLst>
              <a:ext uri="{FF2B5EF4-FFF2-40B4-BE49-F238E27FC236}">
                <a16:creationId xmlns:a16="http://schemas.microsoft.com/office/drawing/2014/main" id="{FB75919F-8D57-7201-F74C-3F3127D580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461" y="4111876"/>
            <a:ext cx="641133" cy="641133"/>
          </a:xfrm>
          <a:prstGeom prst="rect">
            <a:avLst/>
          </a:prstGeom>
        </p:spPr>
      </p:pic>
      <p:pic>
        <p:nvPicPr>
          <p:cNvPr id="3" name="Imagen 2">
            <a:extLst>
              <a:ext uri="{FF2B5EF4-FFF2-40B4-BE49-F238E27FC236}">
                <a16:creationId xmlns:a16="http://schemas.microsoft.com/office/drawing/2014/main" id="{C56A40B2-C5E1-3BB0-D545-67BAC1B04C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450" y="2749761"/>
            <a:ext cx="646018" cy="646018"/>
          </a:xfrm>
          <a:prstGeom prst="rect">
            <a:avLst/>
          </a:prstGeom>
        </p:spPr>
      </p:pic>
      <p:pic>
        <p:nvPicPr>
          <p:cNvPr id="8" name="Imagen 7">
            <a:extLst>
              <a:ext uri="{FF2B5EF4-FFF2-40B4-BE49-F238E27FC236}">
                <a16:creationId xmlns:a16="http://schemas.microsoft.com/office/drawing/2014/main" id="{CF8B75DF-D781-88AC-E19C-451B8EFD09D4}"/>
              </a:ext>
            </a:extLst>
          </p:cNvPr>
          <p:cNvPicPr>
            <a:picLocks noChangeAspect="1"/>
          </p:cNvPicPr>
          <p:nvPr/>
        </p:nvPicPr>
        <p:blipFill>
          <a:blip r:embed="rId9"/>
          <a:stretch>
            <a:fillRect/>
          </a:stretch>
        </p:blipFill>
        <p:spPr>
          <a:xfrm>
            <a:off x="554460" y="7490191"/>
            <a:ext cx="590685" cy="590685"/>
          </a:xfrm>
          <a:prstGeom prst="rect">
            <a:avLst/>
          </a:prstGeom>
        </p:spPr>
      </p:pic>
      <p:pic>
        <p:nvPicPr>
          <p:cNvPr id="14" name="Imagen 13" descr="Forma&#10;&#10;El contenido generado por IA puede ser incorrecto.">
            <a:extLst>
              <a:ext uri="{FF2B5EF4-FFF2-40B4-BE49-F238E27FC236}">
                <a16:creationId xmlns:a16="http://schemas.microsoft.com/office/drawing/2014/main" id="{AC7EB1AF-DB99-507D-30F1-E0E22B2CF9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74" y="6426476"/>
            <a:ext cx="641133" cy="641133"/>
          </a:xfrm>
          <a:prstGeom prst="rect">
            <a:avLst/>
          </a:prstGeom>
        </p:spPr>
      </p:pic>
    </p:spTree>
    <p:extLst>
      <p:ext uri="{BB962C8B-B14F-4D97-AF65-F5344CB8AC3E}">
        <p14:creationId xmlns:p14="http://schemas.microsoft.com/office/powerpoint/2010/main" val="404721279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A708035A38F0F448038121F9A9A6B74" ma:contentTypeVersion="13" ma:contentTypeDescription="Crear nuevo documento." ma:contentTypeScope="" ma:versionID="ffb26b811c70e443733ea56ee03aed93">
  <xsd:schema xmlns:xsd="http://www.w3.org/2001/XMLSchema" xmlns:xs="http://www.w3.org/2001/XMLSchema" xmlns:p="http://schemas.microsoft.com/office/2006/metadata/properties" xmlns:ns3="7c4095e5-8e21-4a4f-aabe-6414f88f6507" xmlns:ns4="4dfec342-7f35-438d-9479-a52e2b9f3bd2" targetNamespace="http://schemas.microsoft.com/office/2006/metadata/properties" ma:root="true" ma:fieldsID="c4373c1f96260b165317e5a3e10c9009" ns3:_="" ns4:_="">
    <xsd:import namespace="7c4095e5-8e21-4a4f-aabe-6414f88f6507"/>
    <xsd:import namespace="4dfec342-7f35-438d-9479-a52e2b9f3bd2"/>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element ref="ns4:SharingHintHash" minOccurs="0"/>
                <xsd:element ref="ns3:_activity"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095e5-8e21-4a4f-aabe-6414f88f65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fec342-7f35-438d-9479-a52e2b9f3bd2"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SharingHintHash" ma:index="14"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c4095e5-8e21-4a4f-aabe-6414f88f6507" xsi:nil="true"/>
  </documentManagement>
</p:properties>
</file>

<file path=customXml/itemProps1.xml><?xml version="1.0" encoding="utf-8"?>
<ds:datastoreItem xmlns:ds="http://schemas.openxmlformats.org/officeDocument/2006/customXml" ds:itemID="{786A5295-FAFD-4770-BDF4-BE06975949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095e5-8e21-4a4f-aabe-6414f88f6507"/>
    <ds:schemaRef ds:uri="4dfec342-7f35-438d-9479-a52e2b9f3b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3F6FE2-B4CF-485F-833C-A3FBEE36C38B}">
  <ds:schemaRefs>
    <ds:schemaRef ds:uri="http://schemas.microsoft.com/sharepoint/v3/contenttype/forms"/>
  </ds:schemaRefs>
</ds:datastoreItem>
</file>

<file path=customXml/itemProps3.xml><?xml version="1.0" encoding="utf-8"?>
<ds:datastoreItem xmlns:ds="http://schemas.openxmlformats.org/officeDocument/2006/customXml" ds:itemID="{5704A48B-7B19-41E3-A773-1BED89FD3A97}">
  <ds:schemaRefs>
    <ds:schemaRef ds:uri="http://purl.org/dc/dcmitype/"/>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4dfec342-7f35-438d-9479-a52e2b9f3bd2"/>
    <ds:schemaRef ds:uri="7c4095e5-8e21-4a4f-aabe-6414f88f6507"/>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7575</TotalTime>
  <Words>2433</Words>
  <Application>Microsoft Office PowerPoint</Application>
  <PresentationFormat>A4 (210 x 297 mm)</PresentationFormat>
  <Paragraphs>551</Paragraphs>
  <Slides>8</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MS Mincho</vt:lpstr>
      <vt:lpstr>Aptos</vt:lpstr>
      <vt:lpstr>Aptos Display</vt:lpstr>
      <vt:lpstr>Arial</vt:lpstr>
      <vt:lpstr>Calibri</vt:lpstr>
      <vt:lpstr>Cambria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Ángela Pérez Poveda</dc:creator>
  <cp:lastModifiedBy>Gracia Cicuendez</cp:lastModifiedBy>
  <cp:revision>108</cp:revision>
  <cp:lastPrinted>2026-02-16T12:18:05Z</cp:lastPrinted>
  <dcterms:created xsi:type="dcterms:W3CDTF">2025-06-23T15:07:08Z</dcterms:created>
  <dcterms:modified xsi:type="dcterms:W3CDTF">2026-06-19T10:01:20Z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0x0101008A708035A38F0F448038121F9A9A6B74</vt:lpwstr>
  </property>
  <property fmtid="{D5CDD505-2E9C-101B-9397-08002B2CF9AE}" pid="3" name="MediaServiceImageTags">
    <vt:lpwstr/>
  </property>
</Properties>
</file>